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329" r:id="rId2"/>
    <p:sldId id="257" r:id="rId3"/>
    <p:sldId id="323" r:id="rId4"/>
    <p:sldId id="273" r:id="rId5"/>
    <p:sldId id="260" r:id="rId6"/>
    <p:sldId id="325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28" r:id="rId15"/>
    <p:sldId id="302" r:id="rId16"/>
    <p:sldId id="305" r:id="rId17"/>
    <p:sldId id="301" r:id="rId18"/>
    <p:sldId id="306" r:id="rId19"/>
    <p:sldId id="307" r:id="rId20"/>
    <p:sldId id="321" r:id="rId21"/>
    <p:sldId id="317" r:id="rId22"/>
    <p:sldId id="330" r:id="rId23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33"/>
    <a:srgbClr val="CC0000"/>
    <a:srgbClr val="FFCC66"/>
    <a:srgbClr val="006600"/>
    <a:srgbClr val="003300"/>
    <a:srgbClr val="2E2E2E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1" autoAdjust="0"/>
    <p:restoredTop sz="89700" autoAdjust="0"/>
  </p:normalViewPr>
  <p:slideViewPr>
    <p:cSldViewPr>
      <p:cViewPr varScale="1">
        <p:scale>
          <a:sx n="62" d="100"/>
          <a:sy n="62" d="100"/>
        </p:scale>
        <p:origin x="-1694" y="-96"/>
      </p:cViewPr>
      <p:guideLst>
        <p:guide orient="horz" pos="144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52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 i="0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i="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 i="0"/>
            </a:lvl1pPr>
          </a:lstStyle>
          <a:p>
            <a:endParaRPr lang="en-US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 i="0"/>
            </a:lvl1pPr>
          </a:lstStyle>
          <a:p>
            <a:fld id="{1B7D358F-4BA1-4E09-8F12-4A55CF557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370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F8CDB-E772-42A8-B8FE-CCD2373CC35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811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90E9A-74F7-4174-A505-280043EE489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91EBA-C772-4162-8138-F659A307437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D42B2-59EE-4311-ACC3-241D2424D2B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DDBAA-3E86-417D-B2A5-739BB3E6481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F767A-78B3-4D23-935D-8646BE3FB11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BB398-7E3C-462A-A2AF-616FCF79F16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CBA69-44EF-4715-B967-7328EB1BA51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75FA4-B8CF-4838-811A-D73E708C14A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4FCE3-E254-42E4-A940-F74576D5CAC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C698A-E0E8-4C21-8AC1-F6A86397566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7A73C-AA31-411D-B496-DD3DF4B9410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F3D13-A075-4DDD-B924-ABB0A55AD21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DA1AA-E5E3-4B1F-9FA2-9171A019B8A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D069E-7066-413E-BDAA-650FB7EBBC1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20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E2A90-762E-4CE3-8A07-DE76940E3FD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4F053-BE7C-4234-B27D-489B6565198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E1C48-27E1-4EC4-B626-0CD6CCF9430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C7376-2521-4F1E-898B-5E117FBC686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9C58C-4746-48BB-BC5A-8CC44EAB730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65330-3D14-4858-BD99-4D67E67D60C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EA7F4-0FCB-44F6-979D-3AA2FD48D69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2" name="Picture 12" descr="Z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1840722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1717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627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16124066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18204555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18202588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12554640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1431340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1846332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4842461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9939351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5277603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RUNNING TEXT 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600" b="0" i="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Glencoe Accounting 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gray">
          <a:xfrm>
            <a:off x="3657600" y="152400"/>
            <a:ext cx="533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6" name="Line 42"/>
          <p:cNvSpPr>
            <a:spLocks noChangeShapeType="1"/>
          </p:cNvSpPr>
          <p:nvPr userDrawn="1"/>
        </p:nvSpPr>
        <p:spPr bwMode="auto">
          <a:xfrm>
            <a:off x="3505200" y="762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 i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2E2E2E"/>
          </a:solidFill>
          <a:latin typeface="+mn-lt"/>
          <a:ea typeface="+mn-ea"/>
          <a:cs typeface="+mn-cs"/>
        </a:defRPr>
      </a:lvl1pPr>
      <a:lvl2pPr marL="969963" indent="-3429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E2E2E"/>
          </a:solidFill>
          <a:latin typeface="+mn-lt"/>
        </a:defRPr>
      </a:lvl2pPr>
      <a:lvl3pPr marL="1312863" indent="-168275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2E2E2E"/>
          </a:solidFill>
          <a:latin typeface="+mn-lt"/>
        </a:defRPr>
      </a:lvl3pPr>
      <a:lvl4pPr marL="16557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Start_Here.pp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Start_Here.pp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Start_Here.p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Start_Here.p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 Yourself in Terms </a:t>
            </a:r>
            <a:br>
              <a:rPr lang="en-US" altLang="en-US"/>
            </a:br>
            <a:r>
              <a:rPr lang="en-US" altLang="en-US"/>
              <a:t>of a Career Vision</a:t>
            </a:r>
          </a:p>
        </p:txBody>
      </p:sp>
      <p:pic>
        <p:nvPicPr>
          <p:cNvPr id="106505" name="Picture 9" descr="5 boxers fro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041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990600" y="3505200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i="0">
                <a:solidFill>
                  <a:srgbClr val="006600"/>
                </a:solidFill>
              </a:rPr>
              <a:t>Think about your </a:t>
            </a:r>
            <a:r>
              <a:rPr lang="en-US" altLang="en-US" sz="1600" i="0" u="sng">
                <a:solidFill>
                  <a:srgbClr val="006600"/>
                </a:solidFill>
              </a:rPr>
              <a:t>personality</a:t>
            </a:r>
            <a:r>
              <a:rPr lang="en-US" altLang="en-US" sz="1600" i="0">
                <a:solidFill>
                  <a:srgbClr val="006600"/>
                </a:solidFill>
              </a:rPr>
              <a:t>.  Are you:</a:t>
            </a: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4648200" y="20574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0"/>
              <a:t>Confident?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4648200" y="28702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0"/>
              <a:t>Dependable?</a:t>
            </a: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4648200" y="36576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0"/>
              <a:t>Funny?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4648200" y="44958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0"/>
              <a:t>Friendly?</a:t>
            </a:r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4648200" y="527685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0"/>
              <a:t>Sympathetic?</a:t>
            </a:r>
          </a:p>
        </p:txBody>
      </p:sp>
      <p:sp>
        <p:nvSpPr>
          <p:cNvPr id="106515" name="AutoShape 19"/>
          <p:cNvSpPr>
            <a:spLocks noChangeArrowheads="1"/>
          </p:cNvSpPr>
          <p:nvPr/>
        </p:nvSpPr>
        <p:spPr bwMode="auto">
          <a:xfrm>
            <a:off x="906463" y="4667250"/>
            <a:ext cx="3163887" cy="1685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46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personality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A set of unique qualities that makes a person different from all other people.</a:t>
            </a:r>
            <a:endParaRPr lang="en-US" altLang="en-US" sz="1800"/>
          </a:p>
        </p:txBody>
      </p:sp>
      <p:pic>
        <p:nvPicPr>
          <p:cNvPr id="106516" name="Picture 20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051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17" name="Oval 21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Career Decisions</a:t>
            </a:r>
          </a:p>
        </p:txBody>
      </p:sp>
      <p:pic>
        <p:nvPicPr>
          <p:cNvPr id="107528" name="Picture 8" descr="2 boxes out of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/>
          <a:stretch>
            <a:fillRect/>
          </a:stretch>
        </p:blipFill>
        <p:spPr bwMode="auto">
          <a:xfrm>
            <a:off x="838200" y="2133600"/>
            <a:ext cx="7469188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1295400" y="3505200"/>
            <a:ext cx="2667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i="0">
                <a:solidFill>
                  <a:srgbClr val="006600"/>
                </a:solidFill>
              </a:rPr>
              <a:t>After you have determined who you are and what you like to do, you are ready to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4973638" y="2667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bg1"/>
                </a:solidFill>
              </a:rPr>
              <a:t>Research career goals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4876800" y="5181600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0">
                <a:solidFill>
                  <a:schemeClr val="bg1"/>
                </a:solidFill>
              </a:rPr>
              <a:t>Set goals</a:t>
            </a:r>
          </a:p>
        </p:txBody>
      </p:sp>
      <p:sp>
        <p:nvSpPr>
          <p:cNvPr id="107532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Career Decisions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pic>
        <p:nvPicPr>
          <p:cNvPr id="108553" name="Picture 9" descr="5 boxers fro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15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1131888" y="3094038"/>
            <a:ext cx="2525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i="0">
                <a:solidFill>
                  <a:srgbClr val="006600"/>
                </a:solidFill>
              </a:rPr>
              <a:t>To help find the right career for you:</a:t>
            </a: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4648200" y="1936750"/>
            <a:ext cx="308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/>
              <a:t>Speak with a school counselor and complete a </a:t>
            </a:r>
            <a:r>
              <a:rPr lang="en-US" altLang="en-US" sz="1200" i="0" u="sng"/>
              <a:t>personal interest test</a:t>
            </a:r>
            <a:r>
              <a:rPr lang="en-US" altLang="en-US" sz="1200" i="0"/>
              <a:t>.</a:t>
            </a: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4648200" y="2647950"/>
            <a:ext cx="3081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/>
              <a:t>Make contacts by </a:t>
            </a:r>
            <a:r>
              <a:rPr lang="en-US" altLang="en-US" sz="1200" i="0" u="sng"/>
              <a:t>networking</a:t>
            </a:r>
            <a:r>
              <a:rPr lang="en-US" altLang="en-US" sz="1200" i="0"/>
              <a:t>.</a:t>
            </a: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4648200" y="319405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/>
              <a:t>Visit the library and research different careers.</a:t>
            </a: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4648200" y="3810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/>
              <a:t>Search the Internet for educational and career information.</a:t>
            </a: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4648200" y="4525963"/>
            <a:ext cx="342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/>
              <a:t>Get involved in professional organizations.</a:t>
            </a:r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>
            <a:off x="906463" y="4668838"/>
            <a:ext cx="3163887" cy="1685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46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personal interest tests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Tests that help individuals identify their preferences and match their interests to potential careers.</a:t>
            </a:r>
            <a:endParaRPr lang="en-US" altLang="en-US" sz="1800"/>
          </a:p>
        </p:txBody>
      </p:sp>
      <p:pic>
        <p:nvPicPr>
          <p:cNvPr id="108563" name="Picture 19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051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65" name="AutoShape 21"/>
          <p:cNvSpPr>
            <a:spLocks noChangeArrowheads="1"/>
          </p:cNvSpPr>
          <p:nvPr/>
        </p:nvSpPr>
        <p:spPr bwMode="auto">
          <a:xfrm>
            <a:off x="4572000" y="5257800"/>
            <a:ext cx="3886200" cy="1076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46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networking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Making contacts with people to share information and advice.</a:t>
            </a:r>
            <a:endParaRPr lang="en-US" altLang="en-US" sz="1800"/>
          </a:p>
        </p:txBody>
      </p:sp>
      <p:pic>
        <p:nvPicPr>
          <p:cNvPr id="108566" name="Picture 22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565308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67" name="Oval 2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 animBg="1"/>
      <p:bldP spid="1085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Career Decisions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pic>
        <p:nvPicPr>
          <p:cNvPr id="109577" name="Picture 9" descr="4 boxes in on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22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990600" y="243840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0">
                <a:solidFill>
                  <a:srgbClr val="006600"/>
                </a:solidFill>
              </a:rPr>
              <a:t>After you have a clear vision of yourself, you should:</a:t>
            </a:r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1066800" y="3352800"/>
            <a:ext cx="15668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i="0"/>
              <a:t>Map out a plan to help you achieve your career goals.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971800" y="3352800"/>
            <a:ext cx="1566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i="0"/>
              <a:t>Seek the required education or training.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4819650" y="3352800"/>
            <a:ext cx="1566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i="0"/>
              <a:t>Get on-the-job training.</a:t>
            </a:r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6705600" y="3352800"/>
            <a:ext cx="15668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 i="0"/>
              <a:t>Look for internship possibilities.</a:t>
            </a:r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 rot="5400000">
            <a:off x="2660650" y="3924300"/>
            <a:ext cx="381000" cy="1524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AutoShape 16"/>
          <p:cNvSpPr>
            <a:spLocks noChangeArrowheads="1"/>
          </p:cNvSpPr>
          <p:nvPr/>
        </p:nvSpPr>
        <p:spPr bwMode="auto">
          <a:xfrm rot="5400000">
            <a:off x="4533900" y="3924300"/>
            <a:ext cx="381000" cy="1524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 rot="5400000">
            <a:off x="6400800" y="3924300"/>
            <a:ext cx="381000" cy="1524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Oval 18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914400" y="1250950"/>
            <a:ext cx="2436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i="0">
                <a:solidFill>
                  <a:schemeClr val="bg1"/>
                </a:solidFill>
              </a:rPr>
              <a:t>Accounting Careers:</a:t>
            </a:r>
            <a:br>
              <a:rPr lang="en-US" altLang="en-US" sz="1100" i="0">
                <a:solidFill>
                  <a:schemeClr val="bg1"/>
                </a:solidFill>
              </a:rPr>
            </a:br>
            <a:r>
              <a:rPr lang="en-US" altLang="en-US" sz="1100" i="0">
                <a:solidFill>
                  <a:schemeClr val="bg1"/>
                </a:solidFill>
              </a:rPr>
              <a:t>The Possibilities are Endless!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1.2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i="0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117600" y="2590800"/>
            <a:ext cx="5892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 i="0"/>
              <a:t>accountant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accounting clerk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for-profit business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not-for-profit organization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public accounting firm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audit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certified public accountant (CPA)</a:t>
            </a:r>
          </a:p>
        </p:txBody>
      </p:sp>
      <p:sp>
        <p:nvSpPr>
          <p:cNvPr id="197639" name="Oval 7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52400" y="685800"/>
            <a:ext cx="2209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defRPr sz="2800" b="1">
                <a:solidFill>
                  <a:schemeClr val="bg1"/>
                </a:solidFill>
                <a:latin typeface="Arial" charset="0"/>
              </a:defRPr>
            </a:lvl1pPr>
            <a:lvl2pPr algn="l"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1000" b="0" i="0">
                <a:solidFill>
                  <a:srgbClr val="CC0000"/>
                </a:solidFill>
              </a:rPr>
              <a:t>1.2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914400" y="1250950"/>
            <a:ext cx="2436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i="0">
                <a:solidFill>
                  <a:schemeClr val="bg1"/>
                </a:solidFill>
              </a:rPr>
              <a:t>Accounting Careers:</a:t>
            </a:r>
            <a:br>
              <a:rPr lang="en-US" altLang="en-US" sz="1100" i="0">
                <a:solidFill>
                  <a:schemeClr val="bg1"/>
                </a:solidFill>
              </a:rPr>
            </a:br>
            <a:r>
              <a:rPr lang="en-US" altLang="en-US" sz="1100" i="0">
                <a:solidFill>
                  <a:schemeClr val="bg1"/>
                </a:solidFill>
              </a:rPr>
              <a:t>The Possibilities are Endless!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1.2</a:t>
            </a:r>
          </a:p>
        </p:txBody>
      </p:sp>
      <p:pic>
        <p:nvPicPr>
          <p:cNvPr id="111624" name="Picture 8" descr="4 boxes in one 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83425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2257425" y="2362200"/>
            <a:ext cx="471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rgbClr val="006600"/>
                </a:solidFill>
              </a:rPr>
              <a:t>As an accountant, you could work for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600200" y="3048000"/>
            <a:ext cx="274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i="0">
                <a:solidFill>
                  <a:srgbClr val="CC0000"/>
                </a:solidFill>
              </a:rPr>
              <a:t>Big-name businesses</a:t>
            </a:r>
            <a:r>
              <a:rPr lang="en-US" altLang="en-US" sz="1800" b="0" i="0">
                <a:solidFill>
                  <a:srgbClr val="2E2E2E"/>
                </a:solidFill>
              </a:rPr>
              <a:t> like Nike or Hard Rock Cafe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4724400" y="30480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i="0">
                <a:solidFill>
                  <a:srgbClr val="CC0000"/>
                </a:solidFill>
              </a:rPr>
              <a:t>Movie producers</a:t>
            </a:r>
            <a:endParaRPr lang="en-US" altLang="en-US" sz="1800" b="0" i="0">
              <a:solidFill>
                <a:srgbClr val="2E2E2E"/>
              </a:solidFill>
            </a:endParaRPr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Changing Horizon</a:t>
            </a: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1600200" y="4419600"/>
            <a:ext cx="274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i="0">
                <a:solidFill>
                  <a:srgbClr val="CC0000"/>
                </a:solidFill>
              </a:rPr>
              <a:t>Well-known celebrities</a:t>
            </a:r>
            <a:r>
              <a:rPr lang="en-US" altLang="en-US" sz="1800" b="0" i="0">
                <a:solidFill>
                  <a:srgbClr val="2E2E2E"/>
                </a:solidFill>
              </a:rPr>
              <a:t> like Will Smith or Natalie Portman</a:t>
            </a: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4724400" y="4419600"/>
            <a:ext cx="3048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i="0">
                <a:solidFill>
                  <a:srgbClr val="CC0000"/>
                </a:solidFill>
              </a:rPr>
              <a:t>Publishers of magazines</a:t>
            </a:r>
            <a:r>
              <a:rPr lang="en-US" altLang="en-US" sz="1800" b="0" i="0">
                <a:solidFill>
                  <a:srgbClr val="2E2E2E"/>
                </a:solidFill>
              </a:rPr>
              <a:t> such as </a:t>
            </a:r>
            <a:r>
              <a:rPr lang="en-US" altLang="en-US" sz="1800" b="0">
                <a:solidFill>
                  <a:srgbClr val="2E2E2E"/>
                </a:solidFill>
              </a:rPr>
              <a:t>PC World</a:t>
            </a:r>
            <a:r>
              <a:rPr lang="en-US" altLang="en-US" sz="1800" b="0" i="0">
                <a:solidFill>
                  <a:srgbClr val="2E2E2E"/>
                </a:solidFill>
              </a:rPr>
              <a:t> or </a:t>
            </a:r>
            <a:r>
              <a:rPr lang="en-US" altLang="en-US" sz="1800" b="0">
                <a:solidFill>
                  <a:srgbClr val="2E2E2E"/>
                </a:solidFill>
              </a:rPr>
              <a:t>Sports Illustrated</a:t>
            </a:r>
          </a:p>
        </p:txBody>
      </p:sp>
      <p:sp>
        <p:nvSpPr>
          <p:cNvPr id="111633" name="Oval 17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114694" name="Picture 6" descr="3 boxes i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572000" cy="45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Organizations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762000" y="2133600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i="0">
                <a:solidFill>
                  <a:srgbClr val="006600"/>
                </a:solidFill>
              </a:rPr>
              <a:t>There are many career opportunities for accountants in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838200" y="3071813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i="0" u="sng">
                <a:solidFill>
                  <a:schemeClr val="accent2"/>
                </a:solidFill>
              </a:rPr>
              <a:t>For-profit businesses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838200" y="41910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i="0" u="sng">
                <a:solidFill>
                  <a:schemeClr val="accent2"/>
                </a:solidFill>
              </a:rPr>
              <a:t>Not-for-profit organizations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838200" y="53340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i="0">
                <a:solidFill>
                  <a:schemeClr val="accent2"/>
                </a:solidFill>
              </a:rPr>
              <a:t>Public accounting firms</a:t>
            </a:r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>
            <a:off x="5184775" y="2590800"/>
            <a:ext cx="3730625" cy="1019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46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for-profit business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A business that operates to earn money for its owners.</a:t>
            </a:r>
          </a:p>
        </p:txBody>
      </p:sp>
      <p:pic>
        <p:nvPicPr>
          <p:cNvPr id="114702" name="Picture 14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95751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5167313" y="3781425"/>
            <a:ext cx="3763962" cy="13827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46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not-for-profit organization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An organization that operates for purposes other than making a profit.</a:t>
            </a:r>
          </a:p>
        </p:txBody>
      </p:sp>
      <p:pic>
        <p:nvPicPr>
          <p:cNvPr id="114704" name="Picture 16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32911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1.2</a:t>
            </a:r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914400" y="1250950"/>
            <a:ext cx="2436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i="0">
                <a:solidFill>
                  <a:schemeClr val="bg1"/>
                </a:solidFill>
              </a:rPr>
              <a:t>Accounting Careers:</a:t>
            </a:r>
            <a:br>
              <a:rPr lang="en-US" altLang="en-US" sz="1100" i="0">
                <a:solidFill>
                  <a:schemeClr val="bg1"/>
                </a:solidFill>
              </a:rPr>
            </a:br>
            <a:r>
              <a:rPr lang="en-US" altLang="en-US" sz="1100" i="0">
                <a:solidFill>
                  <a:schemeClr val="bg1"/>
                </a:solidFill>
              </a:rPr>
              <a:t>The Possibilities are Endless!</a:t>
            </a:r>
          </a:p>
        </p:txBody>
      </p:sp>
      <p:sp>
        <p:nvSpPr>
          <p:cNvPr id="114708" name="Oval 20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1" grpId="0" animBg="1"/>
      <p:bldP spid="1147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Organizations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1.2</a:t>
            </a:r>
          </a:p>
        </p:txBody>
      </p:sp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1981200" y="4343400"/>
            <a:ext cx="5035550" cy="1292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46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accounting clerk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An entry-level job that can vary from specializing in one part of the system to doing a wide range of tasks.</a:t>
            </a:r>
          </a:p>
        </p:txBody>
      </p:sp>
      <p:pic>
        <p:nvPicPr>
          <p:cNvPr id="110602" name="Picture 10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484663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3" name="Picture 11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253288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2819400" y="2743200"/>
            <a:ext cx="3282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i="0">
                <a:solidFill>
                  <a:srgbClr val="006600"/>
                </a:solidFill>
              </a:rPr>
              <a:t>What Is an</a:t>
            </a:r>
            <a:br>
              <a:rPr lang="en-US" altLang="en-US" i="0">
                <a:solidFill>
                  <a:srgbClr val="006600"/>
                </a:solidFill>
              </a:rPr>
            </a:br>
            <a:r>
              <a:rPr lang="en-US" altLang="en-US" sz="2800" i="0" u="sng">
                <a:solidFill>
                  <a:srgbClr val="006600"/>
                </a:solidFill>
              </a:rPr>
              <a:t>Accounting Clerk</a:t>
            </a:r>
            <a:r>
              <a:rPr lang="en-US" altLang="en-US" i="0">
                <a:solidFill>
                  <a:srgbClr val="006600"/>
                </a:solidFill>
              </a:rPr>
              <a:t>?</a:t>
            </a: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914400" y="1250950"/>
            <a:ext cx="2436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i="0">
                <a:solidFill>
                  <a:schemeClr val="bg1"/>
                </a:solidFill>
              </a:rPr>
              <a:t>Accounting Careers:</a:t>
            </a:r>
            <a:br>
              <a:rPr lang="en-US" altLang="en-US" sz="1100" i="0">
                <a:solidFill>
                  <a:schemeClr val="bg1"/>
                </a:solidFill>
              </a:rPr>
            </a:br>
            <a:r>
              <a:rPr lang="en-US" altLang="en-US" sz="1100" i="0">
                <a:solidFill>
                  <a:schemeClr val="bg1"/>
                </a:solidFill>
              </a:rPr>
              <a:t>The Possibilities are Endless!</a:t>
            </a:r>
          </a:p>
        </p:txBody>
      </p:sp>
      <p:sp>
        <p:nvSpPr>
          <p:cNvPr id="110607" name="Oval 15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Organizations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1.2</a:t>
            </a: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gray">
          <a:xfrm>
            <a:off x="3733800" y="5029200"/>
            <a:ext cx="1752600" cy="381000"/>
          </a:xfrm>
          <a:prstGeom prst="triangle">
            <a:avLst>
              <a:gd name="adj" fmla="val 50000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726" name="Group 14"/>
          <p:cNvGrpSpPr>
            <a:grpSpLocks/>
          </p:cNvGrpSpPr>
          <p:nvPr/>
        </p:nvGrpSpPr>
        <p:grpSpPr bwMode="auto">
          <a:xfrm>
            <a:off x="838200" y="3886200"/>
            <a:ext cx="7543800" cy="1143000"/>
            <a:chOff x="528" y="1680"/>
            <a:chExt cx="4752" cy="720"/>
          </a:xfrm>
        </p:grpSpPr>
        <p:sp>
          <p:nvSpPr>
            <p:cNvPr id="115722" name="AutoShape 10"/>
            <p:cNvSpPr>
              <a:spLocks noChangeArrowheads="1"/>
            </p:cNvSpPr>
            <p:nvPr/>
          </p:nvSpPr>
          <p:spPr bwMode="gray">
            <a:xfrm>
              <a:off x="528" y="2256"/>
              <a:ext cx="4752" cy="144"/>
            </a:xfrm>
            <a:prstGeom prst="roundRect">
              <a:avLst>
                <a:gd name="adj" fmla="val 46528"/>
              </a:avLst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4" name="AutoShape 12"/>
            <p:cNvSpPr>
              <a:spLocks noChangeArrowheads="1"/>
            </p:cNvSpPr>
            <p:nvPr/>
          </p:nvSpPr>
          <p:spPr bwMode="gray">
            <a:xfrm>
              <a:off x="672" y="1680"/>
              <a:ext cx="1008" cy="576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altLang="en-US" i="0">
                  <a:solidFill>
                    <a:schemeClr val="bg1"/>
                  </a:solidFill>
                </a:rPr>
                <a:t>Revenues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15725" name="AutoShape 13"/>
            <p:cNvSpPr>
              <a:spLocks noChangeArrowheads="1"/>
            </p:cNvSpPr>
            <p:nvPr/>
          </p:nvSpPr>
          <p:spPr bwMode="gray">
            <a:xfrm>
              <a:off x="4128" y="1680"/>
              <a:ext cx="1008" cy="576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altLang="en-US" i="0">
                  <a:solidFill>
                    <a:schemeClr val="bg1"/>
                  </a:solidFill>
                </a:rPr>
                <a:t>Expenses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939800" y="1981200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i="0">
                <a:solidFill>
                  <a:srgbClr val="339933"/>
                </a:solidFill>
              </a:rPr>
              <a:t>$</a:t>
            </a:r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2384425" y="1981200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i="0">
                <a:solidFill>
                  <a:srgbClr val="339933"/>
                </a:solidFill>
              </a:rPr>
              <a:t>$</a:t>
            </a:r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635000" y="2895600"/>
            <a:ext cx="1116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i="0"/>
              <a:t>Donations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2166938" y="2895600"/>
            <a:ext cx="1211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i="0"/>
              <a:t>Tax Dollars</a:t>
            </a:r>
          </a:p>
        </p:txBody>
      </p:sp>
      <p:cxnSp>
        <p:nvCxnSpPr>
          <p:cNvPr id="115731" name="AutoShape 19"/>
          <p:cNvCxnSpPr>
            <a:cxnSpLocks noChangeShapeType="1"/>
            <a:stCxn id="115729" idx="2"/>
          </p:cNvCxnSpPr>
          <p:nvPr/>
        </p:nvCxnSpPr>
        <p:spPr bwMode="auto">
          <a:xfrm>
            <a:off x="1193800" y="3216275"/>
            <a:ext cx="361950" cy="517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5732" name="AutoShape 20"/>
          <p:cNvCxnSpPr>
            <a:cxnSpLocks noChangeShapeType="1"/>
          </p:cNvCxnSpPr>
          <p:nvPr/>
        </p:nvCxnSpPr>
        <p:spPr bwMode="auto">
          <a:xfrm flipH="1">
            <a:off x="2286000" y="3216275"/>
            <a:ext cx="381000" cy="517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914400" y="1250950"/>
            <a:ext cx="2436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i="0">
                <a:solidFill>
                  <a:schemeClr val="bg1"/>
                </a:solidFill>
              </a:rPr>
              <a:t>Accounting Careers:</a:t>
            </a:r>
            <a:br>
              <a:rPr lang="en-US" altLang="en-US" sz="1100" i="0">
                <a:solidFill>
                  <a:schemeClr val="bg1"/>
                </a:solidFill>
              </a:rPr>
            </a:br>
            <a:r>
              <a:rPr lang="en-US" altLang="en-US" sz="1100" i="0">
                <a:solidFill>
                  <a:schemeClr val="bg1"/>
                </a:solidFill>
              </a:rPr>
              <a:t>The Possibilities are Endless!</a:t>
            </a:r>
          </a:p>
        </p:txBody>
      </p:sp>
      <p:sp>
        <p:nvSpPr>
          <p:cNvPr id="115734" name="Oval 22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Organizations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1.2</a:t>
            </a:r>
          </a:p>
        </p:txBody>
      </p:sp>
      <p:pic>
        <p:nvPicPr>
          <p:cNvPr id="116746" name="Picture 10" descr="2 green bo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9437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1143000" y="2495550"/>
            <a:ext cx="3079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0" i="0">
                <a:solidFill>
                  <a:schemeClr val="bg1"/>
                </a:solidFill>
              </a:rPr>
              <a:t>Certified public accountants perform: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724400" y="2419350"/>
            <a:ext cx="3049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0" i="0">
                <a:solidFill>
                  <a:schemeClr val="bg1"/>
                </a:solidFill>
              </a:rPr>
              <a:t>Some well-known public accounting </a:t>
            </a:r>
            <a:br>
              <a:rPr lang="en-US" altLang="en-US" sz="1400" b="0" i="0">
                <a:solidFill>
                  <a:schemeClr val="bg1"/>
                </a:solidFill>
              </a:rPr>
            </a:br>
            <a:r>
              <a:rPr lang="en-US" altLang="en-US" sz="1400" b="0" i="0">
                <a:solidFill>
                  <a:schemeClr val="bg1"/>
                </a:solidFill>
              </a:rPr>
              <a:t>firms are: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1143000" y="3079750"/>
            <a:ext cx="3062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>
              <a:defRPr>
                <a:solidFill>
                  <a:schemeClr val="tx1"/>
                </a:solidFill>
                <a:latin typeface="Arial" charset="0"/>
              </a:defRPr>
            </a:lvl1pPr>
            <a:lvl2pPr marL="573088" indent="-1158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altLang="en-US" sz="1800" b="0" i="0" u="sng">
                <a:solidFill>
                  <a:srgbClr val="2E2E2E"/>
                </a:solidFill>
              </a:rPr>
              <a:t>audits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altLang="en-US" sz="1800" b="0" i="0">
                <a:solidFill>
                  <a:srgbClr val="2E2E2E"/>
                </a:solidFill>
              </a:rPr>
              <a:t>financial planning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altLang="en-US" sz="1800" b="0" i="0">
                <a:solidFill>
                  <a:srgbClr val="2E2E2E"/>
                </a:solidFill>
              </a:rPr>
              <a:t>tax document preparation</a:t>
            </a:r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4724400" y="3079750"/>
            <a:ext cx="303688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algn="l">
              <a:defRPr>
                <a:solidFill>
                  <a:schemeClr val="tx1"/>
                </a:solidFill>
                <a:latin typeface="Arial" charset="0"/>
              </a:defRPr>
            </a:lvl1pPr>
            <a:lvl2pPr marL="573088" indent="-1158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altLang="en-US" sz="1800" b="0" i="0">
                <a:solidFill>
                  <a:srgbClr val="2E2E2E"/>
                </a:solidFill>
              </a:rPr>
              <a:t>Ernst &amp; Young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altLang="en-US" sz="1800" b="0" i="0">
                <a:solidFill>
                  <a:srgbClr val="2E2E2E"/>
                </a:solidFill>
              </a:rPr>
              <a:t>Deloitte &amp; Touche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altLang="en-US" sz="1800" b="0" i="0">
                <a:solidFill>
                  <a:srgbClr val="2E2E2E"/>
                </a:solidFill>
              </a:rPr>
              <a:t>KPMG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lang="en-US" altLang="en-US" sz="1800" b="0" i="0">
                <a:solidFill>
                  <a:srgbClr val="2E2E2E"/>
                </a:solidFill>
              </a:rPr>
              <a:t>PricewaterhouseCoopers</a:t>
            </a:r>
          </a:p>
        </p:txBody>
      </p:sp>
      <p:sp>
        <p:nvSpPr>
          <p:cNvPr id="116752" name="AutoShape 16"/>
          <p:cNvSpPr>
            <a:spLocks noChangeArrowheads="1"/>
          </p:cNvSpPr>
          <p:nvPr/>
        </p:nvSpPr>
        <p:spPr bwMode="auto">
          <a:xfrm>
            <a:off x="1600200" y="4953000"/>
            <a:ext cx="5678488" cy="1292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46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audit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The review of a company’s accounting systems and financial statements to confirm that they follow generally accepted accounting principles.</a:t>
            </a:r>
          </a:p>
        </p:txBody>
      </p:sp>
      <p:pic>
        <p:nvPicPr>
          <p:cNvPr id="116753" name="Picture 17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545623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2824163" y="1905000"/>
            <a:ext cx="317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rgbClr val="EE1C25"/>
                </a:solidFill>
              </a:rPr>
              <a:t>Public Accounting Firms</a:t>
            </a:r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914400" y="1250950"/>
            <a:ext cx="24368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 i="0">
                <a:solidFill>
                  <a:schemeClr val="bg1"/>
                </a:solidFill>
              </a:rPr>
              <a:t>Accounting Careers:</a:t>
            </a:r>
            <a:br>
              <a:rPr lang="en-US" altLang="en-US" sz="1100" i="0">
                <a:solidFill>
                  <a:schemeClr val="bg1"/>
                </a:solidFill>
              </a:rPr>
            </a:br>
            <a:r>
              <a:rPr lang="en-US" altLang="en-US" sz="1100" i="0">
                <a:solidFill>
                  <a:schemeClr val="bg1"/>
                </a:solidFill>
              </a:rPr>
              <a:t>The Possibilities are Endless!</a:t>
            </a:r>
          </a:p>
        </p:txBody>
      </p:sp>
      <p:sp>
        <p:nvSpPr>
          <p:cNvPr id="116756" name="Oval 20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3097" name="Picture 25" descr="Chapter 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86038" y="6462713"/>
            <a:ext cx="587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 i="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600" b="0" i="0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 i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pic>
        <p:nvPicPr>
          <p:cNvPr id="3109" name="Picture 37" descr="main idea 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3848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1219200" y="2286000"/>
            <a:ext cx="76200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5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65000"/>
              </a:spcBef>
              <a:buFontTx/>
              <a:buNone/>
            </a:pPr>
            <a:r>
              <a:rPr lang="en-US" altLang="en-US" sz="3200" i="0">
                <a:solidFill>
                  <a:srgbClr val="006600"/>
                </a:solidFill>
              </a:rPr>
              <a:t>A successful career choice begins with learning about yourself.</a:t>
            </a:r>
          </a:p>
        </p:txBody>
      </p:sp>
      <p:sp>
        <p:nvSpPr>
          <p:cNvPr id="3111" name="Oval 39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3800" y="2438400"/>
            <a:ext cx="7632700" cy="170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174625" indent="-169863">
              <a:buClr>
                <a:srgbClr val="3366FF"/>
              </a:buClr>
              <a:buFont typeface="Wingdings" pitchFamily="2" charset="2"/>
              <a:buChar char="§"/>
            </a:pPr>
            <a:r>
              <a:rPr lang="en-US" altLang="en-US" sz="2000" b="1">
                <a:solidFill>
                  <a:srgbClr val="CC0000"/>
                </a:solidFill>
              </a:rPr>
              <a:t>F</a:t>
            </a:r>
            <a:r>
              <a:rPr lang="en-US" altLang="en-US" sz="2000"/>
              <a:t> = businesses you think are for-profit businesses</a:t>
            </a:r>
          </a:p>
          <a:p>
            <a:pPr marL="174625" indent="-169863">
              <a:buClr>
                <a:srgbClr val="3366FF"/>
              </a:buClr>
              <a:buFont typeface="Wingdings" pitchFamily="2" charset="2"/>
              <a:buChar char="§"/>
            </a:pPr>
            <a:r>
              <a:rPr lang="en-US" altLang="en-US" sz="2000" b="1">
                <a:solidFill>
                  <a:srgbClr val="CC0000"/>
                </a:solidFill>
              </a:rPr>
              <a:t>N </a:t>
            </a:r>
            <a:r>
              <a:rPr lang="en-US" altLang="en-US" sz="2000"/>
              <a:t>= businesses you think are not-for-profit organizations</a:t>
            </a:r>
          </a:p>
          <a:p>
            <a:pPr marL="174625" indent="-169863">
              <a:buClr>
                <a:srgbClr val="3366FF"/>
              </a:buClr>
              <a:buFont typeface="Wingdings" pitchFamily="2" charset="2"/>
              <a:buChar char="§"/>
            </a:pPr>
            <a:r>
              <a:rPr lang="en-US" altLang="en-US" sz="2000" b="1">
                <a:solidFill>
                  <a:srgbClr val="CC0000"/>
                </a:solidFill>
              </a:rPr>
              <a:t>P</a:t>
            </a:r>
            <a:r>
              <a:rPr lang="en-US" altLang="en-US" sz="2000"/>
              <a:t> = businesses you think are public accounting firms</a:t>
            </a: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2133600" y="4343400"/>
            <a:ext cx="0" cy="427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>
            <a:off x="8534400" y="4343400"/>
            <a:ext cx="0" cy="427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>
            <a:off x="2133600" y="4770438"/>
            <a:ext cx="0" cy="4270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>
            <a:off x="8534400" y="4770438"/>
            <a:ext cx="0" cy="4270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3" name="Line 19"/>
          <p:cNvSpPr>
            <a:spLocks noChangeShapeType="1"/>
          </p:cNvSpPr>
          <p:nvPr/>
        </p:nvSpPr>
        <p:spPr bwMode="auto">
          <a:xfrm>
            <a:off x="2133600" y="5197475"/>
            <a:ext cx="0" cy="371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4" name="Line 20"/>
          <p:cNvSpPr>
            <a:spLocks noChangeShapeType="1"/>
          </p:cNvSpPr>
          <p:nvPr/>
        </p:nvSpPr>
        <p:spPr bwMode="auto">
          <a:xfrm>
            <a:off x="8534400" y="5197475"/>
            <a:ext cx="0" cy="371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5" name="Line 21"/>
          <p:cNvSpPr>
            <a:spLocks noChangeShapeType="1"/>
          </p:cNvSpPr>
          <p:nvPr/>
        </p:nvSpPr>
        <p:spPr bwMode="auto">
          <a:xfrm>
            <a:off x="2133600" y="5568950"/>
            <a:ext cx="0" cy="427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6" name="Line 22"/>
          <p:cNvSpPr>
            <a:spLocks noChangeShapeType="1"/>
          </p:cNvSpPr>
          <p:nvPr/>
        </p:nvSpPr>
        <p:spPr bwMode="auto">
          <a:xfrm>
            <a:off x="8534400" y="5568950"/>
            <a:ext cx="0" cy="427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7" name="Line 23"/>
          <p:cNvSpPr>
            <a:spLocks noChangeShapeType="1"/>
          </p:cNvSpPr>
          <p:nvPr/>
        </p:nvSpPr>
        <p:spPr bwMode="auto">
          <a:xfrm>
            <a:off x="2133600" y="5995988"/>
            <a:ext cx="0" cy="371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8534400" y="5995988"/>
            <a:ext cx="0" cy="371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9" name="Rectangle 35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1800" i="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134180" name="Rectangle 36"/>
          <p:cNvSpPr>
            <a:spLocks noChangeArrowheads="1"/>
          </p:cNvSpPr>
          <p:nvPr/>
        </p:nvSpPr>
        <p:spPr bwMode="auto">
          <a:xfrm>
            <a:off x="1169988" y="1981200"/>
            <a:ext cx="340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i="0">
                <a:solidFill>
                  <a:srgbClr val="006600"/>
                </a:solidFill>
              </a:rPr>
              <a:t>Fill in the blank to identify:</a:t>
            </a:r>
          </a:p>
        </p:txBody>
      </p:sp>
      <p:sp>
        <p:nvSpPr>
          <p:cNvPr id="134181" name="Rectangle 37"/>
          <p:cNvSpPr>
            <a:spLocks noChangeArrowheads="1"/>
          </p:cNvSpPr>
          <p:nvPr/>
        </p:nvSpPr>
        <p:spPr bwMode="auto">
          <a:xfrm>
            <a:off x="4800600" y="3886200"/>
            <a:ext cx="2819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049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002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574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6"/>
            </a:pPr>
            <a:r>
              <a:rPr lang="en-US" altLang="en-US" sz="1400" b="0" i="0"/>
              <a:t>Deloitte &amp; Touche</a:t>
            </a:r>
            <a:r>
              <a:rPr lang="en-US" altLang="en-US" b="0" i="0"/>
              <a:t> </a:t>
            </a:r>
          </a:p>
        </p:txBody>
      </p:sp>
      <p:sp>
        <p:nvSpPr>
          <p:cNvPr id="134182" name="Rectangle 38"/>
          <p:cNvSpPr>
            <a:spLocks noChangeArrowheads="1"/>
          </p:cNvSpPr>
          <p:nvPr/>
        </p:nvSpPr>
        <p:spPr bwMode="auto">
          <a:xfrm>
            <a:off x="1219200" y="40386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47650" indent="-24765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049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002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574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400" b="0" i="0"/>
              <a:t>General Motors </a:t>
            </a:r>
          </a:p>
        </p:txBody>
      </p:sp>
      <p:sp>
        <p:nvSpPr>
          <p:cNvPr id="134183" name="Rectangle 39"/>
          <p:cNvSpPr>
            <a:spLocks noChangeArrowheads="1"/>
          </p:cNvSpPr>
          <p:nvPr/>
        </p:nvSpPr>
        <p:spPr bwMode="auto">
          <a:xfrm>
            <a:off x="4800600" y="5676900"/>
            <a:ext cx="2819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430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383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955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527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3009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67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924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81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10"/>
            </a:pPr>
            <a:r>
              <a:rPr lang="en-US" altLang="en-US" sz="1400" b="0" i="0"/>
              <a:t>KPMG </a:t>
            </a:r>
          </a:p>
        </p:txBody>
      </p:sp>
      <p:sp>
        <p:nvSpPr>
          <p:cNvPr id="134184" name="Rectangle 40"/>
          <p:cNvSpPr>
            <a:spLocks noChangeArrowheads="1"/>
          </p:cNvSpPr>
          <p:nvPr/>
        </p:nvSpPr>
        <p:spPr bwMode="auto">
          <a:xfrm>
            <a:off x="1219200" y="5715000"/>
            <a:ext cx="35814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85750" indent="-28575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430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383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955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527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3009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67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924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81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5"/>
            </a:pPr>
            <a:r>
              <a:rPr lang="en-US" altLang="en-US" sz="1400" b="0" i="0"/>
              <a:t>Walt Disney World </a:t>
            </a:r>
          </a:p>
        </p:txBody>
      </p:sp>
      <p:sp>
        <p:nvSpPr>
          <p:cNvPr id="134185" name="Rectangle 41"/>
          <p:cNvSpPr>
            <a:spLocks noChangeArrowheads="1"/>
          </p:cNvSpPr>
          <p:nvPr/>
        </p:nvSpPr>
        <p:spPr bwMode="auto">
          <a:xfrm>
            <a:off x="4800600" y="5143500"/>
            <a:ext cx="28194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430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383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955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527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3009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67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924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81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9"/>
            </a:pPr>
            <a:r>
              <a:rPr lang="en-US" altLang="en-US" sz="1400" b="0" i="0"/>
              <a:t>Ernst &amp; Young</a:t>
            </a:r>
            <a:r>
              <a:rPr lang="en-US" altLang="en-US" b="0" i="0"/>
              <a:t> </a:t>
            </a:r>
          </a:p>
        </p:txBody>
      </p:sp>
      <p:sp>
        <p:nvSpPr>
          <p:cNvPr id="134186" name="Rectangle 42"/>
          <p:cNvSpPr>
            <a:spLocks noChangeArrowheads="1"/>
          </p:cNvSpPr>
          <p:nvPr/>
        </p:nvSpPr>
        <p:spPr bwMode="auto">
          <a:xfrm>
            <a:off x="1219200" y="5257800"/>
            <a:ext cx="35814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47650" indent="-24765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049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002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574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4"/>
            </a:pPr>
            <a:r>
              <a:rPr lang="en-US" altLang="en-US" sz="1400" b="0" i="0"/>
              <a:t>PricewaterhouseCoopers </a:t>
            </a:r>
          </a:p>
        </p:txBody>
      </p:sp>
      <p:sp>
        <p:nvSpPr>
          <p:cNvPr id="134187" name="Rectangle 43"/>
          <p:cNvSpPr>
            <a:spLocks noChangeArrowheads="1"/>
          </p:cNvSpPr>
          <p:nvPr/>
        </p:nvSpPr>
        <p:spPr bwMode="auto">
          <a:xfrm>
            <a:off x="4800600" y="4876800"/>
            <a:ext cx="2819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430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383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955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527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3009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67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924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81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8"/>
            </a:pPr>
            <a:r>
              <a:rPr lang="en-US" altLang="en-US" sz="1400" b="0" i="0"/>
              <a:t>Boeing </a:t>
            </a:r>
          </a:p>
        </p:txBody>
      </p:sp>
      <p:sp>
        <p:nvSpPr>
          <p:cNvPr id="134188" name="Rectangle 44"/>
          <p:cNvSpPr>
            <a:spLocks noChangeArrowheads="1"/>
          </p:cNvSpPr>
          <p:nvPr/>
        </p:nvSpPr>
        <p:spPr bwMode="auto">
          <a:xfrm>
            <a:off x="1219200" y="4876800"/>
            <a:ext cx="3581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47650" indent="-24765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049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002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574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3"/>
            </a:pPr>
            <a:r>
              <a:rPr lang="en-US" altLang="en-US" sz="1400" b="0" i="0"/>
              <a:t>American Lung Association </a:t>
            </a:r>
          </a:p>
        </p:txBody>
      </p:sp>
      <p:sp>
        <p:nvSpPr>
          <p:cNvPr id="134189" name="Rectangle 45"/>
          <p:cNvSpPr>
            <a:spLocks noChangeArrowheads="1"/>
          </p:cNvSpPr>
          <p:nvPr/>
        </p:nvSpPr>
        <p:spPr bwMode="auto">
          <a:xfrm>
            <a:off x="4800600" y="4343400"/>
            <a:ext cx="2819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049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002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574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7"/>
            </a:pPr>
            <a:r>
              <a:rPr lang="en-US" altLang="en-US" sz="1400" b="0" i="0"/>
              <a:t>National Cathedral</a:t>
            </a:r>
            <a:r>
              <a:rPr lang="en-US" altLang="en-US" b="0" i="0"/>
              <a:t> </a:t>
            </a:r>
          </a:p>
        </p:txBody>
      </p:sp>
      <p:sp>
        <p:nvSpPr>
          <p:cNvPr id="134190" name="Rectangle 46"/>
          <p:cNvSpPr>
            <a:spLocks noChangeArrowheads="1"/>
          </p:cNvSpPr>
          <p:nvPr/>
        </p:nvSpPr>
        <p:spPr bwMode="auto">
          <a:xfrm>
            <a:off x="1219200" y="4419600"/>
            <a:ext cx="3581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47650" indent="-24765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2E2E2E"/>
                </a:solidFill>
                <a:latin typeface="Arial" charset="0"/>
              </a:defRPr>
            </a:lvl1pPr>
            <a:lvl2pPr marL="1143000" indent="-457200" algn="l">
              <a:spcBef>
                <a:spcPct val="20000"/>
              </a:spcBef>
              <a:buChar char="–"/>
              <a:defRPr sz="2000">
                <a:solidFill>
                  <a:srgbClr val="2E2E2E"/>
                </a:solidFill>
                <a:latin typeface="Arial" charset="0"/>
              </a:defRPr>
            </a:lvl2pPr>
            <a:lvl3pPr marL="1638300" indent="-381000" algn="l">
              <a:spcBef>
                <a:spcPct val="20000"/>
              </a:spcBef>
              <a:buChar char="•"/>
              <a:defRPr sz="1700">
                <a:solidFill>
                  <a:srgbClr val="2E2E2E"/>
                </a:solidFill>
                <a:latin typeface="Arial" charset="0"/>
              </a:defRPr>
            </a:lvl3pPr>
            <a:lvl4pPr marL="2095500" indent="-3429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552700" indent="-3429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3009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467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924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381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US" altLang="en-US" sz="1400" b="0" i="0"/>
              <a:t>MTV </a:t>
            </a:r>
          </a:p>
        </p:txBody>
      </p:sp>
      <p:sp>
        <p:nvSpPr>
          <p:cNvPr id="134191" name="Line 47"/>
          <p:cNvSpPr>
            <a:spLocks noChangeShapeType="1"/>
          </p:cNvSpPr>
          <p:nvPr/>
        </p:nvSpPr>
        <p:spPr bwMode="auto">
          <a:xfrm>
            <a:off x="3962400" y="4219575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2" name="Line 48"/>
          <p:cNvSpPr>
            <a:spLocks noChangeShapeType="1"/>
          </p:cNvSpPr>
          <p:nvPr/>
        </p:nvSpPr>
        <p:spPr bwMode="auto">
          <a:xfrm>
            <a:off x="3962400" y="4649788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3" name="Line 49"/>
          <p:cNvSpPr>
            <a:spLocks noChangeShapeType="1"/>
          </p:cNvSpPr>
          <p:nvPr/>
        </p:nvSpPr>
        <p:spPr bwMode="auto">
          <a:xfrm>
            <a:off x="3962400" y="5081588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4" name="Line 50"/>
          <p:cNvSpPr>
            <a:spLocks noChangeShapeType="1"/>
          </p:cNvSpPr>
          <p:nvPr/>
        </p:nvSpPr>
        <p:spPr bwMode="auto">
          <a:xfrm>
            <a:off x="3962400" y="5511800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5" name="Line 51"/>
          <p:cNvSpPr>
            <a:spLocks noChangeShapeType="1"/>
          </p:cNvSpPr>
          <p:nvPr/>
        </p:nvSpPr>
        <p:spPr bwMode="auto">
          <a:xfrm>
            <a:off x="3962400" y="5943600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6" name="Line 52"/>
          <p:cNvSpPr>
            <a:spLocks noChangeShapeType="1"/>
          </p:cNvSpPr>
          <p:nvPr/>
        </p:nvSpPr>
        <p:spPr bwMode="auto">
          <a:xfrm>
            <a:off x="6934200" y="4219575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7" name="Line 53"/>
          <p:cNvSpPr>
            <a:spLocks noChangeShapeType="1"/>
          </p:cNvSpPr>
          <p:nvPr/>
        </p:nvSpPr>
        <p:spPr bwMode="auto">
          <a:xfrm>
            <a:off x="6934200" y="4649788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8" name="Line 54"/>
          <p:cNvSpPr>
            <a:spLocks noChangeShapeType="1"/>
          </p:cNvSpPr>
          <p:nvPr/>
        </p:nvSpPr>
        <p:spPr bwMode="auto">
          <a:xfrm>
            <a:off x="6934200" y="5081588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9" name="Line 55"/>
          <p:cNvSpPr>
            <a:spLocks noChangeShapeType="1"/>
          </p:cNvSpPr>
          <p:nvPr/>
        </p:nvSpPr>
        <p:spPr bwMode="auto">
          <a:xfrm>
            <a:off x="6934200" y="5511800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00" name="Line 56"/>
          <p:cNvSpPr>
            <a:spLocks noChangeShapeType="1"/>
          </p:cNvSpPr>
          <p:nvPr/>
        </p:nvSpPr>
        <p:spPr bwMode="auto">
          <a:xfrm>
            <a:off x="6934200" y="5943600"/>
            <a:ext cx="533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211" name="Group 67"/>
          <p:cNvGrpSpPr>
            <a:grpSpLocks/>
          </p:cNvGrpSpPr>
          <p:nvPr/>
        </p:nvGrpSpPr>
        <p:grpSpPr bwMode="auto">
          <a:xfrm>
            <a:off x="3962400" y="3810000"/>
            <a:ext cx="3429000" cy="2181225"/>
            <a:chOff x="2496" y="2400"/>
            <a:chExt cx="2160" cy="1374"/>
          </a:xfrm>
        </p:grpSpPr>
        <p:sp>
          <p:nvSpPr>
            <p:cNvPr id="134201" name="Rectangle 57"/>
            <p:cNvSpPr>
              <a:spLocks noChangeArrowheads="1"/>
            </p:cNvSpPr>
            <p:nvPr/>
          </p:nvSpPr>
          <p:spPr bwMode="auto">
            <a:xfrm>
              <a:off x="2496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F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02" name="Rectangle 58"/>
            <p:cNvSpPr>
              <a:spLocks noChangeArrowheads="1"/>
            </p:cNvSpPr>
            <p:nvPr/>
          </p:nvSpPr>
          <p:spPr bwMode="auto">
            <a:xfrm>
              <a:off x="2496" y="267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F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03" name="Rectangle 59"/>
            <p:cNvSpPr>
              <a:spLocks noChangeArrowheads="1"/>
            </p:cNvSpPr>
            <p:nvPr/>
          </p:nvSpPr>
          <p:spPr bwMode="auto">
            <a:xfrm>
              <a:off x="2496" y="29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N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04" name="Rectangle 60"/>
            <p:cNvSpPr>
              <a:spLocks noChangeArrowheads="1"/>
            </p:cNvSpPr>
            <p:nvPr/>
          </p:nvSpPr>
          <p:spPr bwMode="auto">
            <a:xfrm>
              <a:off x="2496" y="32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P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05" name="Rectangle 61"/>
            <p:cNvSpPr>
              <a:spLocks noChangeArrowheads="1"/>
            </p:cNvSpPr>
            <p:nvPr/>
          </p:nvSpPr>
          <p:spPr bwMode="auto">
            <a:xfrm>
              <a:off x="2496" y="348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F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06" name="Rectangle 62"/>
            <p:cNvSpPr>
              <a:spLocks noChangeArrowheads="1"/>
            </p:cNvSpPr>
            <p:nvPr/>
          </p:nvSpPr>
          <p:spPr bwMode="auto">
            <a:xfrm>
              <a:off x="4368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P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07" name="Rectangle 63"/>
            <p:cNvSpPr>
              <a:spLocks noChangeArrowheads="1"/>
            </p:cNvSpPr>
            <p:nvPr/>
          </p:nvSpPr>
          <p:spPr bwMode="auto">
            <a:xfrm>
              <a:off x="4368" y="267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N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08" name="Rectangle 64"/>
            <p:cNvSpPr>
              <a:spLocks noChangeArrowheads="1"/>
            </p:cNvSpPr>
            <p:nvPr/>
          </p:nvSpPr>
          <p:spPr bwMode="auto">
            <a:xfrm>
              <a:off x="4368" y="29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F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09" name="Rectangle 65"/>
            <p:cNvSpPr>
              <a:spLocks noChangeArrowheads="1"/>
            </p:cNvSpPr>
            <p:nvPr/>
          </p:nvSpPr>
          <p:spPr bwMode="auto">
            <a:xfrm>
              <a:off x="4368" y="32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P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  <p:sp>
          <p:nvSpPr>
            <p:cNvPr id="134210" name="Rectangle 66"/>
            <p:cNvSpPr>
              <a:spLocks noChangeArrowheads="1"/>
            </p:cNvSpPr>
            <p:nvPr/>
          </p:nvSpPr>
          <p:spPr bwMode="auto">
            <a:xfrm>
              <a:off x="4368" y="348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indent="4763" algn="l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rgbClr val="2E2E2E"/>
                  </a:solidFill>
                  <a:latin typeface="Arial" charset="0"/>
                </a:defRPr>
              </a:lvl1pPr>
              <a:lvl2pPr marL="747713" indent="-285750" algn="l">
                <a:spcBef>
                  <a:spcPct val="20000"/>
                </a:spcBef>
                <a:buChar char="–"/>
                <a:defRPr sz="2400">
                  <a:solidFill>
                    <a:srgbClr val="2E2E2E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1900">
                  <a:solidFill>
                    <a:srgbClr val="2E2E2E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i="0">
                  <a:solidFill>
                    <a:srgbClr val="CC0000"/>
                  </a:solidFill>
                </a:rPr>
                <a:t>P</a:t>
              </a:r>
              <a:endParaRPr lang="en-US" altLang="en-US" sz="1800" b="0" i="0">
                <a:solidFill>
                  <a:srgbClr val="CC0000"/>
                </a:solidFill>
              </a:endParaRPr>
            </a:p>
          </p:txBody>
        </p:sp>
      </p:grpSp>
      <p:sp>
        <p:nvSpPr>
          <p:cNvPr id="134212" name="Oval 68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2133600" y="4343400"/>
            <a:ext cx="0" cy="427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8534400" y="4343400"/>
            <a:ext cx="0" cy="427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1800" i="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1169988" y="1981200"/>
            <a:ext cx="7288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 i="0">
                <a:solidFill>
                  <a:srgbClr val="006600"/>
                </a:solidFill>
              </a:rPr>
              <a:t>List several sources within your school where you can collect career information.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1169988" y="3200400"/>
            <a:ext cx="72882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Possible answers include guidance counselors, print materials in the library or career center, and the Internet. Other possibilities could be guest speakers, teachers, and other staff members.</a:t>
            </a:r>
          </a:p>
        </p:txBody>
      </p:sp>
      <p:sp>
        <p:nvSpPr>
          <p:cNvPr id="126989" name="Oval 13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gray">
          <a:xfrm>
            <a:off x="6724650" y="1905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bg1"/>
                </a:solidFill>
              </a:rPr>
              <a:t>End of</a:t>
            </a:r>
          </a:p>
        </p:txBody>
      </p:sp>
      <p:sp>
        <p:nvSpPr>
          <p:cNvPr id="219139" name="Oval 3">
            <a:hlinkClick r:id="rId3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169986" name="Picture 2" descr="Chapter 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586038" y="6462713"/>
            <a:ext cx="587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 i="0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219200" y="2286000"/>
            <a:ext cx="77724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en-US" sz="1800" b="0" i="0"/>
              <a:t>Describe how personal skills, values, and lifestyle goals affect </a:t>
            </a:r>
            <a:br>
              <a:rPr lang="en-US" altLang="en-US" sz="1800" b="0" i="0"/>
            </a:br>
            <a:r>
              <a:rPr lang="en-US" altLang="en-US" sz="1800" b="0" i="0"/>
              <a:t>career decisions.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en-US" sz="1800" b="0" i="0"/>
              <a:t>Find information about a variety of careers.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en-US" sz="1800" b="0" i="0"/>
              <a:t>Set career goals.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en-US" sz="1800" b="0" i="0"/>
              <a:t>Identify career opportunities in the accounting field.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en-US" sz="1800" b="0" i="0"/>
              <a:t>Describe the types of businesses and organizations that hire accountants.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en-US" sz="1800" b="0" i="0"/>
              <a:t>Compare for-profit businesses and not-for-profit organizations.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600" b="0" i="0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 i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pic>
        <p:nvPicPr>
          <p:cNvPr id="169994" name="Picture 10" descr="chapter objectives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4102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6" name="Oval 12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117600" y="2590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 i="0"/>
              <a:t>skills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values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lifestyle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personality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personal interest tests</a:t>
            </a:r>
          </a:p>
          <a:p>
            <a:pPr>
              <a:spcBef>
                <a:spcPct val="45000"/>
              </a:spcBef>
            </a:pPr>
            <a:r>
              <a:rPr lang="en-US" altLang="en-US" sz="2000" b="0" i="0"/>
              <a:t>networking</a:t>
            </a:r>
          </a:p>
          <a:p>
            <a:pPr lvl="1">
              <a:spcBef>
                <a:spcPct val="45000"/>
              </a:spcBef>
            </a:pPr>
            <a:endParaRPr lang="en-US" altLang="en-US" b="0" i="0"/>
          </a:p>
        </p:txBody>
      </p:sp>
      <p:sp>
        <p:nvSpPr>
          <p:cNvPr id="75788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7195" name="Picture 27" descr="4 boxes fro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046913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Choosing a Career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1143000" y="3048000"/>
            <a:ext cx="1809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i="0">
                <a:solidFill>
                  <a:srgbClr val="2E2E2E"/>
                </a:solidFill>
              </a:rPr>
              <a:t>A career is not just work for pay and is built on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913188" y="2316163"/>
            <a:ext cx="3706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b="0" i="0">
                <a:solidFill>
                  <a:schemeClr val="accent2"/>
                </a:solidFill>
              </a:rPr>
              <a:t>foundation of interest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3895725" y="3071813"/>
            <a:ext cx="2657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b="0" i="0">
                <a:solidFill>
                  <a:schemeClr val="accent2"/>
                </a:solidFill>
              </a:rPr>
              <a:t>knowledge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890963" y="3833813"/>
            <a:ext cx="28908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b="0" i="0">
                <a:solidFill>
                  <a:schemeClr val="accent2"/>
                </a:solidFill>
              </a:rPr>
              <a:t>training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890963" y="4564063"/>
            <a:ext cx="2662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b="0" i="0">
                <a:solidFill>
                  <a:schemeClr val="accent2"/>
                </a:solidFill>
              </a:rPr>
              <a:t>experience</a:t>
            </a:r>
          </a:p>
        </p:txBody>
      </p:sp>
      <p:sp>
        <p:nvSpPr>
          <p:cNvPr id="7200" name="Oval 3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77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 Yourself in Terms </a:t>
            </a:r>
            <a:br>
              <a:rPr lang="en-US" altLang="en-US"/>
            </a:br>
            <a:r>
              <a:rPr lang="en-US" altLang="en-US"/>
              <a:t>of a Career Vision</a:t>
            </a:r>
          </a:p>
        </p:txBody>
      </p:sp>
      <p:sp>
        <p:nvSpPr>
          <p:cNvPr id="177156" name="Rectangle 1028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177157" name="Rectangle 1029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pic>
        <p:nvPicPr>
          <p:cNvPr id="177160" name="Picture 1032" descr="4 boxes under 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239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1" name="Rectangle 1033"/>
          <p:cNvSpPr>
            <a:spLocks noChangeArrowheads="1"/>
          </p:cNvSpPr>
          <p:nvPr/>
        </p:nvSpPr>
        <p:spPr bwMode="auto">
          <a:xfrm>
            <a:off x="1149350" y="2400300"/>
            <a:ext cx="66992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700" i="0">
                <a:solidFill>
                  <a:srgbClr val="006600"/>
                </a:solidFill>
              </a:rPr>
              <a:t>To help make your career choice, ask yourself these questions:</a:t>
            </a:r>
          </a:p>
        </p:txBody>
      </p:sp>
      <p:sp>
        <p:nvSpPr>
          <p:cNvPr id="177162" name="Rectangle 1034"/>
          <p:cNvSpPr>
            <a:spLocks noChangeArrowheads="1"/>
          </p:cNvSpPr>
          <p:nvPr/>
        </p:nvSpPr>
        <p:spPr bwMode="auto">
          <a:xfrm>
            <a:off x="5532438" y="2620963"/>
            <a:ext cx="811212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sz="2400" b="0" i="0">
              <a:solidFill>
                <a:srgbClr val="2E2E2E"/>
              </a:solidFill>
            </a:endParaRPr>
          </a:p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sz="2400" b="0" i="0">
              <a:solidFill>
                <a:srgbClr val="2E2E2E"/>
              </a:solidFill>
            </a:endParaRPr>
          </a:p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sz="2400" b="0" i="0">
              <a:solidFill>
                <a:srgbClr val="2E2E2E"/>
              </a:solidFill>
            </a:endParaRPr>
          </a:p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sz="2400" b="0" i="0">
              <a:solidFill>
                <a:srgbClr val="2E2E2E"/>
              </a:solidFill>
            </a:endParaRPr>
          </a:p>
        </p:txBody>
      </p:sp>
      <p:sp>
        <p:nvSpPr>
          <p:cNvPr id="177163" name="Rectangle 1035"/>
          <p:cNvSpPr>
            <a:spLocks noChangeArrowheads="1"/>
          </p:cNvSpPr>
          <p:nvPr/>
        </p:nvSpPr>
        <p:spPr bwMode="auto">
          <a:xfrm>
            <a:off x="1447800" y="2990850"/>
            <a:ext cx="4618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0" i="0">
                <a:solidFill>
                  <a:srgbClr val="2E2E2E"/>
                </a:solidFill>
              </a:rPr>
              <a:t>What are your personal interests and skills?</a:t>
            </a:r>
          </a:p>
        </p:txBody>
      </p:sp>
      <p:sp>
        <p:nvSpPr>
          <p:cNvPr id="177164" name="Rectangle 1036"/>
          <p:cNvSpPr>
            <a:spLocks noChangeArrowheads="1"/>
          </p:cNvSpPr>
          <p:nvPr/>
        </p:nvSpPr>
        <p:spPr bwMode="auto">
          <a:xfrm>
            <a:off x="1447800" y="3732213"/>
            <a:ext cx="6181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0" i="0">
                <a:solidFill>
                  <a:srgbClr val="2E2E2E"/>
                </a:solidFill>
              </a:rPr>
              <a:t>What are your values, and how will they affect your career?</a:t>
            </a:r>
          </a:p>
        </p:txBody>
      </p:sp>
      <p:sp>
        <p:nvSpPr>
          <p:cNvPr id="177165" name="Rectangle 1037"/>
          <p:cNvSpPr>
            <a:spLocks noChangeArrowheads="1"/>
          </p:cNvSpPr>
          <p:nvPr/>
        </p:nvSpPr>
        <p:spPr bwMode="auto">
          <a:xfrm>
            <a:off x="1447800" y="4462463"/>
            <a:ext cx="3030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0" i="0">
                <a:solidFill>
                  <a:srgbClr val="2E2E2E"/>
                </a:solidFill>
              </a:rPr>
              <a:t>What lifestyle interests you?</a:t>
            </a:r>
          </a:p>
        </p:txBody>
      </p:sp>
      <p:sp>
        <p:nvSpPr>
          <p:cNvPr id="177166" name="Rectangle 1038"/>
          <p:cNvSpPr>
            <a:spLocks noChangeArrowheads="1"/>
          </p:cNvSpPr>
          <p:nvPr/>
        </p:nvSpPr>
        <p:spPr bwMode="auto">
          <a:xfrm>
            <a:off x="1447800" y="5178425"/>
            <a:ext cx="539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0" i="0">
                <a:solidFill>
                  <a:srgbClr val="2E2E2E"/>
                </a:solidFill>
              </a:rPr>
              <a:t>How will your personality affect your career choice?</a:t>
            </a:r>
          </a:p>
        </p:txBody>
      </p:sp>
      <p:sp>
        <p:nvSpPr>
          <p:cNvPr id="177167" name="Oval 1039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 Yourself in Terms </a:t>
            </a:r>
            <a:br>
              <a:rPr lang="en-US" altLang="en-US"/>
            </a:br>
            <a:r>
              <a:rPr lang="en-US" altLang="en-US"/>
              <a:t>of a Career Vision</a:t>
            </a:r>
          </a:p>
        </p:txBody>
      </p:sp>
      <p:pic>
        <p:nvPicPr>
          <p:cNvPr id="103433" name="Picture 9" descr="3 balloons under 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724650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1479550" y="2444750"/>
            <a:ext cx="6049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i="0">
                <a:solidFill>
                  <a:srgbClr val="006600"/>
                </a:solidFill>
              </a:rPr>
              <a:t>You are more likely to enjoy a career that uses your: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gray">
          <a:xfrm>
            <a:off x="1563688" y="3505200"/>
            <a:ext cx="166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CC66"/>
                </a:solidFill>
              </a:rPr>
              <a:t>Interests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gray">
          <a:xfrm>
            <a:off x="3962400" y="3505200"/>
            <a:ext cx="1112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u="sng">
                <a:solidFill>
                  <a:srgbClr val="FFCC66"/>
                </a:solidFill>
              </a:rPr>
              <a:t>Skills</a:t>
            </a:r>
            <a:endParaRPr lang="en-US" altLang="en-US" sz="2800">
              <a:solidFill>
                <a:srgbClr val="FFCC66"/>
              </a:solidFill>
            </a:endParaRP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gray">
          <a:xfrm>
            <a:off x="6105525" y="350520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solidFill>
                  <a:srgbClr val="FFCC66"/>
                </a:solidFill>
              </a:rPr>
              <a:t>Traits</a:t>
            </a:r>
          </a:p>
        </p:txBody>
      </p: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3048000" y="4953000"/>
            <a:ext cx="3000375" cy="1076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skills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The activities that a person does well.</a:t>
            </a:r>
            <a:endParaRPr lang="en-US" altLang="en-US"/>
          </a:p>
        </p:txBody>
      </p:sp>
      <p:pic>
        <p:nvPicPr>
          <p:cNvPr id="103438" name="Picture 14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531812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3" name="Oval 19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Assess Yourself in Terms </a:t>
            </a:r>
            <a:br>
              <a:rPr lang="en-US" altLang="en-US"/>
            </a:br>
            <a:r>
              <a:rPr lang="en-US" altLang="en-US"/>
              <a:t>of a Career Vision</a:t>
            </a:r>
          </a:p>
        </p:txBody>
      </p:sp>
      <p:pic>
        <p:nvPicPr>
          <p:cNvPr id="104458" name="Picture 10" descr="6 slide 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828800"/>
            <a:ext cx="6294437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Rectangle 11"/>
          <p:cNvSpPr>
            <a:spLocks noChangeArrowheads="1"/>
          </p:cNvSpPr>
          <p:nvPr/>
        </p:nvSpPr>
        <p:spPr bwMode="gray">
          <a:xfrm>
            <a:off x="3429000" y="3200400"/>
            <a:ext cx="2360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0">
                <a:solidFill>
                  <a:srgbClr val="006600"/>
                </a:solidFill>
              </a:rPr>
              <a:t>Examples of </a:t>
            </a:r>
            <a:r>
              <a:rPr lang="en-US" altLang="en-US" i="0" u="sng">
                <a:solidFill>
                  <a:srgbClr val="006600"/>
                </a:solidFill>
              </a:rPr>
              <a:t>Values</a:t>
            </a:r>
            <a:endParaRPr lang="en-US" altLang="en-US" i="0">
              <a:solidFill>
                <a:srgbClr val="006600"/>
              </a:solidFill>
            </a:endParaRP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gray">
          <a:xfrm>
            <a:off x="2697163" y="2309813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responsibility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gray">
          <a:xfrm>
            <a:off x="4857750" y="230981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achievement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gray">
          <a:xfrm>
            <a:off x="6011863" y="33528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relationships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gray">
          <a:xfrm>
            <a:off x="4995863" y="44196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compassion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gray">
          <a:xfrm>
            <a:off x="3306763" y="44196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courage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gray">
          <a:xfrm>
            <a:off x="1905000" y="33528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recognition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4471" name="AutoShape 23"/>
          <p:cNvSpPr>
            <a:spLocks noChangeArrowheads="1"/>
          </p:cNvSpPr>
          <p:nvPr/>
        </p:nvSpPr>
        <p:spPr bwMode="auto">
          <a:xfrm>
            <a:off x="2333625" y="5487988"/>
            <a:ext cx="4600575" cy="1076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values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The principles a person lives by and the beliefs that are important to the person.</a:t>
            </a:r>
            <a:endParaRPr lang="en-US" altLang="en-US"/>
          </a:p>
        </p:txBody>
      </p:sp>
      <p:pic>
        <p:nvPicPr>
          <p:cNvPr id="104472" name="Picture 24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587851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73" name="Oval 25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143000" y="132715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i="0">
                <a:solidFill>
                  <a:schemeClr val="bg1"/>
                </a:solidFill>
              </a:rPr>
              <a:t>Exploring Careers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i="0">
                <a:solidFill>
                  <a:srgbClr val="2E2E2E"/>
                </a:solidFill>
              </a:rPr>
              <a:t>Section 1.1</a:t>
            </a:r>
          </a:p>
        </p:txBody>
      </p:sp>
      <p:pic>
        <p:nvPicPr>
          <p:cNvPr id="105480" name="Picture 8" descr="4 boxes under 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03400"/>
            <a:ext cx="60198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847850" y="1962150"/>
            <a:ext cx="578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1600" i="0">
                <a:solidFill>
                  <a:srgbClr val="006600"/>
                </a:solidFill>
              </a:rPr>
              <a:t>To help determine your </a:t>
            </a:r>
            <a:r>
              <a:rPr lang="en-US" altLang="en-US" sz="1600" i="0" u="sng">
                <a:solidFill>
                  <a:srgbClr val="006600"/>
                </a:solidFill>
              </a:rPr>
              <a:t>lifestyle</a:t>
            </a:r>
            <a:r>
              <a:rPr lang="en-US" altLang="en-US" sz="1600" i="0">
                <a:solidFill>
                  <a:srgbClr val="006600"/>
                </a:solidFill>
              </a:rPr>
              <a:t> goals, begin by asking yourself these questions: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6523038" y="2290763"/>
            <a:ext cx="811212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sz="2400" b="0" i="0">
              <a:solidFill>
                <a:srgbClr val="2E2E2E"/>
              </a:solidFill>
            </a:endParaRPr>
          </a:p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sz="2400" b="0" i="0">
              <a:solidFill>
                <a:srgbClr val="2E2E2E"/>
              </a:solidFill>
            </a:endParaRPr>
          </a:p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sz="2400" b="0" i="0">
              <a:solidFill>
                <a:srgbClr val="2E2E2E"/>
              </a:solidFill>
            </a:endParaRPr>
          </a:p>
          <a:p>
            <a:pPr lvl="1" algn="l">
              <a:spcBef>
                <a:spcPct val="20000"/>
              </a:spcBef>
              <a:buFontTx/>
              <a:buChar char="–"/>
            </a:pPr>
            <a:endParaRPr lang="en-US" altLang="en-US" sz="2400" b="0" i="0">
              <a:solidFill>
                <a:srgbClr val="2E2E2E"/>
              </a:solidFill>
            </a:endParaRP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2438400" y="2667000"/>
            <a:ext cx="3386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0" i="0">
                <a:solidFill>
                  <a:srgbClr val="2E2E2E"/>
                </a:solidFill>
              </a:rPr>
              <a:t>What is really important to you?</a:t>
            </a: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2438400" y="3403600"/>
            <a:ext cx="3894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0" i="0">
                <a:solidFill>
                  <a:srgbClr val="2E2E2E"/>
                </a:solidFill>
              </a:rPr>
              <a:t>Do you want to go for the big bucks?</a:t>
            </a:r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2438400" y="4089400"/>
            <a:ext cx="5049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0" i="0">
                <a:solidFill>
                  <a:srgbClr val="2E2E2E"/>
                </a:solidFill>
              </a:rPr>
              <a:t>Do you want to live in a big city or a small town?</a:t>
            </a: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2438400" y="4851400"/>
            <a:ext cx="4899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0" i="0">
                <a:solidFill>
                  <a:srgbClr val="2E2E2E"/>
                </a:solidFill>
              </a:rPr>
              <a:t>Do you want to work in a group or by yourself?</a:t>
            </a:r>
          </a:p>
        </p:txBody>
      </p:sp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1752600" y="5715000"/>
            <a:ext cx="6019800" cy="773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i="0">
                <a:solidFill>
                  <a:srgbClr val="CC0000"/>
                </a:solidFill>
              </a:rPr>
              <a:t>lifestyle</a:t>
            </a:r>
            <a:endParaRPr lang="en-US" altLang="en-US" sz="1800" b="0" i="0">
              <a:solidFill>
                <a:srgbClr val="2E2E2E"/>
              </a:solidFill>
            </a:endParaRPr>
          </a:p>
          <a:p>
            <a:pPr algn="ctr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sz="1800" b="0" i="0">
                <a:solidFill>
                  <a:srgbClr val="2E2E2E"/>
                </a:solidFill>
              </a:rPr>
              <a:t>The way a person uses time, energy, and resources.</a:t>
            </a:r>
            <a:endParaRPr lang="en-US" altLang="en-US"/>
          </a:p>
        </p:txBody>
      </p:sp>
      <p:pic>
        <p:nvPicPr>
          <p:cNvPr id="105493" name="Picture 21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595630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94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Assess Yourself in Terms </a:t>
            </a:r>
            <a:br>
              <a:rPr lang="en-US" altLang="en-US"/>
            </a:br>
            <a:r>
              <a:rPr lang="en-US" altLang="en-US"/>
              <a:t>of a Career Vision</a:t>
            </a:r>
          </a:p>
        </p:txBody>
      </p:sp>
      <p:sp>
        <p:nvSpPr>
          <p:cNvPr id="105495" name="Oval 2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i="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900"/>
      </a:hlink>
      <a:folHlink>
        <a:srgbClr val="33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7029</TotalTime>
  <Words>915</Words>
  <Application>Microsoft Office PowerPoint</Application>
  <PresentationFormat>On-screen Show (4:3)</PresentationFormat>
  <Paragraphs>262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Choosing a Career</vt:lpstr>
      <vt:lpstr>Assess Yourself in Terms  of a Career Vision</vt:lpstr>
      <vt:lpstr>Assess Yourself in Terms  of a Career Vision</vt:lpstr>
      <vt:lpstr>Assess Yourself in Terms  of a Career Vision</vt:lpstr>
      <vt:lpstr>Assess Yourself in Terms  of a Career Vision</vt:lpstr>
      <vt:lpstr>Assess Yourself in Terms  of a Career Vision</vt:lpstr>
      <vt:lpstr>Making Career Decisions</vt:lpstr>
      <vt:lpstr>Making Career Decisions</vt:lpstr>
      <vt:lpstr>Making Career Decisions</vt:lpstr>
      <vt:lpstr>PowerPoint Presentation</vt:lpstr>
      <vt:lpstr>The Changing Horizon</vt:lpstr>
      <vt:lpstr>Types of Organizations</vt:lpstr>
      <vt:lpstr>Types of Organizations</vt:lpstr>
      <vt:lpstr>Types of Organizations</vt:lpstr>
      <vt:lpstr>Types of Organizations</vt:lpstr>
      <vt:lpstr>PowerPoint Presentation</vt:lpstr>
      <vt:lpstr>PowerPoint Presentation</vt:lpstr>
      <vt:lpstr>PowerPoint Presentation</vt:lpstr>
    </vt:vector>
  </TitlesOfParts>
  <Company>MCGRAW-HILL EDUCATION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</dc:creator>
  <cp:lastModifiedBy>Shawn</cp:lastModifiedBy>
  <cp:revision>189</cp:revision>
  <dcterms:created xsi:type="dcterms:W3CDTF">2005-08-25T04:32:33Z</dcterms:created>
  <dcterms:modified xsi:type="dcterms:W3CDTF">2013-12-31T14:19:53Z</dcterms:modified>
</cp:coreProperties>
</file>