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329" r:id="rId2"/>
    <p:sldId id="257" r:id="rId3"/>
    <p:sldId id="323" r:id="rId4"/>
    <p:sldId id="345" r:id="rId5"/>
    <p:sldId id="376"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9" r:id="rId30"/>
    <p:sldId id="399" r:id="rId31"/>
    <p:sldId id="432" r:id="rId32"/>
    <p:sldId id="433" r:id="rId33"/>
    <p:sldId id="434" r:id="rId34"/>
    <p:sldId id="435" r:id="rId35"/>
    <p:sldId id="436" r:id="rId36"/>
    <p:sldId id="437" r:id="rId37"/>
    <p:sldId id="438" r:id="rId38"/>
    <p:sldId id="355" r:id="rId39"/>
    <p:sldId id="440" r:id="rId40"/>
    <p:sldId id="441" r:id="rId41"/>
    <p:sldId id="442" r:id="rId42"/>
    <p:sldId id="443" r:id="rId43"/>
    <p:sldId id="444" r:id="rId44"/>
    <p:sldId id="445" r:id="rId45"/>
    <p:sldId id="330" r:id="rId46"/>
  </p:sldIdLst>
  <p:sldSz cx="9144000" cy="6858000" type="screen4x3"/>
  <p:notesSz cx="7315200" cy="9601200"/>
  <p:defaultTextStyle>
    <a:defPPr>
      <a:defRPr lang="en-US"/>
    </a:defPPr>
    <a:lvl1pPr algn="r" rtl="0" fontAlgn="base">
      <a:spcBef>
        <a:spcPct val="0"/>
      </a:spcBef>
      <a:spcAft>
        <a:spcPct val="0"/>
      </a:spcAft>
      <a:defRPr sz="2000" b="1" kern="1200">
        <a:solidFill>
          <a:schemeClr val="tx1"/>
        </a:solidFill>
        <a:latin typeface="Arial" charset="0"/>
        <a:ea typeface="+mn-ea"/>
        <a:cs typeface="+mn-cs"/>
      </a:defRPr>
    </a:lvl1pPr>
    <a:lvl2pPr marL="457200" algn="r" rtl="0" fontAlgn="base">
      <a:spcBef>
        <a:spcPct val="0"/>
      </a:spcBef>
      <a:spcAft>
        <a:spcPct val="0"/>
      </a:spcAft>
      <a:defRPr sz="2000" b="1" kern="1200">
        <a:solidFill>
          <a:schemeClr val="tx1"/>
        </a:solidFill>
        <a:latin typeface="Arial" charset="0"/>
        <a:ea typeface="+mn-ea"/>
        <a:cs typeface="+mn-cs"/>
      </a:defRPr>
    </a:lvl2pPr>
    <a:lvl3pPr marL="914400" algn="r" rtl="0" fontAlgn="base">
      <a:spcBef>
        <a:spcPct val="0"/>
      </a:spcBef>
      <a:spcAft>
        <a:spcPct val="0"/>
      </a:spcAft>
      <a:defRPr sz="2000" b="1" kern="1200">
        <a:solidFill>
          <a:schemeClr val="tx1"/>
        </a:solidFill>
        <a:latin typeface="Arial" charset="0"/>
        <a:ea typeface="+mn-ea"/>
        <a:cs typeface="+mn-cs"/>
      </a:defRPr>
    </a:lvl3pPr>
    <a:lvl4pPr marL="1371600" algn="r" rtl="0" fontAlgn="base">
      <a:spcBef>
        <a:spcPct val="0"/>
      </a:spcBef>
      <a:spcAft>
        <a:spcPct val="0"/>
      </a:spcAft>
      <a:defRPr sz="2000" b="1" kern="1200">
        <a:solidFill>
          <a:schemeClr val="tx1"/>
        </a:solidFill>
        <a:latin typeface="Arial" charset="0"/>
        <a:ea typeface="+mn-ea"/>
        <a:cs typeface="+mn-cs"/>
      </a:defRPr>
    </a:lvl4pPr>
    <a:lvl5pPr marL="1828800" algn="r"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33"/>
    <a:srgbClr val="CC0000"/>
    <a:srgbClr val="FFCC66"/>
    <a:srgbClr val="006600"/>
    <a:srgbClr val="003300"/>
    <a:srgbClr val="2E2E2E"/>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72" autoAdjust="0"/>
    <p:restoredTop sz="92006" autoAdjust="0"/>
  </p:normalViewPr>
  <p:slideViewPr>
    <p:cSldViewPr>
      <p:cViewPr varScale="1">
        <p:scale>
          <a:sx n="64" d="100"/>
          <a:sy n="64" d="100"/>
        </p:scale>
        <p:origin x="-1555" y="-77"/>
      </p:cViewPr>
      <p:guideLst>
        <p:guide orient="horz" pos="2304"/>
        <p:guide pos="2880"/>
        <p:guide pos="1061"/>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b="0"/>
            </a:lvl1pPr>
          </a:lstStyle>
          <a:p>
            <a:endParaRPr lang="en-US" altLang="en-US"/>
          </a:p>
        </p:txBody>
      </p:sp>
      <p:sp>
        <p:nvSpPr>
          <p:cNvPr id="66563"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lvl1pPr>
          </a:lstStyle>
          <a:p>
            <a:endParaRPr lang="en-US" altLang="en-US"/>
          </a:p>
        </p:txBody>
      </p:sp>
      <p:sp>
        <p:nvSpPr>
          <p:cNvPr id="66564"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6"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b="0"/>
            </a:lvl1pPr>
          </a:lstStyle>
          <a:p>
            <a:endParaRPr lang="en-US" altLang="en-US"/>
          </a:p>
        </p:txBody>
      </p:sp>
      <p:sp>
        <p:nvSpPr>
          <p:cNvPr id="66567"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lvl1pPr>
          </a:lstStyle>
          <a:p>
            <a:fld id="{AABEC0B1-CAC9-4D62-A367-6190CF45ED80}" type="slidenum">
              <a:rPr lang="en-US" altLang="en-US"/>
              <a:pPr/>
              <a:t>‹#›</a:t>
            </a:fld>
            <a:endParaRPr lang="en-US" altLang="en-US"/>
          </a:p>
        </p:txBody>
      </p:sp>
    </p:spTree>
    <p:extLst>
      <p:ext uri="{BB962C8B-B14F-4D97-AF65-F5344CB8AC3E}">
        <p14:creationId xmlns:p14="http://schemas.microsoft.com/office/powerpoint/2010/main" val="2058695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0AE8C-ECC5-408E-964B-8FAB5B761F29}" type="slidenum">
              <a:rPr lang="en-US" altLang="en-US"/>
              <a:pPr/>
              <a:t>1</a:t>
            </a:fld>
            <a:endParaRPr lang="en-US" alt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14917-0A76-47BF-99B8-3E8B3FF23764}" type="slidenum">
              <a:rPr lang="en-US" altLang="en-US"/>
              <a:pPr/>
              <a:t>10</a:t>
            </a:fld>
            <a:endParaRPr lang="en-US" altLang="en-US"/>
          </a:p>
        </p:txBody>
      </p:sp>
      <p:sp>
        <p:nvSpPr>
          <p:cNvPr id="402434" name="Rectangle 2"/>
          <p:cNvSpPr>
            <a:spLocks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AC117-0ACB-4617-A338-019A63CE4117}" type="slidenum">
              <a:rPr lang="en-US" altLang="en-US"/>
              <a:pPr/>
              <a:t>11</a:t>
            </a:fld>
            <a:endParaRPr lang="en-US" altLang="en-US"/>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CE5A8-E54C-4106-99BC-E3718E0E504A}" type="slidenum">
              <a:rPr lang="en-US" altLang="en-US"/>
              <a:pPr/>
              <a:t>12</a:t>
            </a:fld>
            <a:endParaRPr lang="en-US" altLang="en-US"/>
          </a:p>
        </p:txBody>
      </p:sp>
      <p:sp>
        <p:nvSpPr>
          <p:cNvPr id="406530" name="Rectangle 2"/>
          <p:cNvSpPr>
            <a:spLocks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A8DE6-E681-4969-89D2-21F5DA533874}" type="slidenum">
              <a:rPr lang="en-US" altLang="en-US"/>
              <a:pPr/>
              <a:t>13</a:t>
            </a:fld>
            <a:endParaRPr lang="en-US" altLang="en-US"/>
          </a:p>
        </p:txBody>
      </p:sp>
      <p:sp>
        <p:nvSpPr>
          <p:cNvPr id="408578" name="Rectangle 2"/>
          <p:cNvSpPr>
            <a:spLocks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530DA-3621-4195-92CB-9A43ED95C742}" type="slidenum">
              <a:rPr lang="en-US" altLang="en-US"/>
              <a:pPr/>
              <a:t>14</a:t>
            </a:fld>
            <a:endParaRPr lang="en-US" altLang="en-US"/>
          </a:p>
        </p:txBody>
      </p:sp>
      <p:sp>
        <p:nvSpPr>
          <p:cNvPr id="410626" name="Rectangle 2"/>
          <p:cNvSpPr>
            <a:spLocks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D3F1E-7A60-41D2-8AE0-FADA73E45530}" type="slidenum">
              <a:rPr lang="en-US" altLang="en-US"/>
              <a:pPr/>
              <a:t>15</a:t>
            </a:fld>
            <a:endParaRPr lang="en-US" altLang="en-US"/>
          </a:p>
        </p:txBody>
      </p:sp>
      <p:sp>
        <p:nvSpPr>
          <p:cNvPr id="412674" name="Rectangle 2"/>
          <p:cNvSpPr>
            <a:spLocks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89E2B-385C-4B12-8C42-EC24FAAB13DF}" type="slidenum">
              <a:rPr lang="en-US" altLang="en-US"/>
              <a:pPr/>
              <a:t>16</a:t>
            </a:fld>
            <a:endParaRPr lang="en-US" altLang="en-US"/>
          </a:p>
        </p:txBody>
      </p:sp>
      <p:sp>
        <p:nvSpPr>
          <p:cNvPr id="414722" name="Rectangle 2"/>
          <p:cNvSpPr>
            <a:spLocks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51928-7293-4114-88B8-D8DCDDED0AB9}" type="slidenum">
              <a:rPr lang="en-US" altLang="en-US"/>
              <a:pPr/>
              <a:t>17</a:t>
            </a:fld>
            <a:endParaRPr lang="en-US" altLang="en-US"/>
          </a:p>
        </p:txBody>
      </p:sp>
      <p:sp>
        <p:nvSpPr>
          <p:cNvPr id="416770" name="Rectangle 2"/>
          <p:cNvSpPr>
            <a:spLocks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907E5-8745-4AF8-B435-A9A5084F8D13}" type="slidenum">
              <a:rPr lang="en-US" altLang="en-US"/>
              <a:pPr/>
              <a:t>18</a:t>
            </a:fld>
            <a:endParaRPr lang="en-US" altLang="en-US"/>
          </a:p>
        </p:txBody>
      </p:sp>
      <p:sp>
        <p:nvSpPr>
          <p:cNvPr id="418818" name="Rectangle 2"/>
          <p:cNvSpPr>
            <a:spLocks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BB197-33F0-439D-ABC8-C941825A63E4}" type="slidenum">
              <a:rPr lang="en-US" altLang="en-US"/>
              <a:pPr/>
              <a:t>19</a:t>
            </a:fld>
            <a:endParaRPr lang="en-US" altLang="en-US"/>
          </a:p>
        </p:txBody>
      </p:sp>
      <p:sp>
        <p:nvSpPr>
          <p:cNvPr id="420866" name="Rectangle 2"/>
          <p:cNvSpPr>
            <a:spLocks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E6B79-CB90-4F68-85BC-8A839ACABC00}" type="slidenum">
              <a:rPr lang="en-US" altLang="en-US"/>
              <a:pPr/>
              <a:t>2</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41719-75E0-4C8C-A9DF-8940DC08979E}" type="slidenum">
              <a:rPr lang="en-US" altLang="en-US"/>
              <a:pPr/>
              <a:t>20</a:t>
            </a:fld>
            <a:endParaRPr lang="en-US" altLang="en-US"/>
          </a:p>
        </p:txBody>
      </p:sp>
      <p:sp>
        <p:nvSpPr>
          <p:cNvPr id="422914" name="Rectangle 2"/>
          <p:cNvSpPr>
            <a:spLocks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D54DB-3789-4642-814D-6DC7162C453F}" type="slidenum">
              <a:rPr lang="en-US" altLang="en-US"/>
              <a:pPr/>
              <a:t>21</a:t>
            </a:fld>
            <a:endParaRPr lang="en-US" altLang="en-US"/>
          </a:p>
        </p:txBody>
      </p:sp>
      <p:sp>
        <p:nvSpPr>
          <p:cNvPr id="424962" name="Rectangle 2"/>
          <p:cNvSpPr>
            <a:spLocks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F68B5-0615-4D42-879E-4DCA8EA8486B}" type="slidenum">
              <a:rPr lang="en-US" altLang="en-US"/>
              <a:pPr/>
              <a:t>22</a:t>
            </a:fld>
            <a:endParaRPr lang="en-US" altLang="en-US"/>
          </a:p>
        </p:txBody>
      </p:sp>
      <p:sp>
        <p:nvSpPr>
          <p:cNvPr id="428034" name="Rectangle 2"/>
          <p:cNvSpPr>
            <a:spLocks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BEC97-8A74-4030-9CB9-3B0990886221}" type="slidenum">
              <a:rPr lang="en-US" altLang="en-US"/>
              <a:pPr/>
              <a:t>23</a:t>
            </a:fld>
            <a:endParaRPr lang="en-US" altLang="en-US"/>
          </a:p>
        </p:txBody>
      </p:sp>
      <p:sp>
        <p:nvSpPr>
          <p:cNvPr id="429058" name="Rectangle 2"/>
          <p:cNvSpPr>
            <a:spLocks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B7C64-66EE-4524-8A9F-DA851BDEB869}" type="slidenum">
              <a:rPr lang="en-US" altLang="en-US"/>
              <a:pPr/>
              <a:t>24</a:t>
            </a:fld>
            <a:endParaRPr lang="en-US" altLang="en-US"/>
          </a:p>
        </p:txBody>
      </p:sp>
      <p:sp>
        <p:nvSpPr>
          <p:cNvPr id="431106" name="Rectangle 2"/>
          <p:cNvSpPr>
            <a:spLocks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FF535-7C24-4B70-B2DE-4DBC9F2C9464}" type="slidenum">
              <a:rPr lang="en-US" altLang="en-US"/>
              <a:pPr/>
              <a:t>25</a:t>
            </a:fld>
            <a:endParaRPr lang="en-US" altLang="en-US"/>
          </a:p>
        </p:txBody>
      </p:sp>
      <p:sp>
        <p:nvSpPr>
          <p:cNvPr id="433154" name="Rectangle 2"/>
          <p:cNvSpPr>
            <a:spLocks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AAD5C-4DF1-421D-B014-6BA2BAFB8903}" type="slidenum">
              <a:rPr lang="en-US" altLang="en-US"/>
              <a:pPr/>
              <a:t>26</a:t>
            </a:fld>
            <a:endParaRPr lang="en-US" altLang="en-US"/>
          </a:p>
        </p:txBody>
      </p:sp>
      <p:sp>
        <p:nvSpPr>
          <p:cNvPr id="435202" name="Rectangle 2"/>
          <p:cNvSpPr>
            <a:spLocks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C83AF-BF7A-45B3-84A5-6CC9541B7105}" type="slidenum">
              <a:rPr lang="en-US" altLang="en-US"/>
              <a:pPr/>
              <a:t>27</a:t>
            </a:fld>
            <a:endParaRPr lang="en-US" altLang="en-US"/>
          </a:p>
        </p:txBody>
      </p:sp>
      <p:sp>
        <p:nvSpPr>
          <p:cNvPr id="437250" name="Rectangle 2"/>
          <p:cNvSpPr>
            <a:spLocks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856D8-92B0-48FD-9523-9EDB53F59423}" type="slidenum">
              <a:rPr lang="en-US" altLang="en-US"/>
              <a:pPr/>
              <a:t>28</a:t>
            </a:fld>
            <a:endParaRPr lang="en-US" altLang="en-US"/>
          </a:p>
        </p:txBody>
      </p:sp>
      <p:sp>
        <p:nvSpPr>
          <p:cNvPr id="439298" name="Rectangle 2"/>
          <p:cNvSpPr>
            <a:spLocks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A20F4-8480-4938-9563-BF11EEB76E9F}" type="slidenum">
              <a:rPr lang="en-US" altLang="en-US"/>
              <a:pPr/>
              <a:t>29</a:t>
            </a:fld>
            <a:endParaRPr lang="en-US" altLang="en-US"/>
          </a:p>
        </p:txBody>
      </p:sp>
      <p:sp>
        <p:nvSpPr>
          <p:cNvPr id="457730" name="Rectangle 2"/>
          <p:cNvSpPr>
            <a:spLocks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B51F7-462B-4225-8510-4AA65AF963B0}" type="slidenum">
              <a:rPr lang="en-US" altLang="en-US"/>
              <a:pPr/>
              <a:t>3</a:t>
            </a:fld>
            <a:endParaRPr lang="en-US" alt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D58FF-AFF5-469B-B33D-424D193582BC}" type="slidenum">
              <a:rPr lang="en-US" altLang="en-US"/>
              <a:pPr/>
              <a:t>30</a:t>
            </a:fld>
            <a:endParaRPr lang="en-US" altLang="en-US"/>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4492E-00A4-480B-8D6D-D5ACF50F3089}" type="slidenum">
              <a:rPr lang="en-US" altLang="en-US"/>
              <a:pPr/>
              <a:t>31</a:t>
            </a:fld>
            <a:endParaRPr lang="en-US" altLang="en-US"/>
          </a:p>
        </p:txBody>
      </p:sp>
      <p:sp>
        <p:nvSpPr>
          <p:cNvPr id="441346" name="Rectangle 2"/>
          <p:cNvSpPr>
            <a:spLocks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68090-326D-4E75-8D6A-B4DC817E905F}" type="slidenum">
              <a:rPr lang="en-US" altLang="en-US"/>
              <a:pPr/>
              <a:t>32</a:t>
            </a:fld>
            <a:endParaRPr lang="en-US" altLang="en-US"/>
          </a:p>
        </p:txBody>
      </p:sp>
      <p:sp>
        <p:nvSpPr>
          <p:cNvPr id="443394" name="Rectangle 2"/>
          <p:cNvSpPr>
            <a:spLocks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61102-B734-4FB9-9426-7D1933D72418}" type="slidenum">
              <a:rPr lang="en-US" altLang="en-US"/>
              <a:pPr/>
              <a:t>33</a:t>
            </a:fld>
            <a:endParaRPr lang="en-US" altLang="en-US"/>
          </a:p>
        </p:txBody>
      </p:sp>
      <p:sp>
        <p:nvSpPr>
          <p:cNvPr id="445442" name="Rectangle 2"/>
          <p:cNvSpPr>
            <a:spLocks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B9FE0-17F3-46A9-8800-A4EE39B510D3}" type="slidenum">
              <a:rPr lang="en-US" altLang="en-US"/>
              <a:pPr/>
              <a:t>34</a:t>
            </a:fld>
            <a:endParaRPr lang="en-US" altLang="en-US"/>
          </a:p>
        </p:txBody>
      </p:sp>
      <p:sp>
        <p:nvSpPr>
          <p:cNvPr id="447490" name="Rectangle 2"/>
          <p:cNvSpPr>
            <a:spLocks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77E47-E701-4F1B-8FAB-0C311E8E034F}" type="slidenum">
              <a:rPr lang="en-US" altLang="en-US"/>
              <a:pPr/>
              <a:t>35</a:t>
            </a:fld>
            <a:endParaRPr lang="en-US" altLang="en-US"/>
          </a:p>
        </p:txBody>
      </p:sp>
      <p:sp>
        <p:nvSpPr>
          <p:cNvPr id="449538" name="Rectangle 2"/>
          <p:cNvSpPr>
            <a:spLocks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B7069-4CE6-4F97-A90C-6639FDF4E59A}" type="slidenum">
              <a:rPr lang="en-US" altLang="en-US"/>
              <a:pPr/>
              <a:t>36</a:t>
            </a:fld>
            <a:endParaRPr lang="en-US" altLang="en-US"/>
          </a:p>
        </p:txBody>
      </p:sp>
      <p:sp>
        <p:nvSpPr>
          <p:cNvPr id="453634" name="Rectangle 2"/>
          <p:cNvSpPr>
            <a:spLocks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F466A-7083-431A-8EAC-5173B45B1AB4}" type="slidenum">
              <a:rPr lang="en-US" altLang="en-US"/>
              <a:pPr/>
              <a:t>37</a:t>
            </a:fld>
            <a:endParaRPr lang="en-US" altLang="en-US"/>
          </a:p>
        </p:txBody>
      </p:sp>
      <p:sp>
        <p:nvSpPr>
          <p:cNvPr id="455682" name="Rectangle 2"/>
          <p:cNvSpPr>
            <a:spLocks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08A07-A75E-4A62-B831-A378C1E1B828}" type="slidenum">
              <a:rPr lang="en-US" altLang="en-US"/>
              <a:pPr/>
              <a:t>38</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A055F-D120-4C08-8FDB-84CF5637D8B2}" type="slidenum">
              <a:rPr lang="en-US" altLang="en-US"/>
              <a:pPr/>
              <a:t>39</a:t>
            </a:fld>
            <a:endParaRPr lang="en-US" altLang="en-US"/>
          </a:p>
        </p:txBody>
      </p:sp>
      <p:sp>
        <p:nvSpPr>
          <p:cNvPr id="459778" name="Rectangle 2"/>
          <p:cNvSpPr>
            <a:spLocks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78357-B1CC-4A4F-A3BA-C72FB013B70A}" type="slidenum">
              <a:rPr lang="en-US" altLang="en-US"/>
              <a:pPr/>
              <a:t>4</a:t>
            </a:fld>
            <a:endParaRPr lang="en-US" alt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27AD0-E04E-4346-AC71-21ED2E5547D4}" type="slidenum">
              <a:rPr lang="en-US" altLang="en-US"/>
              <a:pPr/>
              <a:t>40</a:t>
            </a:fld>
            <a:endParaRPr lang="en-US" altLang="en-US"/>
          </a:p>
        </p:txBody>
      </p:sp>
      <p:sp>
        <p:nvSpPr>
          <p:cNvPr id="461826" name="Rectangle 2"/>
          <p:cNvSpPr>
            <a:spLocks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86DAC-EF1D-4E40-B079-24C57D2A69BC}" type="slidenum">
              <a:rPr lang="en-US" altLang="en-US"/>
              <a:pPr/>
              <a:t>41</a:t>
            </a:fld>
            <a:endParaRPr lang="en-US" altLang="en-US"/>
          </a:p>
        </p:txBody>
      </p:sp>
      <p:sp>
        <p:nvSpPr>
          <p:cNvPr id="463874" name="Rectangle 2"/>
          <p:cNvSpPr>
            <a:spLocks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F3E58-132D-4855-A8DF-689004EC726D}" type="slidenum">
              <a:rPr lang="en-US" altLang="en-US"/>
              <a:pPr/>
              <a:t>42</a:t>
            </a:fld>
            <a:endParaRPr lang="en-US" altLang="en-US"/>
          </a:p>
        </p:txBody>
      </p:sp>
      <p:sp>
        <p:nvSpPr>
          <p:cNvPr id="465922" name="Rectangle 2"/>
          <p:cNvSpPr>
            <a:spLocks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FBC6B-AF7E-412D-B9E8-FB59D4DD220A}" type="slidenum">
              <a:rPr lang="en-US" altLang="en-US"/>
              <a:pPr/>
              <a:t>43</a:t>
            </a:fld>
            <a:endParaRPr lang="en-US" altLang="en-US"/>
          </a:p>
        </p:txBody>
      </p:sp>
      <p:sp>
        <p:nvSpPr>
          <p:cNvPr id="467970" name="Rectangle 2"/>
          <p:cNvSpPr>
            <a:spLocks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0F1D8-016D-418A-88FA-42F0EE802B33}" type="slidenum">
              <a:rPr lang="en-US" altLang="en-US"/>
              <a:pPr/>
              <a:t>44</a:t>
            </a:fld>
            <a:endParaRPr lang="en-US" altLang="en-US"/>
          </a:p>
        </p:txBody>
      </p:sp>
      <p:sp>
        <p:nvSpPr>
          <p:cNvPr id="470018" name="Rectangle 2"/>
          <p:cNvSpPr>
            <a:spLocks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77D54-F399-4227-8900-20F32692510E}" type="slidenum">
              <a:rPr lang="en-US" altLang="en-US"/>
              <a:pPr/>
              <a:t>45</a:t>
            </a:fld>
            <a:endParaRPr lang="en-US" altLang="en-US"/>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3A4C4-6FD2-440B-8172-23A5BDE302F8}" type="slidenum">
              <a:rPr lang="en-US" altLang="en-US"/>
              <a:pPr/>
              <a:t>5</a:t>
            </a:fld>
            <a:endParaRPr lang="en-US" altLang="en-US"/>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55215-9CA5-4E46-AA80-052843CE123B}" type="slidenum">
              <a:rPr lang="en-US" altLang="en-US"/>
              <a:pPr/>
              <a:t>6</a:t>
            </a:fld>
            <a:endParaRPr lang="en-US" altLang="en-US"/>
          </a:p>
        </p:txBody>
      </p:sp>
      <p:sp>
        <p:nvSpPr>
          <p:cNvPr id="394242" name="Rectangle 2"/>
          <p:cNvSpPr>
            <a:spLocks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8CAE1-57A3-4B71-B34A-2EA0CA184BD1}" type="slidenum">
              <a:rPr lang="en-US" altLang="en-US"/>
              <a:pPr/>
              <a:t>7</a:t>
            </a:fld>
            <a:endParaRPr lang="en-US" altLang="en-US"/>
          </a:p>
        </p:txBody>
      </p:sp>
      <p:sp>
        <p:nvSpPr>
          <p:cNvPr id="396290" name="Rectangle 2"/>
          <p:cNvSpPr>
            <a:spLocks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9B27C-1579-4704-82B9-2F5B82B814F6}" type="slidenum">
              <a:rPr lang="en-US" altLang="en-US"/>
              <a:pPr/>
              <a:t>8</a:t>
            </a:fld>
            <a:endParaRPr lang="en-US" altLang="en-US"/>
          </a:p>
        </p:txBody>
      </p:sp>
      <p:sp>
        <p:nvSpPr>
          <p:cNvPr id="398338" name="Rectangle 2"/>
          <p:cNvSpPr>
            <a:spLocks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660AF-08AD-4A30-90BB-208F172B8220}" type="slidenum">
              <a:rPr lang="en-US" altLang="en-US"/>
              <a:pPr/>
              <a:t>9</a:t>
            </a:fld>
            <a:endParaRPr lang="en-US" altLang="en-US"/>
          </a:p>
        </p:txBody>
      </p:sp>
      <p:sp>
        <p:nvSpPr>
          <p:cNvPr id="400386" name="Rectangle 2"/>
          <p:cNvSpPr>
            <a:spLocks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5056" name="Picture 16" descr="CH 11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9926167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4038" y="152400"/>
            <a:ext cx="2198687"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4468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9249964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15185128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2900948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9614225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4892088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2195206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588054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9355602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962675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1075" name="Picture 51" descr="CH 11 BACK WITH TA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body" idx="1"/>
          </p:nvPr>
        </p:nvSpPr>
        <p:spPr bwMode="auto">
          <a:xfrm>
            <a:off x="304800" y="18288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ftr" sz="quarter" idx="3"/>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50000"/>
              </a:spcBef>
              <a:defRPr sz="600" b="0">
                <a:solidFill>
                  <a:schemeClr val="bg1"/>
                </a:solidFill>
              </a:defRPr>
            </a:lvl1pPr>
          </a:lstStyle>
          <a:p>
            <a:r>
              <a:rPr lang="en-US" altLang="en-US"/>
              <a:t>Glencoe Accounting </a:t>
            </a:r>
          </a:p>
        </p:txBody>
      </p:sp>
      <p:sp>
        <p:nvSpPr>
          <p:cNvPr id="1065" name="Rectangle 41"/>
          <p:cNvSpPr>
            <a:spLocks noGrp="1" noChangeArrowheads="1"/>
          </p:cNvSpPr>
          <p:nvPr>
            <p:ph type="title"/>
          </p:nvPr>
        </p:nvSpPr>
        <p:spPr bwMode="gray">
          <a:xfrm>
            <a:off x="4114800" y="152400"/>
            <a:ext cx="49879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6" name="Line 42"/>
          <p:cNvSpPr>
            <a:spLocks noChangeShapeType="1"/>
          </p:cNvSpPr>
          <p:nvPr/>
        </p:nvSpPr>
        <p:spPr bwMode="auto">
          <a:xfrm>
            <a:off x="3975100" y="76200"/>
            <a:ext cx="0" cy="1066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7" name="Rectangle 43"/>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600" b="0">
                <a:solidFill>
                  <a:schemeClr val="bg1"/>
                </a:solidFill>
              </a:rPr>
              <a:t>Copyright © by The McGraw-Hill Companies, Inc.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457200" indent="-457200" algn="l" rtl="0" fontAlgn="base">
        <a:spcBef>
          <a:spcPct val="20000"/>
        </a:spcBef>
        <a:spcAft>
          <a:spcPct val="0"/>
        </a:spcAft>
        <a:buBlip>
          <a:blip r:embed="rId14"/>
        </a:buBlip>
        <a:defRPr sz="2800">
          <a:solidFill>
            <a:srgbClr val="2E2E2E"/>
          </a:solidFill>
          <a:latin typeface="+mn-lt"/>
          <a:ea typeface="+mn-ea"/>
          <a:cs typeface="+mn-cs"/>
        </a:defRPr>
      </a:lvl1pPr>
      <a:lvl2pPr marL="969963" indent="-342900" algn="l" rtl="0" fontAlgn="base">
        <a:spcBef>
          <a:spcPct val="20000"/>
        </a:spcBef>
        <a:spcAft>
          <a:spcPct val="0"/>
        </a:spcAft>
        <a:buChar char="–"/>
        <a:defRPr sz="2400">
          <a:solidFill>
            <a:srgbClr val="2E2E2E"/>
          </a:solidFill>
          <a:latin typeface="+mn-lt"/>
        </a:defRPr>
      </a:lvl2pPr>
      <a:lvl3pPr marL="1312863" indent="-168275" algn="l" rtl="0" fontAlgn="base">
        <a:spcBef>
          <a:spcPct val="20000"/>
        </a:spcBef>
        <a:spcAft>
          <a:spcPct val="0"/>
        </a:spcAft>
        <a:buChar char="•"/>
        <a:defRPr sz="1900">
          <a:solidFill>
            <a:srgbClr val="2E2E2E"/>
          </a:solidFill>
          <a:latin typeface="+mn-lt"/>
        </a:defRPr>
      </a:lvl3pPr>
      <a:lvl4pPr marL="1655763"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0" name="Oval 6">
            <a:hlinkClick r:id="rId3"/>
          </p:cNvPr>
          <p:cNvSpPr>
            <a:spLocks noChangeArrowheads="1"/>
          </p:cNvSpPr>
          <p:nvPr/>
        </p:nvSpPr>
        <p:spPr bwMode="auto">
          <a:xfrm>
            <a:off x="82296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401410" name="Rectangle 2"/>
          <p:cNvSpPr>
            <a:spLocks noGrp="1" noChangeArrowheads="1"/>
          </p:cNvSpPr>
          <p:nvPr>
            <p:ph type="title"/>
          </p:nvPr>
        </p:nvSpPr>
        <p:spPr/>
        <p:txBody>
          <a:bodyPr/>
          <a:lstStyle/>
          <a:p>
            <a:r>
              <a:rPr lang="en-US" altLang="en-US"/>
              <a:t>The Checking Account</a:t>
            </a:r>
          </a:p>
        </p:txBody>
      </p:sp>
      <p:sp>
        <p:nvSpPr>
          <p:cNvPr id="401413" name="Rectangle 5"/>
          <p:cNvSpPr>
            <a:spLocks noChangeArrowheads="1"/>
          </p:cNvSpPr>
          <p:nvPr/>
        </p:nvSpPr>
        <p:spPr bwMode="auto">
          <a:xfrm>
            <a:off x="533400" y="2057400"/>
            <a:ext cx="24145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6600"/>
                </a:solidFill>
              </a:rPr>
              <a:t>The Printed Check</a:t>
            </a:r>
          </a:p>
        </p:txBody>
      </p:sp>
      <p:sp>
        <p:nvSpPr>
          <p:cNvPr id="401415" name="Rectangle 7"/>
          <p:cNvSpPr>
            <a:spLocks noChangeArrowheads="1"/>
          </p:cNvSpPr>
          <p:nvPr/>
        </p:nvSpPr>
        <p:spPr bwMode="auto">
          <a:xfrm>
            <a:off x="5486400" y="2763838"/>
            <a:ext cx="2667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800" b="0">
                <a:solidFill>
                  <a:srgbClr val="2E2E2E"/>
                </a:solidFill>
              </a:rPr>
              <a:t>ABA number</a:t>
            </a:r>
          </a:p>
        </p:txBody>
      </p:sp>
      <p:sp>
        <p:nvSpPr>
          <p:cNvPr id="401416" name="Oval 8"/>
          <p:cNvSpPr>
            <a:spLocks noChangeArrowheads="1"/>
          </p:cNvSpPr>
          <p:nvPr/>
        </p:nvSpPr>
        <p:spPr bwMode="auto">
          <a:xfrm>
            <a:off x="8229600" y="2743200"/>
            <a:ext cx="381000" cy="3810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01425" name="Picture 17"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5038725" cy="2365375"/>
          </a:xfrm>
          <a:prstGeom prst="rect">
            <a:avLst/>
          </a:prstGeom>
          <a:noFill/>
          <a:extLst>
            <a:ext uri="{909E8E84-426E-40DD-AFC4-6F175D3DCCD1}">
              <a14:hiddenFill xmlns:a14="http://schemas.microsoft.com/office/drawing/2010/main">
                <a:solidFill>
                  <a:srgbClr val="FFFFFF"/>
                </a:solidFill>
              </a14:hiddenFill>
            </a:ext>
          </a:extLst>
        </p:spPr>
      </p:pic>
      <p:sp>
        <p:nvSpPr>
          <p:cNvPr id="401417" name="Line 9"/>
          <p:cNvSpPr>
            <a:spLocks noChangeShapeType="1"/>
          </p:cNvSpPr>
          <p:nvPr/>
        </p:nvSpPr>
        <p:spPr bwMode="auto">
          <a:xfrm flipH="1">
            <a:off x="4953000" y="2940050"/>
            <a:ext cx="1752600" cy="0"/>
          </a:xfrm>
          <a:prstGeom prst="line">
            <a:avLst/>
          </a:prstGeom>
          <a:noFill/>
          <a:ln w="539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1426" name="Rectangle 18"/>
          <p:cNvSpPr>
            <a:spLocks noChangeArrowheads="1"/>
          </p:cNvSpPr>
          <p:nvPr/>
        </p:nvSpPr>
        <p:spPr bwMode="auto">
          <a:xfrm>
            <a:off x="6019800" y="3352800"/>
            <a:ext cx="26670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87338" indent="-287338"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FontTx/>
              <a:buBlip>
                <a:blip r:embed="rId4"/>
              </a:buBlip>
            </a:pPr>
            <a:r>
              <a:rPr lang="en-US" altLang="en-US" sz="1800" b="0">
                <a:solidFill>
                  <a:srgbClr val="2E2E2E"/>
                </a:solidFill>
              </a:rPr>
              <a:t>Identifies the bank.</a:t>
            </a:r>
          </a:p>
          <a:p>
            <a:pPr>
              <a:spcBef>
                <a:spcPct val="35000"/>
              </a:spcBef>
              <a:buFontTx/>
              <a:buBlip>
                <a:blip r:embed="rId4"/>
              </a:buBlip>
            </a:pPr>
            <a:r>
              <a:rPr lang="en-US" altLang="en-US" sz="1800" b="0">
                <a:solidFill>
                  <a:srgbClr val="2E2E2E"/>
                </a:solidFill>
              </a:rPr>
              <a:t>Speeds the handling of printed checks.</a:t>
            </a:r>
          </a:p>
        </p:txBody>
      </p:sp>
      <p:sp>
        <p:nvSpPr>
          <p:cNvPr id="401430" name="Rectangle 22"/>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01431" name="Rectangle 23"/>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01432" name="Rectangle 24"/>
          <p:cNvSpPr>
            <a:spLocks noChangeArrowheads="1"/>
          </p:cNvSpPr>
          <p:nvPr/>
        </p:nvSpPr>
        <p:spPr bwMode="auto">
          <a:xfrm>
            <a:off x="3887788" y="47244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283</a:t>
            </a:r>
          </a:p>
        </p:txBody>
      </p:sp>
      <p:sp>
        <p:nvSpPr>
          <p:cNvPr id="401433" name="Oval 2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03458" name="Rectangle 2"/>
          <p:cNvSpPr>
            <a:spLocks noGrp="1" noChangeArrowheads="1"/>
          </p:cNvSpPr>
          <p:nvPr>
            <p:ph type="title"/>
          </p:nvPr>
        </p:nvSpPr>
        <p:spPr/>
        <p:txBody>
          <a:bodyPr/>
          <a:lstStyle/>
          <a:p>
            <a:r>
              <a:rPr lang="en-US" altLang="en-US"/>
              <a:t>The Checking Account</a:t>
            </a:r>
          </a:p>
        </p:txBody>
      </p:sp>
      <p:pic>
        <p:nvPicPr>
          <p:cNvPr id="403467" name="Picture 11"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5768975" cy="2295525"/>
          </a:xfrm>
          <a:prstGeom prst="rect">
            <a:avLst/>
          </a:prstGeom>
          <a:noFill/>
          <a:extLst>
            <a:ext uri="{909E8E84-426E-40DD-AFC4-6F175D3DCCD1}">
              <a14:hiddenFill xmlns:a14="http://schemas.microsoft.com/office/drawing/2010/main">
                <a:solidFill>
                  <a:srgbClr val="FFFFFF"/>
                </a:solidFill>
              </a14:hiddenFill>
            </a:ext>
          </a:extLst>
        </p:spPr>
      </p:pic>
      <p:sp>
        <p:nvSpPr>
          <p:cNvPr id="403468" name="Rectangle 12"/>
          <p:cNvSpPr>
            <a:spLocks noChangeArrowheads="1"/>
          </p:cNvSpPr>
          <p:nvPr/>
        </p:nvSpPr>
        <p:spPr bwMode="auto">
          <a:xfrm>
            <a:off x="1752600" y="1981200"/>
            <a:ext cx="510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The </a:t>
            </a:r>
            <a:r>
              <a:rPr lang="en-US" altLang="en-US" u="sng">
                <a:solidFill>
                  <a:srgbClr val="006600"/>
                </a:solidFill>
              </a:rPr>
              <a:t>Deposit Slip</a:t>
            </a:r>
            <a:endParaRPr lang="en-US" altLang="en-US">
              <a:solidFill>
                <a:srgbClr val="006600"/>
              </a:solidFill>
            </a:endParaRPr>
          </a:p>
        </p:txBody>
      </p:sp>
      <p:sp>
        <p:nvSpPr>
          <p:cNvPr id="403469" name="AutoShape 13"/>
          <p:cNvSpPr>
            <a:spLocks noChangeArrowheads="1"/>
          </p:cNvSpPr>
          <p:nvPr/>
        </p:nvSpPr>
        <p:spPr bwMode="auto">
          <a:xfrm>
            <a:off x="1981200" y="4799013"/>
            <a:ext cx="3473450"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deposit slip</a:t>
            </a:r>
            <a:endParaRPr lang="en-US" altLang="en-US" sz="1800" b="0">
              <a:solidFill>
                <a:srgbClr val="2E2E2E"/>
              </a:solidFill>
            </a:endParaRPr>
          </a:p>
          <a:p>
            <a:pPr algn="ctr" eaLnBrk="0" hangingPunct="0"/>
            <a:r>
              <a:rPr lang="en-US" altLang="en-US" sz="1800" b="0"/>
              <a:t>A bank form used to list the cash and checks to be deposited.</a:t>
            </a:r>
          </a:p>
        </p:txBody>
      </p:sp>
      <p:pic>
        <p:nvPicPr>
          <p:cNvPr id="403470" name="Picture 14"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52847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03471" name="Rectangle 15"/>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03472" name="Rectangle 16"/>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03473" name="Rectangle 17"/>
          <p:cNvSpPr>
            <a:spLocks noChangeArrowheads="1"/>
          </p:cNvSpPr>
          <p:nvPr/>
        </p:nvSpPr>
        <p:spPr bwMode="auto">
          <a:xfrm>
            <a:off x="5599113" y="4516438"/>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283</a:t>
            </a:r>
          </a:p>
        </p:txBody>
      </p:sp>
      <p:sp>
        <p:nvSpPr>
          <p:cNvPr id="403474" name="Oval 18">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3469"/>
                                        </p:tgtEl>
                                        <p:attrNameLst>
                                          <p:attrName>style.visibility</p:attrName>
                                        </p:attrNameLst>
                                      </p:cBhvr>
                                      <p:to>
                                        <p:strVal val="visible"/>
                                      </p:to>
                                    </p:set>
                                    <p:animEffect transition="in" filter="fade">
                                      <p:cBhvr>
                                        <p:cTn id="7" dur="500"/>
                                        <p:tgtEl>
                                          <p:spTgt spid="403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05506" name="Rectangle 2"/>
          <p:cNvSpPr>
            <a:spLocks noGrp="1" noChangeArrowheads="1"/>
          </p:cNvSpPr>
          <p:nvPr>
            <p:ph type="title"/>
          </p:nvPr>
        </p:nvSpPr>
        <p:spPr/>
        <p:txBody>
          <a:bodyPr/>
          <a:lstStyle/>
          <a:p>
            <a:r>
              <a:rPr lang="en-US" altLang="en-US"/>
              <a:t>The Checking Account</a:t>
            </a:r>
          </a:p>
        </p:txBody>
      </p:sp>
      <p:pic>
        <p:nvPicPr>
          <p:cNvPr id="405509" name="Picture 5"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5768975" cy="2295525"/>
          </a:xfrm>
          <a:prstGeom prst="rect">
            <a:avLst/>
          </a:prstGeom>
          <a:noFill/>
          <a:extLst>
            <a:ext uri="{909E8E84-426E-40DD-AFC4-6F175D3DCCD1}">
              <a14:hiddenFill xmlns:a14="http://schemas.microsoft.com/office/drawing/2010/main">
                <a:solidFill>
                  <a:srgbClr val="FFFFFF"/>
                </a:solidFill>
              </a14:hiddenFill>
            </a:ext>
          </a:extLst>
        </p:spPr>
      </p:pic>
      <p:sp>
        <p:nvSpPr>
          <p:cNvPr id="405510" name="Rectangle 6"/>
          <p:cNvSpPr>
            <a:spLocks noChangeArrowheads="1"/>
          </p:cNvSpPr>
          <p:nvPr/>
        </p:nvSpPr>
        <p:spPr bwMode="auto">
          <a:xfrm>
            <a:off x="1752600" y="1981200"/>
            <a:ext cx="510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Completing a Deposit</a:t>
            </a:r>
          </a:p>
        </p:txBody>
      </p:sp>
      <p:sp>
        <p:nvSpPr>
          <p:cNvPr id="405513" name="Rectangle 9"/>
          <p:cNvSpPr>
            <a:spLocks noChangeArrowheads="1"/>
          </p:cNvSpPr>
          <p:nvPr/>
        </p:nvSpPr>
        <p:spPr bwMode="auto">
          <a:xfrm>
            <a:off x="457200" y="4876800"/>
            <a:ext cx="42672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spcBef>
                <a:spcPct val="20000"/>
              </a:spcBef>
              <a:buClr>
                <a:srgbClr val="CC0000"/>
              </a:buClr>
              <a:buFont typeface="Arial" charset="0"/>
              <a:buAutoNum type="arabicPeriod"/>
            </a:pPr>
            <a:r>
              <a:rPr lang="en-US" altLang="en-US" sz="1800" b="0"/>
              <a:t>Write the date on the Date line.</a:t>
            </a:r>
          </a:p>
          <a:p>
            <a:pPr lvl="1">
              <a:spcBef>
                <a:spcPct val="20000"/>
              </a:spcBef>
              <a:buClr>
                <a:srgbClr val="CC0000"/>
              </a:buClr>
              <a:buFont typeface="Arial" charset="0"/>
              <a:buAutoNum type="arabicPeriod"/>
            </a:pPr>
            <a:r>
              <a:rPr lang="en-US" altLang="en-US" sz="1800" b="0"/>
              <a:t>Indicate the total currency and coins on the Cash line.</a:t>
            </a:r>
          </a:p>
        </p:txBody>
      </p:sp>
      <p:sp>
        <p:nvSpPr>
          <p:cNvPr id="405514" name="Rectangle 10"/>
          <p:cNvSpPr>
            <a:spLocks noChangeArrowheads="1"/>
          </p:cNvSpPr>
          <p:nvPr/>
        </p:nvSpPr>
        <p:spPr bwMode="auto">
          <a:xfrm>
            <a:off x="4724400" y="4876800"/>
            <a:ext cx="4068763" cy="124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spcBef>
                <a:spcPct val="20000"/>
              </a:spcBef>
              <a:buClr>
                <a:srgbClr val="CC0000"/>
              </a:buClr>
              <a:buFont typeface="Arial" charset="0"/>
              <a:buAutoNum type="arabicPeriod" startAt="3"/>
            </a:pPr>
            <a:r>
              <a:rPr lang="en-US" altLang="en-US" sz="1800" b="0"/>
              <a:t>List checks separately by their ABA numbers.</a:t>
            </a:r>
          </a:p>
          <a:p>
            <a:pPr lvl="1">
              <a:spcBef>
                <a:spcPct val="20000"/>
              </a:spcBef>
              <a:buClr>
                <a:srgbClr val="CC0000"/>
              </a:buClr>
              <a:buFont typeface="Arial" charset="0"/>
              <a:buAutoNum type="arabicPeriod" startAt="3"/>
            </a:pPr>
            <a:r>
              <a:rPr lang="en-US" altLang="en-US" sz="1800" b="0"/>
              <a:t>Add the amounts and enter the total on the Total line.</a:t>
            </a:r>
          </a:p>
        </p:txBody>
      </p:sp>
      <p:sp>
        <p:nvSpPr>
          <p:cNvPr id="405515" name="Rectangle 11"/>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05516" name="Rectangle 12"/>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05517" name="Oval 1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07554" name="Rectangle 2"/>
          <p:cNvSpPr>
            <a:spLocks noGrp="1" noChangeArrowheads="1"/>
          </p:cNvSpPr>
          <p:nvPr>
            <p:ph type="title"/>
          </p:nvPr>
        </p:nvSpPr>
        <p:spPr/>
        <p:txBody>
          <a:bodyPr/>
          <a:lstStyle/>
          <a:p>
            <a:r>
              <a:rPr lang="en-US" altLang="en-US"/>
              <a:t>The Checking Account</a:t>
            </a:r>
          </a:p>
        </p:txBody>
      </p:sp>
      <p:pic>
        <p:nvPicPr>
          <p:cNvPr id="407561" name="Picture 9"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5375"/>
            <a:ext cx="8153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07562" name="AutoShape 10"/>
          <p:cNvSpPr>
            <a:spLocks noChangeArrowheads="1"/>
          </p:cNvSpPr>
          <p:nvPr/>
        </p:nvSpPr>
        <p:spPr bwMode="auto">
          <a:xfrm>
            <a:off x="2209800" y="4114800"/>
            <a:ext cx="5321300"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endorsement</a:t>
            </a:r>
            <a:endParaRPr lang="en-US" altLang="en-US" sz="1800" b="0">
              <a:solidFill>
                <a:srgbClr val="2E2E2E"/>
              </a:solidFill>
            </a:endParaRPr>
          </a:p>
          <a:p>
            <a:pPr algn="ctr" eaLnBrk="0" hangingPunct="0"/>
            <a:r>
              <a:rPr lang="en-US" altLang="en-US" sz="1800" b="0"/>
              <a:t>A check endorsement that includes only the signature or stamp of the depositor. It does not specify the new owner of the check</a:t>
            </a:r>
            <a:r>
              <a:rPr lang="en-US" altLang="en-US" sz="1800" b="0">
                <a:solidFill>
                  <a:srgbClr val="2E2E2E"/>
                </a:solidFill>
              </a:rPr>
              <a:t>.</a:t>
            </a:r>
          </a:p>
        </p:txBody>
      </p:sp>
      <p:pic>
        <p:nvPicPr>
          <p:cNvPr id="407563" name="Picture 11"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45989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07566" name="Rectangle 14"/>
          <p:cNvSpPr>
            <a:spLocks noChangeArrowheads="1"/>
          </p:cNvSpPr>
          <p:nvPr/>
        </p:nvSpPr>
        <p:spPr bwMode="auto">
          <a:xfrm>
            <a:off x="609600" y="2590800"/>
            <a:ext cx="7924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a:solidFill>
                  <a:srgbClr val="006600"/>
                </a:solidFill>
              </a:rPr>
              <a:t>The depositor’s </a:t>
            </a:r>
            <a:r>
              <a:rPr lang="en-US" altLang="en-US" sz="2400" u="sng">
                <a:solidFill>
                  <a:srgbClr val="006600"/>
                </a:solidFill>
              </a:rPr>
              <a:t>endorsement</a:t>
            </a:r>
            <a:r>
              <a:rPr lang="en-US" altLang="en-US" sz="2400">
                <a:solidFill>
                  <a:srgbClr val="006600"/>
                </a:solidFill>
              </a:rPr>
              <a:t> is needed to deposit a check in a checking account.</a:t>
            </a:r>
          </a:p>
        </p:txBody>
      </p:sp>
      <p:sp>
        <p:nvSpPr>
          <p:cNvPr id="407567" name="Rectangle 15"/>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07568" name="Rectangle 16"/>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07569"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7562"/>
                                        </p:tgtEl>
                                        <p:attrNameLst>
                                          <p:attrName>style.visibility</p:attrName>
                                        </p:attrNameLst>
                                      </p:cBhvr>
                                      <p:to>
                                        <p:strVal val="visible"/>
                                      </p:to>
                                    </p:set>
                                    <p:animEffect transition="in" filter="fade">
                                      <p:cBhvr>
                                        <p:cTn id="7" dur="500"/>
                                        <p:tgtEl>
                                          <p:spTgt spid="407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p:cNvSpPr>
            <a:spLocks noGrp="1"/>
          </p:cNvSpPr>
          <p:nvPr>
            <p:ph type="ftr" sz="quarter" idx="10"/>
          </p:nvPr>
        </p:nvSpPr>
        <p:spPr/>
        <p:txBody>
          <a:bodyPr/>
          <a:lstStyle/>
          <a:p>
            <a:r>
              <a:rPr lang="en-US" altLang="en-US"/>
              <a:t>Glencoe Accounting </a:t>
            </a:r>
          </a:p>
        </p:txBody>
      </p:sp>
      <p:pic>
        <p:nvPicPr>
          <p:cNvPr id="409618" name="Picture 18"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387475"/>
            <a:ext cx="1703388" cy="5029200"/>
          </a:xfrm>
          <a:prstGeom prst="rect">
            <a:avLst/>
          </a:prstGeom>
          <a:noFill/>
          <a:extLst>
            <a:ext uri="{909E8E84-426E-40DD-AFC4-6F175D3DCCD1}">
              <a14:hiddenFill xmlns:a14="http://schemas.microsoft.com/office/drawing/2010/main">
                <a:solidFill>
                  <a:srgbClr val="FFFFFF"/>
                </a:solidFill>
              </a14:hiddenFill>
            </a:ext>
          </a:extLst>
        </p:spPr>
      </p:pic>
      <p:sp>
        <p:nvSpPr>
          <p:cNvPr id="409602" name="Rectangle 2"/>
          <p:cNvSpPr>
            <a:spLocks noGrp="1" noChangeArrowheads="1"/>
          </p:cNvSpPr>
          <p:nvPr>
            <p:ph type="title"/>
          </p:nvPr>
        </p:nvSpPr>
        <p:spPr/>
        <p:txBody>
          <a:bodyPr/>
          <a:lstStyle/>
          <a:p>
            <a:r>
              <a:rPr lang="en-US" altLang="en-US"/>
              <a:t>The Checking Account</a:t>
            </a:r>
          </a:p>
        </p:txBody>
      </p:sp>
      <p:sp>
        <p:nvSpPr>
          <p:cNvPr id="409606" name="AutoShape 6"/>
          <p:cNvSpPr>
            <a:spLocks noChangeArrowheads="1"/>
          </p:cNvSpPr>
          <p:nvPr/>
        </p:nvSpPr>
        <p:spPr bwMode="auto">
          <a:xfrm>
            <a:off x="534988" y="2124075"/>
            <a:ext cx="5942012" cy="118745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a:solidFill>
                  <a:srgbClr val="CC0000"/>
                </a:solidFill>
              </a:rPr>
              <a:t>blank endorsement</a:t>
            </a:r>
            <a:endParaRPr lang="en-US" altLang="en-US" sz="1600" b="0">
              <a:solidFill>
                <a:srgbClr val="2E2E2E"/>
              </a:solidFill>
            </a:endParaRPr>
          </a:p>
          <a:p>
            <a:pPr algn="ctr" eaLnBrk="0" hangingPunct="0"/>
            <a:r>
              <a:rPr lang="en-US" altLang="en-US" sz="1600" b="0"/>
              <a:t>A check endorsement that includes only the signature or stamp of the depositor. It does not specify the new owner of the check</a:t>
            </a:r>
            <a:r>
              <a:rPr lang="en-US" altLang="en-US" sz="1600" b="0">
                <a:solidFill>
                  <a:srgbClr val="2E2E2E"/>
                </a:solidFill>
              </a:rPr>
              <a:t>.</a:t>
            </a:r>
          </a:p>
        </p:txBody>
      </p:sp>
      <p:pic>
        <p:nvPicPr>
          <p:cNvPr id="409607"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5415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09610" name="Line 10"/>
          <p:cNvSpPr>
            <a:spLocks noChangeShapeType="1"/>
          </p:cNvSpPr>
          <p:nvPr/>
        </p:nvSpPr>
        <p:spPr bwMode="auto">
          <a:xfrm>
            <a:off x="6999288" y="1524000"/>
            <a:ext cx="96678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11" name="Line 11"/>
          <p:cNvSpPr>
            <a:spLocks noChangeShapeType="1"/>
          </p:cNvSpPr>
          <p:nvPr/>
        </p:nvSpPr>
        <p:spPr bwMode="auto">
          <a:xfrm>
            <a:off x="7007225" y="3200400"/>
            <a:ext cx="9826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13" name="Line 13"/>
          <p:cNvSpPr>
            <a:spLocks noChangeShapeType="1"/>
          </p:cNvSpPr>
          <p:nvPr/>
        </p:nvSpPr>
        <p:spPr bwMode="auto">
          <a:xfrm>
            <a:off x="7031038" y="4868863"/>
            <a:ext cx="11350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14" name="AutoShape 14"/>
          <p:cNvSpPr>
            <a:spLocks noChangeArrowheads="1"/>
          </p:cNvSpPr>
          <p:nvPr/>
        </p:nvSpPr>
        <p:spPr bwMode="auto">
          <a:xfrm>
            <a:off x="515938" y="3581400"/>
            <a:ext cx="5984875" cy="9144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a:solidFill>
                  <a:srgbClr val="CC0000"/>
                </a:solidFill>
              </a:rPr>
              <a:t>special endorsement</a:t>
            </a:r>
            <a:endParaRPr lang="en-US" altLang="en-US" sz="1600" b="0">
              <a:solidFill>
                <a:srgbClr val="2E2E2E"/>
              </a:solidFill>
            </a:endParaRPr>
          </a:p>
          <a:p>
            <a:pPr algn="ctr" eaLnBrk="0" hangingPunct="0"/>
            <a:r>
              <a:rPr lang="en-US" altLang="en-US" sz="1600" b="0"/>
              <a:t>A check endorsement that a transfers ownership of the </a:t>
            </a:r>
            <a:br>
              <a:rPr lang="en-US" altLang="en-US" sz="1600" b="0"/>
            </a:br>
            <a:r>
              <a:rPr lang="en-US" altLang="en-US" sz="1600" b="0"/>
              <a:t>check to a specific individual or business</a:t>
            </a:r>
            <a:r>
              <a:rPr lang="en-US" altLang="en-US" sz="1600" b="0">
                <a:solidFill>
                  <a:srgbClr val="2E2E2E"/>
                </a:solidFill>
              </a:rPr>
              <a:t>.</a:t>
            </a:r>
          </a:p>
        </p:txBody>
      </p:sp>
      <p:pic>
        <p:nvPicPr>
          <p:cNvPr id="409615" name="Picture 15"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38623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09616" name="AutoShape 16"/>
          <p:cNvSpPr>
            <a:spLocks noChangeArrowheads="1"/>
          </p:cNvSpPr>
          <p:nvPr/>
        </p:nvSpPr>
        <p:spPr bwMode="auto">
          <a:xfrm>
            <a:off x="436563" y="4791075"/>
            <a:ext cx="6162675" cy="118745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a:solidFill>
                  <a:srgbClr val="CC0000"/>
                </a:solidFill>
              </a:rPr>
              <a:t>restrictive endorsement</a:t>
            </a:r>
            <a:endParaRPr lang="en-US" altLang="en-US" sz="1600" b="0">
              <a:solidFill>
                <a:srgbClr val="2E2E2E"/>
              </a:solidFill>
            </a:endParaRPr>
          </a:p>
          <a:p>
            <a:pPr algn="ctr" eaLnBrk="0" hangingPunct="0"/>
            <a:r>
              <a:rPr lang="en-US" altLang="en-US" sz="1600" b="0"/>
              <a:t>A check endorsement that transfers ownership to a </a:t>
            </a:r>
            <a:br>
              <a:rPr lang="en-US" altLang="en-US" sz="1600" b="0"/>
            </a:br>
            <a:r>
              <a:rPr lang="en-US" altLang="en-US" sz="1600" b="0"/>
              <a:t>specific owner </a:t>
            </a:r>
            <a:r>
              <a:rPr lang="en-US" altLang="en-US" sz="1600" b="0" i="1"/>
              <a:t>and</a:t>
            </a:r>
            <a:r>
              <a:rPr lang="en-US" altLang="en-US" sz="1600" b="0"/>
              <a:t> limits how the check may be handled (for example, </a:t>
            </a:r>
            <a:r>
              <a:rPr lang="en-US" altLang="en-US" sz="1600" b="0" i="1"/>
              <a:t>For Deposit Only)</a:t>
            </a:r>
            <a:r>
              <a:rPr lang="en-US" altLang="en-US" sz="1600" b="0">
                <a:solidFill>
                  <a:srgbClr val="2E2E2E"/>
                </a:solidFill>
              </a:rPr>
              <a:t>.</a:t>
            </a:r>
          </a:p>
        </p:txBody>
      </p:sp>
      <p:pic>
        <p:nvPicPr>
          <p:cNvPr id="409617" name="Picture 1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52085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09621" name="Rectangle 21"/>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09622" name="Rectangle 22"/>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09623" name="Oval 23">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6"/>
                                        </p:tgtEl>
                                        <p:attrNameLst>
                                          <p:attrName>style.visibility</p:attrName>
                                        </p:attrNameLst>
                                      </p:cBhvr>
                                      <p:to>
                                        <p:strVal val="visible"/>
                                      </p:to>
                                    </p:set>
                                    <p:animEffect transition="in" filter="fade">
                                      <p:cBhvr>
                                        <p:cTn id="7" dur="500"/>
                                        <p:tgtEl>
                                          <p:spTgt spid="409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14"/>
                                        </p:tgtEl>
                                        <p:attrNameLst>
                                          <p:attrName>style.visibility</p:attrName>
                                        </p:attrNameLst>
                                      </p:cBhvr>
                                      <p:to>
                                        <p:strVal val="visible"/>
                                      </p:to>
                                    </p:set>
                                    <p:animEffect transition="in" filter="fade">
                                      <p:cBhvr>
                                        <p:cTn id="12" dur="500"/>
                                        <p:tgtEl>
                                          <p:spTgt spid="4096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16"/>
                                        </p:tgtEl>
                                        <p:attrNameLst>
                                          <p:attrName>style.visibility</p:attrName>
                                        </p:attrNameLst>
                                      </p:cBhvr>
                                      <p:to>
                                        <p:strVal val="visible"/>
                                      </p:to>
                                    </p:set>
                                    <p:animEffect transition="in" filter="fade">
                                      <p:cBhvr>
                                        <p:cTn id="17" dur="500"/>
                                        <p:tgtEl>
                                          <p:spTgt spid="409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6" grpId="0" animBg="1" autoUpdateAnimBg="0"/>
      <p:bldP spid="409614" grpId="0" animBg="1" autoUpdateAnimBg="0"/>
      <p:bldP spid="40961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411651" name="Rectangle 3"/>
          <p:cNvSpPr>
            <a:spLocks noGrp="1" noChangeArrowheads="1"/>
          </p:cNvSpPr>
          <p:nvPr>
            <p:ph type="title"/>
          </p:nvPr>
        </p:nvSpPr>
        <p:spPr/>
        <p:txBody>
          <a:bodyPr/>
          <a:lstStyle/>
          <a:p>
            <a:r>
              <a:rPr lang="en-US" altLang="en-US"/>
              <a:t>The Checking Account</a:t>
            </a:r>
          </a:p>
        </p:txBody>
      </p:sp>
      <p:sp>
        <p:nvSpPr>
          <p:cNvPr id="411663" name="Rectangle 15"/>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11664" name="Rectangle 16"/>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pic>
        <p:nvPicPr>
          <p:cNvPr id="411665" name="Picture 17" descr="3 boxes 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620000" cy="4625975"/>
          </a:xfrm>
          <a:prstGeom prst="rect">
            <a:avLst/>
          </a:prstGeom>
          <a:noFill/>
          <a:extLst>
            <a:ext uri="{909E8E84-426E-40DD-AFC4-6F175D3DCCD1}">
              <a14:hiddenFill xmlns:a14="http://schemas.microsoft.com/office/drawing/2010/main">
                <a:solidFill>
                  <a:srgbClr val="FFFFFF"/>
                </a:solidFill>
              </a14:hiddenFill>
            </a:ext>
          </a:extLst>
        </p:spPr>
      </p:pic>
      <p:sp>
        <p:nvSpPr>
          <p:cNvPr id="411666" name="Rectangle 18"/>
          <p:cNvSpPr>
            <a:spLocks noChangeArrowheads="1"/>
          </p:cNvSpPr>
          <p:nvPr/>
        </p:nvSpPr>
        <p:spPr bwMode="auto">
          <a:xfrm>
            <a:off x="1382713" y="2105025"/>
            <a:ext cx="6161087"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200">
                <a:solidFill>
                  <a:srgbClr val="006600"/>
                </a:solidFill>
              </a:rPr>
              <a:t>Recording a Deposit</a:t>
            </a:r>
          </a:p>
        </p:txBody>
      </p:sp>
      <p:sp>
        <p:nvSpPr>
          <p:cNvPr id="411668" name="Rectangle 20"/>
          <p:cNvSpPr>
            <a:spLocks noChangeArrowheads="1"/>
          </p:cNvSpPr>
          <p:nvPr/>
        </p:nvSpPr>
        <p:spPr bwMode="auto">
          <a:xfrm>
            <a:off x="1374775" y="2782888"/>
            <a:ext cx="6324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t>Enter the date of deposit in the Add deposits line on the check stub for the next unused check.</a:t>
            </a:r>
          </a:p>
        </p:txBody>
      </p:sp>
      <p:sp>
        <p:nvSpPr>
          <p:cNvPr id="411669" name="Rectangle 21"/>
          <p:cNvSpPr>
            <a:spLocks noChangeArrowheads="1"/>
          </p:cNvSpPr>
          <p:nvPr/>
        </p:nvSpPr>
        <p:spPr bwMode="auto">
          <a:xfrm>
            <a:off x="1374775" y="4070350"/>
            <a:ext cx="6324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t>Enter the total amount of the deposit.</a:t>
            </a:r>
          </a:p>
        </p:txBody>
      </p:sp>
      <p:sp>
        <p:nvSpPr>
          <p:cNvPr id="411670" name="Rectangle 22"/>
          <p:cNvSpPr>
            <a:spLocks noChangeArrowheads="1"/>
          </p:cNvSpPr>
          <p:nvPr/>
        </p:nvSpPr>
        <p:spPr bwMode="auto">
          <a:xfrm>
            <a:off x="1374775" y="5029200"/>
            <a:ext cx="6324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t>Add the deposit amounts to the amount on the Balance brought forward line and enter the total on the Total line.</a:t>
            </a:r>
          </a:p>
        </p:txBody>
      </p:sp>
      <p:sp>
        <p:nvSpPr>
          <p:cNvPr id="411672" name="AutoShape 24"/>
          <p:cNvSpPr>
            <a:spLocks noChangeArrowheads="1"/>
          </p:cNvSpPr>
          <p:nvPr/>
        </p:nvSpPr>
        <p:spPr bwMode="auto">
          <a:xfrm rot="10800000">
            <a:off x="3962400" y="3505200"/>
            <a:ext cx="533400" cy="228600"/>
          </a:xfrm>
          <a:prstGeom prst="triangle">
            <a:avLst>
              <a:gd name="adj" fmla="val 50000"/>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673" name="AutoShape 25"/>
          <p:cNvSpPr>
            <a:spLocks noChangeArrowheads="1"/>
          </p:cNvSpPr>
          <p:nvPr/>
        </p:nvSpPr>
        <p:spPr bwMode="auto">
          <a:xfrm rot="10800000">
            <a:off x="3962400" y="4687888"/>
            <a:ext cx="533400" cy="228600"/>
          </a:xfrm>
          <a:prstGeom prst="triangle">
            <a:avLst>
              <a:gd name="adj" fmla="val 50000"/>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674" name="Oval 2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13698" name="Rectangle 2"/>
          <p:cNvSpPr>
            <a:spLocks noGrp="1" noChangeArrowheads="1"/>
          </p:cNvSpPr>
          <p:nvPr>
            <p:ph type="title"/>
          </p:nvPr>
        </p:nvSpPr>
        <p:spPr/>
        <p:txBody>
          <a:bodyPr/>
          <a:lstStyle/>
          <a:p>
            <a:r>
              <a:rPr lang="en-US" altLang="en-US"/>
              <a:t>The Checking Account</a:t>
            </a:r>
          </a:p>
        </p:txBody>
      </p:sp>
      <p:sp>
        <p:nvSpPr>
          <p:cNvPr id="413699" name="Rectangle 3"/>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1370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pic>
        <p:nvPicPr>
          <p:cNvPr id="413708" name="Picture 12" descr="2 boxes 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1873250"/>
            <a:ext cx="7373937" cy="3756025"/>
          </a:xfrm>
          <a:prstGeom prst="rect">
            <a:avLst/>
          </a:prstGeom>
          <a:noFill/>
          <a:extLst>
            <a:ext uri="{909E8E84-426E-40DD-AFC4-6F175D3DCCD1}">
              <a14:hiddenFill xmlns:a14="http://schemas.microsoft.com/office/drawing/2010/main">
                <a:solidFill>
                  <a:srgbClr val="FFFFFF"/>
                </a:solidFill>
              </a14:hiddenFill>
            </a:ext>
          </a:extLst>
        </p:spPr>
      </p:pic>
      <p:sp>
        <p:nvSpPr>
          <p:cNvPr id="413709" name="Rectangle 13"/>
          <p:cNvSpPr>
            <a:spLocks noChangeArrowheads="1"/>
          </p:cNvSpPr>
          <p:nvPr/>
        </p:nvSpPr>
        <p:spPr bwMode="auto">
          <a:xfrm>
            <a:off x="1552575" y="2105025"/>
            <a:ext cx="616108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200">
                <a:solidFill>
                  <a:srgbClr val="006600"/>
                </a:solidFill>
              </a:rPr>
              <a:t>Rules for Writing a Check</a:t>
            </a:r>
          </a:p>
        </p:txBody>
      </p:sp>
      <p:sp>
        <p:nvSpPr>
          <p:cNvPr id="413710" name="Rectangle 14"/>
          <p:cNvSpPr>
            <a:spLocks noChangeArrowheads="1"/>
          </p:cNvSpPr>
          <p:nvPr/>
        </p:nvSpPr>
        <p:spPr bwMode="auto">
          <a:xfrm>
            <a:off x="1449388" y="2963863"/>
            <a:ext cx="60928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2E2E2E"/>
                </a:solidFill>
              </a:rPr>
              <a:t>Complete checks in ink.</a:t>
            </a:r>
          </a:p>
        </p:txBody>
      </p:sp>
      <p:sp>
        <p:nvSpPr>
          <p:cNvPr id="413711" name="Rectangle 15"/>
          <p:cNvSpPr>
            <a:spLocks noChangeArrowheads="1"/>
          </p:cNvSpPr>
          <p:nvPr/>
        </p:nvSpPr>
        <p:spPr bwMode="auto">
          <a:xfrm>
            <a:off x="1449388" y="4267200"/>
            <a:ext cx="60928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2E2E2E"/>
                </a:solidFill>
              </a:rPr>
              <a:t>Complete the check stub </a:t>
            </a:r>
            <a:r>
              <a:rPr lang="en-US" altLang="en-US" sz="1800" i="1">
                <a:solidFill>
                  <a:srgbClr val="2E2E2E"/>
                </a:solidFill>
              </a:rPr>
              <a:t>before</a:t>
            </a:r>
            <a:r>
              <a:rPr lang="en-US" altLang="en-US" sz="1800">
                <a:solidFill>
                  <a:srgbClr val="2E2E2E"/>
                </a:solidFill>
              </a:rPr>
              <a:t> writing the check.</a:t>
            </a:r>
          </a:p>
        </p:txBody>
      </p:sp>
      <p:sp>
        <p:nvSpPr>
          <p:cNvPr id="413712" name="Oval 1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pic>
        <p:nvPicPr>
          <p:cNvPr id="415761" name="Picture 17" descr="2 connected boxes with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7459663" cy="2892425"/>
          </a:xfrm>
          <a:prstGeom prst="rect">
            <a:avLst/>
          </a:prstGeom>
          <a:noFill/>
          <a:extLst>
            <a:ext uri="{909E8E84-426E-40DD-AFC4-6F175D3DCCD1}">
              <a14:hiddenFill xmlns:a14="http://schemas.microsoft.com/office/drawing/2010/main">
                <a:solidFill>
                  <a:srgbClr val="FFFFFF"/>
                </a:solidFill>
              </a14:hiddenFill>
            </a:ext>
          </a:extLst>
        </p:spPr>
      </p:pic>
      <p:sp>
        <p:nvSpPr>
          <p:cNvPr id="415746" name="Rectangle 2"/>
          <p:cNvSpPr>
            <a:spLocks noGrp="1" noChangeArrowheads="1"/>
          </p:cNvSpPr>
          <p:nvPr>
            <p:ph type="title"/>
          </p:nvPr>
        </p:nvSpPr>
        <p:spPr/>
        <p:txBody>
          <a:bodyPr/>
          <a:lstStyle/>
          <a:p>
            <a:r>
              <a:rPr lang="en-US" altLang="en-US"/>
              <a:t>The Checking Account</a:t>
            </a:r>
          </a:p>
        </p:txBody>
      </p:sp>
      <p:sp>
        <p:nvSpPr>
          <p:cNvPr id="415747" name="Rectangle 3"/>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1574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15753" name="AutoShape 9"/>
          <p:cNvSpPr>
            <a:spLocks noChangeArrowheads="1"/>
          </p:cNvSpPr>
          <p:nvPr/>
        </p:nvSpPr>
        <p:spPr bwMode="auto">
          <a:xfrm>
            <a:off x="2200275" y="5029200"/>
            <a:ext cx="503872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payee</a:t>
            </a:r>
            <a:endParaRPr lang="en-US" altLang="en-US" sz="1800" b="0">
              <a:solidFill>
                <a:srgbClr val="2E2E2E"/>
              </a:solidFill>
            </a:endParaRPr>
          </a:p>
          <a:p>
            <a:pPr algn="ctr" eaLnBrk="0" hangingPunct="0"/>
            <a:r>
              <a:rPr lang="en-US" altLang="en-US" sz="1800" b="0"/>
              <a:t>The person or business to whom a check is written or a note is payable.</a:t>
            </a:r>
          </a:p>
        </p:txBody>
      </p:sp>
      <p:pic>
        <p:nvPicPr>
          <p:cNvPr id="415754" name="Picture 10"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3" y="5362575"/>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15757" name="Rectangle 13"/>
          <p:cNvSpPr>
            <a:spLocks noChangeArrowheads="1"/>
          </p:cNvSpPr>
          <p:nvPr/>
        </p:nvSpPr>
        <p:spPr bwMode="auto">
          <a:xfrm>
            <a:off x="1219200" y="3048000"/>
            <a:ext cx="32766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a:t>The upper part containing the amount of the check, the date, the name of the </a:t>
            </a:r>
            <a:r>
              <a:rPr lang="en-US" altLang="en-US" sz="1800" u="sng"/>
              <a:t>payee</a:t>
            </a:r>
            <a:r>
              <a:rPr lang="en-US" altLang="en-US" sz="1800"/>
              <a:t>, and the purpose of the check.</a:t>
            </a:r>
          </a:p>
        </p:txBody>
      </p:sp>
      <p:sp>
        <p:nvSpPr>
          <p:cNvPr id="415762" name="Rectangle 18"/>
          <p:cNvSpPr>
            <a:spLocks noChangeArrowheads="1"/>
          </p:cNvSpPr>
          <p:nvPr/>
        </p:nvSpPr>
        <p:spPr bwMode="auto">
          <a:xfrm>
            <a:off x="1219200" y="2057400"/>
            <a:ext cx="7010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chemeClr val="bg1"/>
                </a:solidFill>
              </a:rPr>
              <a:t>Two Parts of the Check Stub</a:t>
            </a:r>
          </a:p>
        </p:txBody>
      </p:sp>
      <p:sp>
        <p:nvSpPr>
          <p:cNvPr id="415763" name="Rectangle 19"/>
          <p:cNvSpPr>
            <a:spLocks noChangeArrowheads="1"/>
          </p:cNvSpPr>
          <p:nvPr/>
        </p:nvSpPr>
        <p:spPr bwMode="auto">
          <a:xfrm>
            <a:off x="5029200" y="3048000"/>
            <a:ext cx="3276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a:t>The lower part containing a record of how the transaction affects the checking account.</a:t>
            </a:r>
          </a:p>
        </p:txBody>
      </p:sp>
      <p:sp>
        <p:nvSpPr>
          <p:cNvPr id="415764" name="Oval 2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753"/>
                                        </p:tgtEl>
                                        <p:attrNameLst>
                                          <p:attrName>style.visibility</p:attrName>
                                        </p:attrNameLst>
                                      </p:cBhvr>
                                      <p:to>
                                        <p:strVal val="visible"/>
                                      </p:to>
                                    </p:set>
                                    <p:animEffect transition="in" filter="fade">
                                      <p:cBhvr>
                                        <p:cTn id="7" dur="500"/>
                                        <p:tgtEl>
                                          <p:spTgt spid="415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17795" name="Rectangle 3"/>
          <p:cNvSpPr>
            <a:spLocks noGrp="1" noChangeArrowheads="1"/>
          </p:cNvSpPr>
          <p:nvPr>
            <p:ph type="title"/>
          </p:nvPr>
        </p:nvSpPr>
        <p:spPr/>
        <p:txBody>
          <a:bodyPr/>
          <a:lstStyle/>
          <a:p>
            <a:r>
              <a:rPr lang="en-US" altLang="en-US"/>
              <a:t>The Checking Account</a:t>
            </a:r>
          </a:p>
        </p:txBody>
      </p:sp>
      <p:sp>
        <p:nvSpPr>
          <p:cNvPr id="417796" name="Rectangle 4"/>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17797"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pic>
        <p:nvPicPr>
          <p:cNvPr id="417804" name="Picture 12"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05000"/>
            <a:ext cx="2640013" cy="4648200"/>
          </a:xfrm>
          <a:prstGeom prst="rect">
            <a:avLst/>
          </a:prstGeom>
          <a:noFill/>
          <a:extLst>
            <a:ext uri="{909E8E84-426E-40DD-AFC4-6F175D3DCCD1}">
              <a14:hiddenFill xmlns:a14="http://schemas.microsoft.com/office/drawing/2010/main">
                <a:solidFill>
                  <a:srgbClr val="FFFFFF"/>
                </a:solidFill>
              </a14:hiddenFill>
            </a:ext>
          </a:extLst>
        </p:spPr>
      </p:pic>
      <p:sp>
        <p:nvSpPr>
          <p:cNvPr id="417805" name="Rectangle 13"/>
          <p:cNvSpPr>
            <a:spLocks noChangeArrowheads="1"/>
          </p:cNvSpPr>
          <p:nvPr/>
        </p:nvSpPr>
        <p:spPr bwMode="auto">
          <a:xfrm>
            <a:off x="3733800" y="1600200"/>
            <a:ext cx="22002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100">
                <a:solidFill>
                  <a:srgbClr val="006600"/>
                </a:solidFill>
              </a:rPr>
              <a:t>The Check Stub</a:t>
            </a:r>
          </a:p>
        </p:txBody>
      </p:sp>
      <p:sp>
        <p:nvSpPr>
          <p:cNvPr id="417808" name="Rectangle 16"/>
          <p:cNvSpPr>
            <a:spLocks noChangeArrowheads="1"/>
          </p:cNvSpPr>
          <p:nvPr/>
        </p:nvSpPr>
        <p:spPr bwMode="auto">
          <a:xfrm>
            <a:off x="6097588"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285</a:t>
            </a:r>
          </a:p>
        </p:txBody>
      </p:sp>
      <p:sp>
        <p:nvSpPr>
          <p:cNvPr id="417809" name="Oval 1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ltLang="en-US"/>
              <a:t>Glencoe Accounting </a:t>
            </a:r>
          </a:p>
        </p:txBody>
      </p:sp>
      <p:pic>
        <p:nvPicPr>
          <p:cNvPr id="419849" name="Picture 9"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95750"/>
            <a:ext cx="6248400" cy="2341563"/>
          </a:xfrm>
          <a:prstGeom prst="rect">
            <a:avLst/>
          </a:prstGeom>
          <a:noFill/>
          <a:extLst>
            <a:ext uri="{909E8E84-426E-40DD-AFC4-6F175D3DCCD1}">
              <a14:hiddenFill xmlns:a14="http://schemas.microsoft.com/office/drawing/2010/main">
                <a:solidFill>
                  <a:srgbClr val="FFFFFF"/>
                </a:solidFill>
              </a14:hiddenFill>
            </a:ext>
          </a:extLst>
        </p:spPr>
      </p:pic>
      <p:sp>
        <p:nvSpPr>
          <p:cNvPr id="419842" name="Rectangle 2"/>
          <p:cNvSpPr>
            <a:spLocks noGrp="1" noChangeArrowheads="1"/>
          </p:cNvSpPr>
          <p:nvPr>
            <p:ph type="title"/>
          </p:nvPr>
        </p:nvSpPr>
        <p:spPr/>
        <p:txBody>
          <a:bodyPr/>
          <a:lstStyle/>
          <a:p>
            <a:r>
              <a:rPr lang="en-US" altLang="en-US"/>
              <a:t>The Checking Account</a:t>
            </a:r>
          </a:p>
        </p:txBody>
      </p:sp>
      <p:sp>
        <p:nvSpPr>
          <p:cNvPr id="419843" name="Rectangle 3"/>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1984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419846" name="Rectangle 6"/>
          <p:cNvSpPr>
            <a:spLocks noChangeArrowheads="1"/>
          </p:cNvSpPr>
          <p:nvPr/>
        </p:nvSpPr>
        <p:spPr bwMode="auto">
          <a:xfrm>
            <a:off x="457200" y="1981200"/>
            <a:ext cx="30003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100">
                <a:solidFill>
                  <a:srgbClr val="006600"/>
                </a:solidFill>
              </a:rPr>
              <a:t>Completing the Check</a:t>
            </a:r>
          </a:p>
        </p:txBody>
      </p:sp>
      <p:sp>
        <p:nvSpPr>
          <p:cNvPr id="419848" name="Rectangle 8"/>
          <p:cNvSpPr>
            <a:spLocks noChangeArrowheads="1"/>
          </p:cNvSpPr>
          <p:nvPr/>
        </p:nvSpPr>
        <p:spPr bwMode="auto">
          <a:xfrm>
            <a:off x="457200" y="2514600"/>
            <a:ext cx="57912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15000"/>
              </a:spcBef>
              <a:buClr>
                <a:srgbClr val="CC0000"/>
              </a:buClr>
              <a:buFont typeface="Arial" charset="0"/>
              <a:buAutoNum type="arabicPeriod"/>
            </a:pPr>
            <a:r>
              <a:rPr lang="en-US" altLang="en-US" sz="1600">
                <a:solidFill>
                  <a:srgbClr val="006600"/>
                </a:solidFill>
              </a:rPr>
              <a:t>Write the date the check is being issued.</a:t>
            </a:r>
          </a:p>
          <a:p>
            <a:pPr>
              <a:spcBef>
                <a:spcPct val="15000"/>
              </a:spcBef>
              <a:buClr>
                <a:srgbClr val="CC0000"/>
              </a:buClr>
              <a:buFont typeface="Arial" charset="0"/>
              <a:buAutoNum type="arabicPeriod"/>
            </a:pPr>
            <a:r>
              <a:rPr lang="en-US" altLang="en-US" sz="1600">
                <a:solidFill>
                  <a:srgbClr val="006600"/>
                </a:solidFill>
              </a:rPr>
              <a:t>Enter the payee’s name on the Pay To Order Of line.</a:t>
            </a:r>
          </a:p>
          <a:p>
            <a:pPr>
              <a:spcBef>
                <a:spcPct val="15000"/>
              </a:spcBef>
              <a:buClr>
                <a:srgbClr val="CC0000"/>
              </a:buClr>
              <a:buFont typeface="Arial" charset="0"/>
              <a:buAutoNum type="arabicPeriod"/>
            </a:pPr>
            <a:r>
              <a:rPr lang="en-US" altLang="en-US" sz="1600">
                <a:solidFill>
                  <a:srgbClr val="006600"/>
                </a:solidFill>
              </a:rPr>
              <a:t>Enter the amount of the check in numbers.</a:t>
            </a:r>
          </a:p>
          <a:p>
            <a:pPr>
              <a:spcBef>
                <a:spcPct val="15000"/>
              </a:spcBef>
              <a:buClr>
                <a:srgbClr val="CC0000"/>
              </a:buClr>
              <a:buFont typeface="Arial" charset="0"/>
              <a:buAutoNum type="arabicPeriod"/>
            </a:pPr>
            <a:r>
              <a:rPr lang="en-US" altLang="en-US" sz="1600">
                <a:solidFill>
                  <a:srgbClr val="006600"/>
                </a:solidFill>
              </a:rPr>
              <a:t>Write the dollar amount of the check in words.</a:t>
            </a:r>
          </a:p>
          <a:p>
            <a:pPr>
              <a:spcBef>
                <a:spcPct val="15000"/>
              </a:spcBef>
              <a:buClr>
                <a:srgbClr val="CC0000"/>
              </a:buClr>
              <a:buFont typeface="Arial" charset="0"/>
              <a:buAutoNum type="arabicPeriod"/>
            </a:pPr>
            <a:r>
              <a:rPr lang="en-US" altLang="en-US" sz="1600">
                <a:solidFill>
                  <a:srgbClr val="006600"/>
                </a:solidFill>
              </a:rPr>
              <a:t>The </a:t>
            </a:r>
            <a:r>
              <a:rPr lang="en-US" altLang="en-US" sz="1600" u="sng">
                <a:solidFill>
                  <a:srgbClr val="006600"/>
                </a:solidFill>
              </a:rPr>
              <a:t>drawee</a:t>
            </a:r>
            <a:r>
              <a:rPr lang="en-US" altLang="en-US" sz="1600">
                <a:solidFill>
                  <a:srgbClr val="006600"/>
                </a:solidFill>
              </a:rPr>
              <a:t> requires that the check is signed by the </a:t>
            </a:r>
            <a:r>
              <a:rPr lang="en-US" altLang="en-US" sz="1600" u="sng">
                <a:solidFill>
                  <a:srgbClr val="006600"/>
                </a:solidFill>
              </a:rPr>
              <a:t>drawer</a:t>
            </a:r>
            <a:r>
              <a:rPr lang="en-US" altLang="en-US" sz="1600">
                <a:solidFill>
                  <a:srgbClr val="006600"/>
                </a:solidFill>
              </a:rPr>
              <a:t>.</a:t>
            </a:r>
          </a:p>
        </p:txBody>
      </p:sp>
      <p:sp>
        <p:nvSpPr>
          <p:cNvPr id="419852" name="AutoShape 12"/>
          <p:cNvSpPr>
            <a:spLocks noChangeArrowheads="1"/>
          </p:cNvSpPr>
          <p:nvPr/>
        </p:nvSpPr>
        <p:spPr bwMode="auto">
          <a:xfrm>
            <a:off x="6415088" y="2027238"/>
            <a:ext cx="2486025" cy="1017587"/>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drawee</a:t>
            </a:r>
            <a:endParaRPr lang="en-US" altLang="en-US" sz="1800" b="0">
              <a:solidFill>
                <a:srgbClr val="2E2E2E"/>
              </a:solidFill>
            </a:endParaRPr>
          </a:p>
          <a:p>
            <a:pPr algn="ctr" eaLnBrk="0" hangingPunct="0"/>
            <a:r>
              <a:rPr lang="en-US" altLang="en-US" sz="1800" b="0"/>
              <a:t>The bank on which </a:t>
            </a:r>
            <a:br>
              <a:rPr lang="en-US" altLang="en-US" sz="1800" b="0"/>
            </a:br>
            <a:r>
              <a:rPr lang="en-US" altLang="en-US" sz="1800" b="0"/>
              <a:t>the check is written.</a:t>
            </a:r>
          </a:p>
        </p:txBody>
      </p:sp>
      <p:pic>
        <p:nvPicPr>
          <p:cNvPr id="419853" name="Picture 13"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22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19854" name="AutoShape 14"/>
          <p:cNvSpPr>
            <a:spLocks noChangeArrowheads="1"/>
          </p:cNvSpPr>
          <p:nvPr/>
        </p:nvSpPr>
        <p:spPr bwMode="auto">
          <a:xfrm>
            <a:off x="6415088" y="3352800"/>
            <a:ext cx="248602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drawer</a:t>
            </a:r>
            <a:endParaRPr lang="en-US" altLang="en-US" sz="1800" b="0">
              <a:solidFill>
                <a:srgbClr val="2E2E2E"/>
              </a:solidFill>
            </a:endParaRPr>
          </a:p>
          <a:p>
            <a:pPr algn="ctr" eaLnBrk="0" hangingPunct="0"/>
            <a:r>
              <a:rPr lang="en-US" altLang="en-US" sz="1800" b="0"/>
              <a:t>The person who signs a check.</a:t>
            </a:r>
          </a:p>
        </p:txBody>
      </p:sp>
      <p:pic>
        <p:nvPicPr>
          <p:cNvPr id="419855" name="Picture 15"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877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19856" name="Rectangle 16"/>
          <p:cNvSpPr>
            <a:spLocks noChangeArrowheads="1"/>
          </p:cNvSpPr>
          <p:nvPr/>
        </p:nvSpPr>
        <p:spPr bwMode="auto">
          <a:xfrm>
            <a:off x="5030788" y="6143625"/>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285</a:t>
            </a:r>
          </a:p>
        </p:txBody>
      </p:sp>
      <p:sp>
        <p:nvSpPr>
          <p:cNvPr id="419857"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52"/>
                                        </p:tgtEl>
                                        <p:attrNameLst>
                                          <p:attrName>style.visibility</p:attrName>
                                        </p:attrNameLst>
                                      </p:cBhvr>
                                      <p:to>
                                        <p:strVal val="visible"/>
                                      </p:to>
                                    </p:set>
                                    <p:animEffect transition="in" filter="fade">
                                      <p:cBhvr>
                                        <p:cTn id="7" dur="500"/>
                                        <p:tgtEl>
                                          <p:spTgt spid="419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54"/>
                                        </p:tgtEl>
                                        <p:attrNameLst>
                                          <p:attrName>style.visibility</p:attrName>
                                        </p:attrNameLst>
                                      </p:cBhvr>
                                      <p:to>
                                        <p:strVal val="visible"/>
                                      </p:to>
                                    </p:set>
                                    <p:animEffect transition="in" filter="fade">
                                      <p:cBhvr>
                                        <p:cTn id="12" dur="500"/>
                                        <p:tgtEl>
                                          <p:spTgt spid="41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2" grpId="0" animBg="1" autoUpdateAnimBg="0"/>
      <p:bldP spid="41985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t>Glencoe Accounting </a:t>
            </a:r>
          </a:p>
        </p:txBody>
      </p:sp>
      <p:pic>
        <p:nvPicPr>
          <p:cNvPr id="3119" name="Picture 47" descr="CHAPTER 11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110" name="Rectangle 38"/>
          <p:cNvSpPr>
            <a:spLocks noChangeArrowheads="1"/>
          </p:cNvSpPr>
          <p:nvPr/>
        </p:nvSpPr>
        <p:spPr bwMode="auto">
          <a:xfrm>
            <a:off x="1219200" y="2286000"/>
            <a:ext cx="73152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0"/>
              </a:spcBef>
              <a:spcAft>
                <a:spcPts val="300"/>
              </a:spcAft>
              <a:buFontTx/>
              <a:buNone/>
            </a:pPr>
            <a:r>
              <a:rPr lang="en-US" altLang="en-US">
                <a:solidFill>
                  <a:srgbClr val="006600"/>
                </a:solidFill>
              </a:rPr>
              <a:t>Internal controls are steps taken to protect assets and keep reliable records. The bank reconciliation is an important internal control.</a:t>
            </a:r>
          </a:p>
        </p:txBody>
      </p:sp>
      <p:pic>
        <p:nvPicPr>
          <p:cNvPr id="3116" name="Picture 44" descr="main idea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384800" cy="639763"/>
          </a:xfrm>
          <a:prstGeom prst="rect">
            <a:avLst/>
          </a:prstGeom>
          <a:noFill/>
          <a:extLst>
            <a:ext uri="{909E8E84-426E-40DD-AFC4-6F175D3DCCD1}">
              <a14:hiddenFill xmlns:a14="http://schemas.microsoft.com/office/drawing/2010/main">
                <a:solidFill>
                  <a:srgbClr val="FFFFFF"/>
                </a:solidFill>
              </a14:hiddenFill>
            </a:ext>
          </a:extLst>
        </p:spPr>
      </p:pic>
      <p:sp>
        <p:nvSpPr>
          <p:cNvPr id="3120" name="Rectangle 48"/>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3121" name="Rectangle 49"/>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
        <p:nvSpPr>
          <p:cNvPr id="3122" name="Oval 50">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21891" name="Rectangle 3"/>
          <p:cNvSpPr>
            <a:spLocks noGrp="1" noChangeArrowheads="1"/>
          </p:cNvSpPr>
          <p:nvPr>
            <p:ph type="title"/>
          </p:nvPr>
        </p:nvSpPr>
        <p:spPr/>
        <p:txBody>
          <a:bodyPr/>
          <a:lstStyle/>
          <a:p>
            <a:r>
              <a:rPr lang="en-US" altLang="en-US"/>
              <a:t>The Checking Account</a:t>
            </a:r>
          </a:p>
        </p:txBody>
      </p:sp>
      <p:sp>
        <p:nvSpPr>
          <p:cNvPr id="421892" name="Rectangle 4"/>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421893"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pic>
        <p:nvPicPr>
          <p:cNvPr id="421900" name="Picture 12"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438400"/>
            <a:ext cx="8562975" cy="1219200"/>
          </a:xfrm>
          <a:prstGeom prst="rect">
            <a:avLst/>
          </a:prstGeom>
          <a:noFill/>
          <a:extLst>
            <a:ext uri="{909E8E84-426E-40DD-AFC4-6F175D3DCCD1}">
              <a14:hiddenFill xmlns:a14="http://schemas.microsoft.com/office/drawing/2010/main">
                <a:solidFill>
                  <a:srgbClr val="FFFFFF"/>
                </a:solidFill>
              </a14:hiddenFill>
            </a:ext>
          </a:extLst>
        </p:spPr>
      </p:pic>
      <p:sp>
        <p:nvSpPr>
          <p:cNvPr id="421901" name="Rectangle 13"/>
          <p:cNvSpPr>
            <a:spLocks noChangeArrowheads="1"/>
          </p:cNvSpPr>
          <p:nvPr/>
        </p:nvSpPr>
        <p:spPr bwMode="auto">
          <a:xfrm>
            <a:off x="609600" y="2614613"/>
            <a:ext cx="7924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u="sng">
                <a:solidFill>
                  <a:srgbClr val="006600"/>
                </a:solidFill>
              </a:rPr>
              <a:t>Voiding a check</a:t>
            </a:r>
            <a:r>
              <a:rPr lang="en-US" altLang="en-US" sz="2400">
                <a:solidFill>
                  <a:srgbClr val="006600"/>
                </a:solidFill>
              </a:rPr>
              <a:t> is necessary if a mistake is made while writing a check.</a:t>
            </a:r>
          </a:p>
        </p:txBody>
      </p:sp>
      <p:sp>
        <p:nvSpPr>
          <p:cNvPr id="421902" name="AutoShape 14"/>
          <p:cNvSpPr>
            <a:spLocks noChangeArrowheads="1"/>
          </p:cNvSpPr>
          <p:nvPr/>
        </p:nvSpPr>
        <p:spPr bwMode="auto">
          <a:xfrm>
            <a:off x="2133600" y="4114800"/>
            <a:ext cx="491807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voiding a check</a:t>
            </a:r>
            <a:endParaRPr lang="en-US" altLang="en-US" sz="1800" b="0">
              <a:solidFill>
                <a:srgbClr val="2E2E2E"/>
              </a:solidFill>
            </a:endParaRPr>
          </a:p>
          <a:p>
            <a:pPr algn="ctr" eaLnBrk="0" hangingPunct="0"/>
            <a:r>
              <a:rPr lang="en-US" altLang="en-US" sz="1800" b="0"/>
              <a:t>Making a check unusable by writing the </a:t>
            </a:r>
            <a:br>
              <a:rPr lang="en-US" altLang="en-US" sz="1800" b="0"/>
            </a:br>
            <a:r>
              <a:rPr lang="en-US" altLang="en-US" sz="1800" b="0"/>
              <a:t>word </a:t>
            </a:r>
            <a:r>
              <a:rPr lang="en-US" altLang="en-US" sz="1800" b="0" i="1"/>
              <a:t>Void</a:t>
            </a:r>
            <a:r>
              <a:rPr lang="en-US" altLang="en-US" sz="1800" b="0"/>
              <a:t> in ink across the front of the check.</a:t>
            </a:r>
          </a:p>
        </p:txBody>
      </p:sp>
      <p:pic>
        <p:nvPicPr>
          <p:cNvPr id="421903" name="Picture 15"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445135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21906" name="Oval 18">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1902"/>
                                        </p:tgtEl>
                                        <p:attrNameLst>
                                          <p:attrName>style.visibility</p:attrName>
                                        </p:attrNameLst>
                                      </p:cBhvr>
                                      <p:to>
                                        <p:strVal val="visible"/>
                                      </p:to>
                                    </p:set>
                                    <p:animEffect transition="in" filter="fade">
                                      <p:cBhvr>
                                        <p:cTn id="7" dur="500"/>
                                        <p:tgtEl>
                                          <p:spTgt spid="421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0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423938" name="Rectangle 2"/>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Terms </a:t>
            </a:r>
          </a:p>
        </p:txBody>
      </p:sp>
      <p:sp>
        <p:nvSpPr>
          <p:cNvPr id="423939" name="Rectangle 3"/>
          <p:cNvSpPr>
            <a:spLocks noChangeArrowheads="1"/>
          </p:cNvSpPr>
          <p:nvPr/>
        </p:nvSpPr>
        <p:spPr bwMode="auto">
          <a:xfrm>
            <a:off x="838200" y="2590800"/>
            <a:ext cx="4648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bank statement</a:t>
            </a:r>
          </a:p>
          <a:p>
            <a:pPr>
              <a:spcBef>
                <a:spcPct val="45000"/>
              </a:spcBef>
            </a:pPr>
            <a:r>
              <a:rPr lang="en-US" altLang="en-US" sz="2000" b="0"/>
              <a:t>canceled check</a:t>
            </a:r>
          </a:p>
          <a:p>
            <a:pPr>
              <a:spcBef>
                <a:spcPct val="45000"/>
              </a:spcBef>
            </a:pPr>
            <a:r>
              <a:rPr lang="en-US" altLang="en-US" sz="2000" b="0"/>
              <a:t>imaged check</a:t>
            </a:r>
          </a:p>
          <a:p>
            <a:pPr>
              <a:spcBef>
                <a:spcPct val="45000"/>
              </a:spcBef>
            </a:pPr>
            <a:r>
              <a:rPr lang="en-US" altLang="en-US" sz="2000" b="0"/>
              <a:t>reconciling the bank statement</a:t>
            </a:r>
          </a:p>
          <a:p>
            <a:pPr>
              <a:spcBef>
                <a:spcPct val="45000"/>
              </a:spcBef>
            </a:pPr>
            <a:r>
              <a:rPr lang="en-US" altLang="en-US" sz="2000" b="0"/>
              <a:t>outstanding check</a:t>
            </a:r>
          </a:p>
          <a:p>
            <a:pPr>
              <a:spcBef>
                <a:spcPct val="45000"/>
              </a:spcBef>
            </a:pPr>
            <a:r>
              <a:rPr lang="en-US" altLang="en-US" sz="2000" b="0"/>
              <a:t>outstanding deposit</a:t>
            </a:r>
          </a:p>
          <a:p>
            <a:pPr>
              <a:spcBef>
                <a:spcPct val="45000"/>
              </a:spcBef>
            </a:pPr>
            <a:r>
              <a:rPr lang="en-US" altLang="en-US" sz="2000" b="0"/>
              <a:t>bank service charge</a:t>
            </a:r>
          </a:p>
          <a:p>
            <a:pPr>
              <a:spcBef>
                <a:spcPct val="45000"/>
              </a:spcBef>
            </a:pPr>
            <a:r>
              <a:rPr lang="en-US" altLang="en-US" sz="2000" b="0"/>
              <a:t>stop payment order</a:t>
            </a:r>
          </a:p>
        </p:txBody>
      </p:sp>
      <p:sp>
        <p:nvSpPr>
          <p:cNvPr id="423940" name="Rectangle 4"/>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23941"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sp>
        <p:nvSpPr>
          <p:cNvPr id="423943" name="Rectangle 7"/>
          <p:cNvSpPr>
            <a:spLocks noChangeArrowheads="1"/>
          </p:cNvSpPr>
          <p:nvPr/>
        </p:nvSpPr>
        <p:spPr bwMode="auto">
          <a:xfrm>
            <a:off x="5334000" y="2590800"/>
            <a:ext cx="3810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NSF check</a:t>
            </a:r>
          </a:p>
          <a:p>
            <a:pPr>
              <a:spcBef>
                <a:spcPct val="45000"/>
              </a:spcBef>
            </a:pPr>
            <a:r>
              <a:rPr lang="en-US" altLang="en-US" sz="2000" b="0"/>
              <a:t>Check 21</a:t>
            </a:r>
          </a:p>
          <a:p>
            <a:pPr>
              <a:spcBef>
                <a:spcPct val="45000"/>
              </a:spcBef>
            </a:pPr>
            <a:r>
              <a:rPr lang="en-US" altLang="en-US" sz="2000" b="0"/>
              <a:t>postdated check</a:t>
            </a:r>
          </a:p>
          <a:p>
            <a:pPr>
              <a:spcBef>
                <a:spcPct val="45000"/>
              </a:spcBef>
            </a:pPr>
            <a:r>
              <a:rPr lang="en-US" altLang="en-US" sz="2000" b="0"/>
              <a:t>electronic funds transfer</a:t>
            </a:r>
            <a:br>
              <a:rPr lang="en-US" altLang="en-US" sz="2000" b="0"/>
            </a:br>
            <a:r>
              <a:rPr lang="en-US" altLang="en-US" sz="2000" b="0"/>
              <a:t>system</a:t>
            </a:r>
          </a:p>
          <a:p>
            <a:pPr>
              <a:spcBef>
                <a:spcPct val="45000"/>
              </a:spcBef>
            </a:pPr>
            <a:r>
              <a:rPr lang="en-US" altLang="en-US" sz="2000" b="0"/>
              <a:t>bankcard</a:t>
            </a:r>
          </a:p>
          <a:p>
            <a:pPr>
              <a:spcBef>
                <a:spcPct val="45000"/>
              </a:spcBef>
            </a:pPr>
            <a:r>
              <a:rPr lang="en-US" altLang="en-US" sz="2000" b="0"/>
              <a:t>automated teller machine</a:t>
            </a:r>
            <a:br>
              <a:rPr lang="en-US" altLang="en-US" sz="2000" b="0"/>
            </a:br>
            <a:r>
              <a:rPr lang="en-US" altLang="en-US" sz="2000" b="0"/>
              <a:t>(ATM)</a:t>
            </a:r>
          </a:p>
        </p:txBody>
      </p:sp>
      <p:sp>
        <p:nvSpPr>
          <p:cNvPr id="423944" name="Oval 8">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pic>
        <p:nvPicPr>
          <p:cNvPr id="425991" name="Picture 7" descr="3 boxes with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82900"/>
            <a:ext cx="7943850" cy="3173413"/>
          </a:xfrm>
          <a:prstGeom prst="rect">
            <a:avLst/>
          </a:prstGeom>
          <a:noFill/>
          <a:extLst>
            <a:ext uri="{909E8E84-426E-40DD-AFC4-6F175D3DCCD1}">
              <a14:hiddenFill xmlns:a14="http://schemas.microsoft.com/office/drawing/2010/main">
                <a:solidFill>
                  <a:srgbClr val="FFFFFF"/>
                </a:solidFill>
              </a14:hiddenFill>
            </a:ext>
          </a:extLst>
        </p:spPr>
      </p:pic>
      <p:sp>
        <p:nvSpPr>
          <p:cNvPr id="425986" name="Rectangle 2"/>
          <p:cNvSpPr>
            <a:spLocks noGrp="1" noChangeArrowheads="1"/>
          </p:cNvSpPr>
          <p:nvPr>
            <p:ph type="title"/>
          </p:nvPr>
        </p:nvSpPr>
        <p:spPr/>
        <p:txBody>
          <a:bodyPr/>
          <a:lstStyle/>
          <a:p>
            <a:r>
              <a:rPr lang="en-US" altLang="en-US"/>
              <a:t>Proving Cash</a:t>
            </a:r>
          </a:p>
        </p:txBody>
      </p:sp>
      <p:sp>
        <p:nvSpPr>
          <p:cNvPr id="425987"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2598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sp>
        <p:nvSpPr>
          <p:cNvPr id="425990" name="Rectangle 6"/>
          <p:cNvSpPr>
            <a:spLocks noChangeArrowheads="1"/>
          </p:cNvSpPr>
          <p:nvPr/>
        </p:nvSpPr>
        <p:spPr bwMode="auto">
          <a:xfrm>
            <a:off x="1185863" y="3124200"/>
            <a:ext cx="67802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chemeClr val="bg1"/>
                </a:solidFill>
              </a:rPr>
              <a:t>Common Checkbook Errors</a:t>
            </a:r>
          </a:p>
        </p:txBody>
      </p:sp>
      <p:sp>
        <p:nvSpPr>
          <p:cNvPr id="425992" name="Rectangle 8"/>
          <p:cNvSpPr>
            <a:spLocks noChangeArrowheads="1"/>
          </p:cNvSpPr>
          <p:nvPr/>
        </p:nvSpPr>
        <p:spPr bwMode="auto">
          <a:xfrm>
            <a:off x="762000" y="4572000"/>
            <a:ext cx="22098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a:t>Faulty addition or subtraction</a:t>
            </a:r>
          </a:p>
        </p:txBody>
      </p:sp>
      <p:sp>
        <p:nvSpPr>
          <p:cNvPr id="425993" name="Rectangle 9"/>
          <p:cNvSpPr>
            <a:spLocks noChangeArrowheads="1"/>
          </p:cNvSpPr>
          <p:nvPr/>
        </p:nvSpPr>
        <p:spPr bwMode="auto">
          <a:xfrm>
            <a:off x="3429000" y="4572000"/>
            <a:ext cx="22098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a:t>Failure to record a deposit or a check</a:t>
            </a:r>
          </a:p>
        </p:txBody>
      </p:sp>
      <p:sp>
        <p:nvSpPr>
          <p:cNvPr id="425994" name="Rectangle 10"/>
          <p:cNvSpPr>
            <a:spLocks noChangeArrowheads="1"/>
          </p:cNvSpPr>
          <p:nvPr/>
        </p:nvSpPr>
        <p:spPr bwMode="auto">
          <a:xfrm>
            <a:off x="6096000" y="4327525"/>
            <a:ext cx="22098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a:t>A mistake in copying the balance forward amount to the next check stub</a:t>
            </a:r>
          </a:p>
        </p:txBody>
      </p:sp>
      <p:sp>
        <p:nvSpPr>
          <p:cNvPr id="425995" name="Rectangle 11"/>
          <p:cNvSpPr>
            <a:spLocks noChangeArrowheads="1"/>
          </p:cNvSpPr>
          <p:nvPr/>
        </p:nvSpPr>
        <p:spPr bwMode="auto">
          <a:xfrm>
            <a:off x="1185863" y="2057400"/>
            <a:ext cx="678021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b="0"/>
              <a:t>Comparing the </a:t>
            </a:r>
            <a:r>
              <a:rPr lang="en-US" altLang="en-US"/>
              <a:t>Cash in Bank</a:t>
            </a:r>
            <a:r>
              <a:rPr lang="en-US" altLang="en-US" b="0"/>
              <a:t> account balance with the checkbook is called </a:t>
            </a:r>
            <a:r>
              <a:rPr lang="en-US" altLang="en-US" b="0" i="1"/>
              <a:t>proving cash</a:t>
            </a:r>
            <a:r>
              <a:rPr lang="en-US" altLang="en-US" b="0"/>
              <a:t>.</a:t>
            </a:r>
          </a:p>
        </p:txBody>
      </p:sp>
      <p:sp>
        <p:nvSpPr>
          <p:cNvPr id="425996" name="Oval 1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27011" name="Rectangle 3"/>
          <p:cNvSpPr>
            <a:spLocks noGrp="1" noChangeArrowheads="1"/>
          </p:cNvSpPr>
          <p:nvPr>
            <p:ph type="title"/>
          </p:nvPr>
        </p:nvSpPr>
        <p:spPr/>
        <p:txBody>
          <a:bodyPr/>
          <a:lstStyle/>
          <a:p>
            <a:r>
              <a:rPr lang="en-US" altLang="en-US"/>
              <a:t>The Bank Statement</a:t>
            </a:r>
          </a:p>
        </p:txBody>
      </p:sp>
      <p:sp>
        <p:nvSpPr>
          <p:cNvPr id="427012" name="Rectangle 4"/>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27013"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27019" name="Picture 11" descr="1 larg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76438"/>
            <a:ext cx="7772400" cy="3052762"/>
          </a:xfrm>
          <a:prstGeom prst="rect">
            <a:avLst/>
          </a:prstGeom>
          <a:noFill/>
          <a:extLst>
            <a:ext uri="{909E8E84-426E-40DD-AFC4-6F175D3DCCD1}">
              <a14:hiddenFill xmlns:a14="http://schemas.microsoft.com/office/drawing/2010/main">
                <a:solidFill>
                  <a:srgbClr val="FFFFFF"/>
                </a:solidFill>
              </a14:hiddenFill>
            </a:ext>
          </a:extLst>
        </p:spPr>
      </p:pic>
      <p:sp>
        <p:nvSpPr>
          <p:cNvPr id="427020" name="Rectangle 12"/>
          <p:cNvSpPr>
            <a:spLocks noChangeArrowheads="1"/>
          </p:cNvSpPr>
          <p:nvPr/>
        </p:nvSpPr>
        <p:spPr bwMode="auto">
          <a:xfrm>
            <a:off x="2514600" y="2133600"/>
            <a:ext cx="414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006600"/>
                </a:solidFill>
              </a:rPr>
              <a:t>Information in a </a:t>
            </a:r>
            <a:r>
              <a:rPr lang="en-US" altLang="en-US" u="sng">
                <a:solidFill>
                  <a:srgbClr val="006600"/>
                </a:solidFill>
              </a:rPr>
              <a:t>Bank Statement</a:t>
            </a:r>
            <a:r>
              <a:rPr lang="en-US" altLang="en-US">
                <a:solidFill>
                  <a:srgbClr val="006600"/>
                </a:solidFill>
              </a:rPr>
              <a:t> </a:t>
            </a:r>
          </a:p>
        </p:txBody>
      </p:sp>
      <p:sp>
        <p:nvSpPr>
          <p:cNvPr id="427022" name="Rectangle 14"/>
          <p:cNvSpPr>
            <a:spLocks noChangeArrowheads="1"/>
          </p:cNvSpPr>
          <p:nvPr/>
        </p:nvSpPr>
        <p:spPr bwMode="auto">
          <a:xfrm>
            <a:off x="1135063" y="2667000"/>
            <a:ext cx="7094537" cy="184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45000"/>
              </a:spcBef>
              <a:buClr>
                <a:srgbClr val="CC0000"/>
              </a:buClr>
              <a:buFont typeface="Arial" charset="0"/>
              <a:buAutoNum type="arabicPeriod"/>
            </a:pPr>
            <a:r>
              <a:rPr lang="en-US" altLang="en-US" sz="1700"/>
              <a:t>The checking account balance at the beginning of the period</a:t>
            </a:r>
          </a:p>
          <a:p>
            <a:pPr>
              <a:spcBef>
                <a:spcPct val="45000"/>
              </a:spcBef>
              <a:buClr>
                <a:srgbClr val="CC0000"/>
              </a:buClr>
              <a:buFont typeface="Arial" charset="0"/>
              <a:buAutoNum type="arabicPeriod"/>
            </a:pPr>
            <a:r>
              <a:rPr lang="en-US" altLang="en-US" sz="1700"/>
              <a:t>A list of all deposits</a:t>
            </a:r>
          </a:p>
          <a:p>
            <a:pPr>
              <a:spcBef>
                <a:spcPct val="45000"/>
              </a:spcBef>
              <a:buClr>
                <a:srgbClr val="CC0000"/>
              </a:buClr>
              <a:buFont typeface="Arial" charset="0"/>
              <a:buAutoNum type="arabicPeriod"/>
            </a:pPr>
            <a:r>
              <a:rPr lang="en-US" altLang="en-US" sz="1700"/>
              <a:t>A list of all checks paid by the bank</a:t>
            </a:r>
          </a:p>
          <a:p>
            <a:pPr>
              <a:spcBef>
                <a:spcPct val="45000"/>
              </a:spcBef>
              <a:buClr>
                <a:srgbClr val="CC0000"/>
              </a:buClr>
              <a:buFont typeface="Arial" charset="0"/>
              <a:buAutoNum type="arabicPeriod"/>
            </a:pPr>
            <a:r>
              <a:rPr lang="en-US" altLang="en-US" sz="1700"/>
              <a:t>A list of any other deductions</a:t>
            </a:r>
          </a:p>
          <a:p>
            <a:pPr>
              <a:spcBef>
                <a:spcPct val="45000"/>
              </a:spcBef>
              <a:buClr>
                <a:srgbClr val="CC0000"/>
              </a:buClr>
              <a:buFont typeface="Arial" charset="0"/>
              <a:buAutoNum type="arabicPeriod"/>
            </a:pPr>
            <a:r>
              <a:rPr lang="en-US" altLang="en-US" sz="1700"/>
              <a:t>The checking account balance at the end of the period</a:t>
            </a:r>
          </a:p>
        </p:txBody>
      </p:sp>
      <p:sp>
        <p:nvSpPr>
          <p:cNvPr id="427023" name="AutoShape 15"/>
          <p:cNvSpPr>
            <a:spLocks noChangeArrowheads="1"/>
          </p:cNvSpPr>
          <p:nvPr/>
        </p:nvSpPr>
        <p:spPr bwMode="auto">
          <a:xfrm>
            <a:off x="1519238" y="5102225"/>
            <a:ext cx="632460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bank statement</a:t>
            </a:r>
            <a:endParaRPr lang="en-US" altLang="en-US" sz="1800" b="0">
              <a:solidFill>
                <a:srgbClr val="2E2E2E"/>
              </a:solidFill>
            </a:endParaRPr>
          </a:p>
          <a:p>
            <a:pPr algn="ctr" eaLnBrk="0" hangingPunct="0"/>
            <a:r>
              <a:rPr lang="en-US" altLang="en-US" sz="1800" b="0"/>
              <a:t>An itemized record of all the transactions in a depositor’s account over a given period, usually a month.</a:t>
            </a:r>
          </a:p>
        </p:txBody>
      </p:sp>
      <p:pic>
        <p:nvPicPr>
          <p:cNvPr id="427024" name="Picture 16"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371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27025"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7023"/>
                                        </p:tgtEl>
                                        <p:attrNameLst>
                                          <p:attrName>style.visibility</p:attrName>
                                        </p:attrNameLst>
                                      </p:cBhvr>
                                      <p:to>
                                        <p:strVal val="visible"/>
                                      </p:to>
                                    </p:set>
                                    <p:animEffect transition="in" filter="fade">
                                      <p:cBhvr>
                                        <p:cTn id="7" dur="500"/>
                                        <p:tgtEl>
                                          <p:spTgt spid="427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2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430082" name="Rectangle 2"/>
          <p:cNvSpPr>
            <a:spLocks noGrp="1" noChangeArrowheads="1"/>
          </p:cNvSpPr>
          <p:nvPr>
            <p:ph type="title"/>
          </p:nvPr>
        </p:nvSpPr>
        <p:spPr/>
        <p:txBody>
          <a:bodyPr/>
          <a:lstStyle/>
          <a:p>
            <a:r>
              <a:rPr lang="en-US" altLang="en-US"/>
              <a:t>The Bank Statement</a:t>
            </a:r>
          </a:p>
        </p:txBody>
      </p:sp>
      <p:sp>
        <p:nvSpPr>
          <p:cNvPr id="430083"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3008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30090" name="Picture 10"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30091" name="AutoShape 11"/>
          <p:cNvSpPr>
            <a:spLocks noChangeArrowheads="1"/>
          </p:cNvSpPr>
          <p:nvPr/>
        </p:nvSpPr>
        <p:spPr bwMode="auto">
          <a:xfrm>
            <a:off x="1371600" y="3657600"/>
            <a:ext cx="672147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canceled check</a:t>
            </a:r>
            <a:endParaRPr lang="en-US" altLang="en-US" sz="1800" b="0">
              <a:solidFill>
                <a:srgbClr val="2E2E2E"/>
              </a:solidFill>
            </a:endParaRPr>
          </a:p>
          <a:p>
            <a:pPr algn="ctr" eaLnBrk="0" hangingPunct="0"/>
            <a:r>
              <a:rPr lang="en-US" altLang="en-US" sz="1800" b="0"/>
              <a:t>A check paid by the bank, deducted from the depositor’s account, and returned with the bank statement to the </a:t>
            </a:r>
            <a:br>
              <a:rPr lang="en-US" altLang="en-US" sz="1800" b="0"/>
            </a:br>
            <a:r>
              <a:rPr lang="en-US" altLang="en-US" sz="1800" b="0"/>
              <a:t>account holder</a:t>
            </a:r>
            <a:r>
              <a:rPr lang="en-US" altLang="en-US" sz="1800" b="0">
                <a:solidFill>
                  <a:srgbClr val="2E2E2E"/>
                </a:solidFill>
              </a:rPr>
              <a:t>.</a:t>
            </a:r>
          </a:p>
        </p:txBody>
      </p:sp>
      <p:pic>
        <p:nvPicPr>
          <p:cNvPr id="430092" name="Picture 12"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41417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30093" name="Rectangle 13"/>
          <p:cNvSpPr>
            <a:spLocks noChangeArrowheads="1"/>
          </p:cNvSpPr>
          <p:nvPr/>
        </p:nvSpPr>
        <p:spPr bwMode="auto">
          <a:xfrm>
            <a:off x="609600" y="2286000"/>
            <a:ext cx="7924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A bank usually returns </a:t>
            </a:r>
            <a:r>
              <a:rPr lang="en-US" altLang="en-US" u="sng">
                <a:solidFill>
                  <a:srgbClr val="006600"/>
                </a:solidFill>
              </a:rPr>
              <a:t>canceled checks</a:t>
            </a:r>
            <a:r>
              <a:rPr lang="en-US" altLang="en-US">
                <a:solidFill>
                  <a:srgbClr val="006600"/>
                </a:solidFill>
              </a:rPr>
              <a:t> as </a:t>
            </a:r>
            <a:r>
              <a:rPr lang="en-US" altLang="en-US" u="sng">
                <a:solidFill>
                  <a:srgbClr val="006600"/>
                </a:solidFill>
              </a:rPr>
              <a:t>imaged checks</a:t>
            </a:r>
            <a:r>
              <a:rPr lang="en-US" altLang="en-US">
                <a:solidFill>
                  <a:srgbClr val="006600"/>
                </a:solidFill>
              </a:rPr>
              <a:t> with the bank statement.</a:t>
            </a:r>
          </a:p>
        </p:txBody>
      </p:sp>
      <p:sp>
        <p:nvSpPr>
          <p:cNvPr id="430094" name="AutoShape 14"/>
          <p:cNvSpPr>
            <a:spLocks noChangeArrowheads="1"/>
          </p:cNvSpPr>
          <p:nvPr/>
        </p:nvSpPr>
        <p:spPr bwMode="auto">
          <a:xfrm>
            <a:off x="1422400" y="5103813"/>
            <a:ext cx="6634163" cy="1017587"/>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imaged check</a:t>
            </a:r>
            <a:endParaRPr lang="en-US" altLang="en-US" sz="1800" b="0">
              <a:solidFill>
                <a:srgbClr val="2E2E2E"/>
              </a:solidFill>
            </a:endParaRPr>
          </a:p>
          <a:p>
            <a:pPr algn="ctr" eaLnBrk="0" hangingPunct="0"/>
            <a:r>
              <a:rPr lang="en-US" altLang="en-US" sz="1800" b="0"/>
              <a:t>A copy of a canceled check; it is sent with the bank </a:t>
            </a:r>
            <a:br>
              <a:rPr lang="en-US" altLang="en-US" sz="1800" b="0"/>
            </a:br>
            <a:r>
              <a:rPr lang="en-US" altLang="en-US" sz="1800" b="0"/>
              <a:t>statement in place of the original canceled check</a:t>
            </a:r>
            <a:r>
              <a:rPr lang="en-US" altLang="en-US" sz="1800" b="0">
                <a:solidFill>
                  <a:srgbClr val="2E2E2E"/>
                </a:solidFill>
              </a:rPr>
              <a:t>.</a:t>
            </a:r>
          </a:p>
        </p:txBody>
      </p:sp>
      <p:pic>
        <p:nvPicPr>
          <p:cNvPr id="430095" name="Picture 15"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54371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30097"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091"/>
                                        </p:tgtEl>
                                        <p:attrNameLst>
                                          <p:attrName>style.visibility</p:attrName>
                                        </p:attrNameLst>
                                      </p:cBhvr>
                                      <p:to>
                                        <p:strVal val="visible"/>
                                      </p:to>
                                    </p:set>
                                    <p:animEffect transition="in" filter="fade">
                                      <p:cBhvr>
                                        <p:cTn id="7" dur="500"/>
                                        <p:tgtEl>
                                          <p:spTgt spid="430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094"/>
                                        </p:tgtEl>
                                        <p:attrNameLst>
                                          <p:attrName>style.visibility</p:attrName>
                                        </p:attrNameLst>
                                      </p:cBhvr>
                                      <p:to>
                                        <p:strVal val="visible"/>
                                      </p:to>
                                    </p:set>
                                    <p:animEffect transition="in" filter="fade">
                                      <p:cBhvr>
                                        <p:cTn id="12" dur="500"/>
                                        <p:tgtEl>
                                          <p:spTgt spid="430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1" grpId="0" animBg="1" autoUpdateAnimBg="0"/>
      <p:bldP spid="43009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32130" name="Rectangle 2"/>
          <p:cNvSpPr>
            <a:spLocks noGrp="1" noChangeArrowheads="1"/>
          </p:cNvSpPr>
          <p:nvPr>
            <p:ph type="title"/>
          </p:nvPr>
        </p:nvSpPr>
        <p:spPr/>
        <p:txBody>
          <a:bodyPr/>
          <a:lstStyle/>
          <a:p>
            <a:r>
              <a:rPr lang="en-US" altLang="en-US"/>
              <a:t>The Bank Statement</a:t>
            </a:r>
          </a:p>
        </p:txBody>
      </p:sp>
      <p:sp>
        <p:nvSpPr>
          <p:cNvPr id="432131"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32132"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32140" name="Picture 12"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32141" name="AutoShape 13"/>
          <p:cNvSpPr>
            <a:spLocks noChangeArrowheads="1"/>
          </p:cNvSpPr>
          <p:nvPr/>
        </p:nvSpPr>
        <p:spPr bwMode="auto">
          <a:xfrm>
            <a:off x="1357313" y="3810000"/>
            <a:ext cx="675005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reconciling the bank statement</a:t>
            </a:r>
            <a:endParaRPr lang="en-US" altLang="en-US" sz="1800" b="0">
              <a:solidFill>
                <a:srgbClr val="2E2E2E"/>
              </a:solidFill>
            </a:endParaRPr>
          </a:p>
          <a:p>
            <a:pPr algn="ctr" eaLnBrk="0" hangingPunct="0"/>
            <a:r>
              <a:rPr lang="en-US" altLang="en-US" sz="1800" b="0"/>
              <a:t>The process of determining any differences between a bank statement balance and a checkbook balance</a:t>
            </a:r>
            <a:r>
              <a:rPr lang="en-US" altLang="en-US" sz="1800" b="0">
                <a:solidFill>
                  <a:srgbClr val="2E2E2E"/>
                </a:solidFill>
              </a:rPr>
              <a:t>.</a:t>
            </a:r>
          </a:p>
        </p:txBody>
      </p:sp>
      <p:pic>
        <p:nvPicPr>
          <p:cNvPr id="432142" name="Picture 14"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41417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32143" name="Rectangle 15"/>
          <p:cNvSpPr>
            <a:spLocks noChangeArrowheads="1"/>
          </p:cNvSpPr>
          <p:nvPr/>
        </p:nvSpPr>
        <p:spPr bwMode="auto">
          <a:xfrm>
            <a:off x="609600" y="2286000"/>
            <a:ext cx="7924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u="sng">
                <a:solidFill>
                  <a:srgbClr val="006600"/>
                </a:solidFill>
              </a:rPr>
              <a:t>Reconciling the bank statement</a:t>
            </a:r>
            <a:r>
              <a:rPr lang="en-US" altLang="en-US">
                <a:solidFill>
                  <a:srgbClr val="006600"/>
                </a:solidFill>
              </a:rPr>
              <a:t> is also known as a</a:t>
            </a:r>
            <a:br>
              <a:rPr lang="en-US" altLang="en-US">
                <a:solidFill>
                  <a:srgbClr val="006600"/>
                </a:solidFill>
              </a:rPr>
            </a:br>
            <a:r>
              <a:rPr lang="en-US" altLang="en-US">
                <a:solidFill>
                  <a:srgbClr val="006600"/>
                </a:solidFill>
              </a:rPr>
              <a:t> </a:t>
            </a:r>
            <a:r>
              <a:rPr lang="en-US" altLang="en-US" i="1">
                <a:solidFill>
                  <a:srgbClr val="006600"/>
                </a:solidFill>
              </a:rPr>
              <a:t>bank reconciliation</a:t>
            </a:r>
            <a:r>
              <a:rPr lang="en-US" altLang="en-US">
                <a:solidFill>
                  <a:srgbClr val="006600"/>
                </a:solidFill>
              </a:rPr>
              <a:t>.</a:t>
            </a:r>
          </a:p>
        </p:txBody>
      </p:sp>
      <p:sp>
        <p:nvSpPr>
          <p:cNvPr id="432148" name="Oval 2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2141"/>
                                        </p:tgtEl>
                                        <p:attrNameLst>
                                          <p:attrName>style.visibility</p:attrName>
                                        </p:attrNameLst>
                                      </p:cBhvr>
                                      <p:to>
                                        <p:strVal val="visible"/>
                                      </p:to>
                                    </p:set>
                                    <p:animEffect transition="in" filter="fade">
                                      <p:cBhvr>
                                        <p:cTn id="7" dur="500"/>
                                        <p:tgtEl>
                                          <p:spTgt spid="432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34178" name="Rectangle 2"/>
          <p:cNvSpPr>
            <a:spLocks noGrp="1" noChangeArrowheads="1"/>
          </p:cNvSpPr>
          <p:nvPr>
            <p:ph type="title"/>
          </p:nvPr>
        </p:nvSpPr>
        <p:spPr/>
        <p:txBody>
          <a:bodyPr/>
          <a:lstStyle/>
          <a:p>
            <a:r>
              <a:rPr lang="en-US" altLang="en-US"/>
              <a:t>The Bank Statement</a:t>
            </a:r>
          </a:p>
        </p:txBody>
      </p:sp>
      <p:sp>
        <p:nvSpPr>
          <p:cNvPr id="434179"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3418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34181" name="Picture 5"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34182" name="AutoShape 6"/>
          <p:cNvSpPr>
            <a:spLocks noChangeArrowheads="1"/>
          </p:cNvSpPr>
          <p:nvPr/>
        </p:nvSpPr>
        <p:spPr bwMode="auto">
          <a:xfrm>
            <a:off x="1357313" y="3810000"/>
            <a:ext cx="675005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outstanding check</a:t>
            </a:r>
            <a:endParaRPr lang="en-US" altLang="en-US" sz="1800" b="0">
              <a:solidFill>
                <a:srgbClr val="2E2E2E"/>
              </a:solidFill>
            </a:endParaRPr>
          </a:p>
          <a:p>
            <a:pPr algn="ctr" eaLnBrk="0" hangingPunct="0"/>
            <a:r>
              <a:rPr lang="en-US" altLang="en-US" sz="1800" b="0"/>
              <a:t>A check that has been written but has not yet been </a:t>
            </a:r>
            <a:br>
              <a:rPr lang="en-US" altLang="en-US" sz="1800" b="0"/>
            </a:br>
            <a:r>
              <a:rPr lang="en-US" altLang="en-US" sz="1800" b="0"/>
              <a:t>presented to the bank for payment</a:t>
            </a:r>
            <a:r>
              <a:rPr lang="en-US" altLang="en-US" sz="1800" b="0">
                <a:solidFill>
                  <a:srgbClr val="2E2E2E"/>
                </a:solidFill>
              </a:rPr>
              <a:t>.</a:t>
            </a:r>
          </a:p>
        </p:txBody>
      </p:sp>
      <p:pic>
        <p:nvPicPr>
          <p:cNvPr id="434183"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41417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34184" name="Rectangle 8"/>
          <p:cNvSpPr>
            <a:spLocks noChangeArrowheads="1"/>
          </p:cNvSpPr>
          <p:nvPr/>
        </p:nvSpPr>
        <p:spPr bwMode="auto">
          <a:xfrm>
            <a:off x="381000" y="2133600"/>
            <a:ext cx="8382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In banking terms, the word outstanding means “not yet received.”</a:t>
            </a:r>
          </a:p>
        </p:txBody>
      </p:sp>
      <p:sp>
        <p:nvSpPr>
          <p:cNvPr id="434185" name="Rectangle 9"/>
          <p:cNvSpPr>
            <a:spLocks noChangeArrowheads="1"/>
          </p:cNvSpPr>
          <p:nvPr/>
        </p:nvSpPr>
        <p:spPr bwMode="auto">
          <a:xfrm>
            <a:off x="381000" y="2546350"/>
            <a:ext cx="8382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600">
                <a:solidFill>
                  <a:srgbClr val="CC0000"/>
                </a:solidFill>
              </a:rPr>
              <a:t>What are </a:t>
            </a:r>
            <a:r>
              <a:rPr lang="en-US" altLang="en-US" sz="2600" u="sng">
                <a:solidFill>
                  <a:srgbClr val="CC0000"/>
                </a:solidFill>
              </a:rPr>
              <a:t>outstanding checks</a:t>
            </a:r>
            <a:r>
              <a:rPr lang="en-US" altLang="en-US" sz="2600">
                <a:solidFill>
                  <a:srgbClr val="CC0000"/>
                </a:solidFill>
              </a:rPr>
              <a:t>?</a:t>
            </a:r>
          </a:p>
        </p:txBody>
      </p:sp>
      <p:sp>
        <p:nvSpPr>
          <p:cNvPr id="434186"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4182"/>
                                        </p:tgtEl>
                                        <p:attrNameLst>
                                          <p:attrName>style.visibility</p:attrName>
                                        </p:attrNameLst>
                                      </p:cBhvr>
                                      <p:to>
                                        <p:strVal val="visible"/>
                                      </p:to>
                                    </p:set>
                                    <p:animEffect transition="in" filter="fade">
                                      <p:cBhvr>
                                        <p:cTn id="7" dur="500"/>
                                        <p:tgtEl>
                                          <p:spTgt spid="43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36226" name="Rectangle 2"/>
          <p:cNvSpPr>
            <a:spLocks noGrp="1" noChangeArrowheads="1"/>
          </p:cNvSpPr>
          <p:nvPr>
            <p:ph type="title"/>
          </p:nvPr>
        </p:nvSpPr>
        <p:spPr/>
        <p:txBody>
          <a:bodyPr/>
          <a:lstStyle/>
          <a:p>
            <a:r>
              <a:rPr lang="en-US" altLang="en-US"/>
              <a:t>The Bank Statement</a:t>
            </a:r>
          </a:p>
        </p:txBody>
      </p:sp>
      <p:sp>
        <p:nvSpPr>
          <p:cNvPr id="436227"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3622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36229" name="Picture 5"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36230" name="AutoShape 6"/>
          <p:cNvSpPr>
            <a:spLocks noChangeArrowheads="1"/>
          </p:cNvSpPr>
          <p:nvPr/>
        </p:nvSpPr>
        <p:spPr bwMode="auto">
          <a:xfrm>
            <a:off x="1328738" y="3810000"/>
            <a:ext cx="680720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outstanding deposit</a:t>
            </a:r>
            <a:endParaRPr lang="en-US" altLang="en-US" sz="1800" b="0">
              <a:solidFill>
                <a:srgbClr val="2E2E2E"/>
              </a:solidFill>
            </a:endParaRPr>
          </a:p>
          <a:p>
            <a:pPr algn="ctr" eaLnBrk="0" hangingPunct="0"/>
            <a:r>
              <a:rPr lang="en-US" altLang="en-US" sz="1800" b="0"/>
              <a:t>A deposit that has been made and recorded in the </a:t>
            </a:r>
            <a:br>
              <a:rPr lang="en-US" altLang="en-US" sz="1800" b="0"/>
            </a:br>
            <a:r>
              <a:rPr lang="en-US" altLang="en-US" sz="1800" b="0"/>
              <a:t>checkbook but does not yet appear on the bank statement</a:t>
            </a:r>
            <a:r>
              <a:rPr lang="en-US" altLang="en-US" sz="1800" b="0">
                <a:solidFill>
                  <a:srgbClr val="2E2E2E"/>
                </a:solidFill>
              </a:rPr>
              <a:t>.</a:t>
            </a:r>
          </a:p>
        </p:txBody>
      </p:sp>
      <p:pic>
        <p:nvPicPr>
          <p:cNvPr id="436231"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48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36232" name="Rectangle 8"/>
          <p:cNvSpPr>
            <a:spLocks noChangeArrowheads="1"/>
          </p:cNvSpPr>
          <p:nvPr/>
        </p:nvSpPr>
        <p:spPr bwMode="auto">
          <a:xfrm>
            <a:off x="381000" y="2133600"/>
            <a:ext cx="8382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In banking terms, the word outstanding means “not yet received.”</a:t>
            </a:r>
          </a:p>
        </p:txBody>
      </p:sp>
      <p:sp>
        <p:nvSpPr>
          <p:cNvPr id="436233" name="Rectangle 9"/>
          <p:cNvSpPr>
            <a:spLocks noChangeArrowheads="1"/>
          </p:cNvSpPr>
          <p:nvPr/>
        </p:nvSpPr>
        <p:spPr bwMode="auto">
          <a:xfrm>
            <a:off x="381000" y="2546350"/>
            <a:ext cx="8382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600">
                <a:solidFill>
                  <a:srgbClr val="CC0000"/>
                </a:solidFill>
              </a:rPr>
              <a:t>What are </a:t>
            </a:r>
            <a:r>
              <a:rPr lang="en-US" altLang="en-US" sz="2600" u="sng">
                <a:solidFill>
                  <a:srgbClr val="CC0000"/>
                </a:solidFill>
              </a:rPr>
              <a:t>outstanding deposits</a:t>
            </a:r>
            <a:r>
              <a:rPr lang="en-US" altLang="en-US" sz="2600">
                <a:solidFill>
                  <a:srgbClr val="CC0000"/>
                </a:solidFill>
              </a:rPr>
              <a:t>?</a:t>
            </a:r>
          </a:p>
        </p:txBody>
      </p:sp>
      <p:sp>
        <p:nvSpPr>
          <p:cNvPr id="436234"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6230"/>
                                        </p:tgtEl>
                                        <p:attrNameLst>
                                          <p:attrName>style.visibility</p:attrName>
                                        </p:attrNameLst>
                                      </p:cBhvr>
                                      <p:to>
                                        <p:strVal val="visible"/>
                                      </p:to>
                                    </p:set>
                                    <p:animEffect transition="in" filter="fade">
                                      <p:cBhvr>
                                        <p:cTn id="7" dur="500"/>
                                        <p:tgtEl>
                                          <p:spTgt spid="436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38274" name="Rectangle 2"/>
          <p:cNvSpPr>
            <a:spLocks noGrp="1" noChangeArrowheads="1"/>
          </p:cNvSpPr>
          <p:nvPr>
            <p:ph type="title"/>
          </p:nvPr>
        </p:nvSpPr>
        <p:spPr/>
        <p:txBody>
          <a:bodyPr/>
          <a:lstStyle/>
          <a:p>
            <a:r>
              <a:rPr lang="en-US" altLang="en-US"/>
              <a:t>The Bank Statement</a:t>
            </a:r>
          </a:p>
        </p:txBody>
      </p:sp>
      <p:sp>
        <p:nvSpPr>
          <p:cNvPr id="438275"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38276"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38277" name="Picture 5"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46300"/>
            <a:ext cx="4343400" cy="4298950"/>
          </a:xfrm>
          <a:prstGeom prst="rect">
            <a:avLst/>
          </a:prstGeom>
          <a:noFill/>
          <a:extLst>
            <a:ext uri="{909E8E84-426E-40DD-AFC4-6F175D3DCCD1}">
              <a14:hiddenFill xmlns:a14="http://schemas.microsoft.com/office/drawing/2010/main">
                <a:solidFill>
                  <a:srgbClr val="FFFFFF"/>
                </a:solidFill>
              </a14:hiddenFill>
            </a:ext>
          </a:extLst>
        </p:spPr>
      </p:pic>
      <p:sp>
        <p:nvSpPr>
          <p:cNvPr id="438278" name="Rectangle 6"/>
          <p:cNvSpPr>
            <a:spLocks noChangeArrowheads="1"/>
          </p:cNvSpPr>
          <p:nvPr/>
        </p:nvSpPr>
        <p:spPr bwMode="auto">
          <a:xfrm>
            <a:off x="4343400" y="1447800"/>
            <a:ext cx="359886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Entering a </a:t>
            </a:r>
            <a:r>
              <a:rPr lang="en-US" altLang="en-US" u="sng">
                <a:solidFill>
                  <a:srgbClr val="006600"/>
                </a:solidFill>
              </a:rPr>
              <a:t>Bank Service Charge</a:t>
            </a:r>
            <a:r>
              <a:rPr lang="en-US" altLang="en-US">
                <a:solidFill>
                  <a:srgbClr val="006600"/>
                </a:solidFill>
              </a:rPr>
              <a:t> on the Check Stub</a:t>
            </a:r>
          </a:p>
        </p:txBody>
      </p:sp>
      <p:sp>
        <p:nvSpPr>
          <p:cNvPr id="438279" name="AutoShape 7"/>
          <p:cNvSpPr>
            <a:spLocks noChangeArrowheads="1"/>
          </p:cNvSpPr>
          <p:nvPr/>
        </p:nvSpPr>
        <p:spPr bwMode="auto">
          <a:xfrm>
            <a:off x="587375" y="2820988"/>
            <a:ext cx="3222625" cy="19304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bank service charge</a:t>
            </a:r>
            <a:endParaRPr lang="en-US" altLang="en-US" sz="1800" b="0">
              <a:solidFill>
                <a:srgbClr val="2E2E2E"/>
              </a:solidFill>
            </a:endParaRPr>
          </a:p>
          <a:p>
            <a:pPr algn="ctr" eaLnBrk="0" hangingPunct="0"/>
            <a:r>
              <a:rPr lang="en-US" altLang="en-US" sz="1800" b="0"/>
              <a:t>A fee the bank charges </a:t>
            </a:r>
            <a:br>
              <a:rPr lang="en-US" altLang="en-US" sz="1800" b="0"/>
            </a:br>
            <a:r>
              <a:rPr lang="en-US" altLang="en-US" sz="1800" b="0"/>
              <a:t>for maintaining bank</a:t>
            </a:r>
            <a:br>
              <a:rPr lang="en-US" altLang="en-US" sz="1800" b="0"/>
            </a:br>
            <a:r>
              <a:rPr lang="en-US" altLang="en-US" sz="1800" b="0"/>
              <a:t> records and processing bank statement items for the depositor</a:t>
            </a:r>
            <a:r>
              <a:rPr lang="en-US" altLang="en-US" sz="1800" b="0">
                <a:solidFill>
                  <a:srgbClr val="2E2E2E"/>
                </a:solidFill>
              </a:rPr>
              <a:t>.</a:t>
            </a:r>
          </a:p>
        </p:txBody>
      </p:sp>
      <p:pic>
        <p:nvPicPr>
          <p:cNvPr id="438280" name="Picture 8"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35814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38281" name="Rectangle 9"/>
          <p:cNvSpPr>
            <a:spLocks noChangeArrowheads="1"/>
          </p:cNvSpPr>
          <p:nvPr/>
        </p:nvSpPr>
        <p:spPr bwMode="auto">
          <a:xfrm>
            <a:off x="6705600" y="61722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289</a:t>
            </a:r>
          </a:p>
        </p:txBody>
      </p:sp>
      <p:sp>
        <p:nvSpPr>
          <p:cNvPr id="438282"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8279"/>
                                        </p:tgtEl>
                                        <p:attrNameLst>
                                          <p:attrName>style.visibility</p:attrName>
                                        </p:attrNameLst>
                                      </p:cBhvr>
                                      <p:to>
                                        <p:strVal val="visible"/>
                                      </p:to>
                                    </p:set>
                                    <p:animEffect transition="in" filter="fade">
                                      <p:cBhvr>
                                        <p:cTn id="7" dur="500"/>
                                        <p:tgtEl>
                                          <p:spTgt spid="438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456706" name="Rectangle 1026"/>
          <p:cNvSpPr>
            <a:spLocks noGrp="1" noChangeArrowheads="1"/>
          </p:cNvSpPr>
          <p:nvPr>
            <p:ph type="title"/>
          </p:nvPr>
        </p:nvSpPr>
        <p:spPr/>
        <p:txBody>
          <a:bodyPr/>
          <a:lstStyle/>
          <a:p>
            <a:r>
              <a:rPr lang="en-US" altLang="en-US"/>
              <a:t>The Bank Statement</a:t>
            </a:r>
          </a:p>
        </p:txBody>
      </p:sp>
      <p:sp>
        <p:nvSpPr>
          <p:cNvPr id="456707" name="Rectangle 1027"/>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56708" name="Rectangle 102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56713" name="Picture 1033"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6069013" cy="4491038"/>
          </a:xfrm>
          <a:prstGeom prst="rect">
            <a:avLst/>
          </a:prstGeom>
          <a:noFill/>
          <a:extLst>
            <a:ext uri="{909E8E84-426E-40DD-AFC4-6F175D3DCCD1}">
              <a14:hiddenFill xmlns:a14="http://schemas.microsoft.com/office/drawing/2010/main">
                <a:solidFill>
                  <a:srgbClr val="FFFFFF"/>
                </a:solidFill>
              </a14:hiddenFill>
            </a:ext>
          </a:extLst>
        </p:spPr>
      </p:pic>
      <p:sp>
        <p:nvSpPr>
          <p:cNvPr id="456714" name="Rectangle 1034"/>
          <p:cNvSpPr>
            <a:spLocks noChangeArrowheads="1"/>
          </p:cNvSpPr>
          <p:nvPr/>
        </p:nvSpPr>
        <p:spPr bwMode="auto">
          <a:xfrm>
            <a:off x="3813175" y="6324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290</a:t>
            </a:r>
          </a:p>
        </p:txBody>
      </p:sp>
      <p:sp>
        <p:nvSpPr>
          <p:cNvPr id="456715" name="Oval 1035">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t>Glencoe Accounting </a:t>
            </a:r>
          </a:p>
        </p:txBody>
      </p:sp>
      <p:pic>
        <p:nvPicPr>
          <p:cNvPr id="170001" name="Picture 17" descr="CHAPTER 11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69989" name="Rectangle 5"/>
          <p:cNvSpPr>
            <a:spLocks noChangeArrowheads="1"/>
          </p:cNvSpPr>
          <p:nvPr/>
        </p:nvSpPr>
        <p:spPr bwMode="auto">
          <a:xfrm>
            <a:off x="1219200" y="2286000"/>
            <a:ext cx="77724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65000"/>
              </a:spcBef>
            </a:pPr>
            <a:r>
              <a:rPr lang="en-US" altLang="en-US" sz="1800" b="0"/>
              <a:t>Describe the internal controls used to protect cash.</a:t>
            </a:r>
          </a:p>
          <a:p>
            <a:pPr>
              <a:spcBef>
                <a:spcPct val="65000"/>
              </a:spcBef>
            </a:pPr>
            <a:r>
              <a:rPr lang="en-US" altLang="en-US" sz="1800" b="0"/>
              <a:t>Describe the forms needed to open and use a checking account.</a:t>
            </a:r>
          </a:p>
          <a:p>
            <a:pPr>
              <a:spcBef>
                <a:spcPct val="65000"/>
              </a:spcBef>
            </a:pPr>
            <a:r>
              <a:rPr lang="en-US" altLang="en-US" sz="1800" b="0"/>
              <a:t>Record information on check stubs.</a:t>
            </a:r>
          </a:p>
          <a:p>
            <a:pPr>
              <a:spcBef>
                <a:spcPct val="65000"/>
              </a:spcBef>
            </a:pPr>
            <a:r>
              <a:rPr lang="en-US" altLang="en-US" sz="1800" b="0"/>
              <a:t>Prepare a check.</a:t>
            </a:r>
          </a:p>
          <a:p>
            <a:pPr>
              <a:spcBef>
                <a:spcPct val="65000"/>
              </a:spcBef>
            </a:pPr>
            <a:r>
              <a:rPr lang="en-US" altLang="en-US" sz="1800" b="0"/>
              <a:t>Prepare bank deposits.</a:t>
            </a:r>
          </a:p>
          <a:p>
            <a:pPr>
              <a:spcBef>
                <a:spcPct val="65000"/>
              </a:spcBef>
            </a:pPr>
            <a:r>
              <a:rPr lang="en-US" altLang="en-US" sz="1800" b="0"/>
              <a:t>Reconcile a bank statement.</a:t>
            </a:r>
          </a:p>
          <a:p>
            <a:pPr>
              <a:spcBef>
                <a:spcPct val="65000"/>
              </a:spcBef>
            </a:pPr>
            <a:r>
              <a:rPr lang="en-US" altLang="en-US" sz="1800" b="0"/>
              <a:t>Journalize and post entries relating to bank service charges.</a:t>
            </a:r>
          </a:p>
          <a:p>
            <a:pPr>
              <a:spcBef>
                <a:spcPct val="65000"/>
              </a:spcBef>
            </a:pPr>
            <a:r>
              <a:rPr lang="en-US" altLang="en-US" sz="1800" b="0"/>
              <a:t>Describe the uses of the electronic funds transfer system.</a:t>
            </a:r>
          </a:p>
        </p:txBody>
      </p:sp>
      <p:pic>
        <p:nvPicPr>
          <p:cNvPr id="169994" name="Picture 10" descr="chapter objectives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410200" cy="642938"/>
          </a:xfrm>
          <a:prstGeom prst="rect">
            <a:avLst/>
          </a:prstGeom>
          <a:noFill/>
          <a:extLst>
            <a:ext uri="{909E8E84-426E-40DD-AFC4-6F175D3DCCD1}">
              <a14:hiddenFill xmlns:a14="http://schemas.microsoft.com/office/drawing/2010/main">
                <a:solidFill>
                  <a:srgbClr val="FFFFFF"/>
                </a:solidFill>
              </a14:hiddenFill>
            </a:ext>
          </a:extLst>
        </p:spPr>
      </p:pic>
      <p:sp>
        <p:nvSpPr>
          <p:cNvPr id="170002" name="Rectangle 18"/>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170003" name="Rectangle 19"/>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
        <p:nvSpPr>
          <p:cNvPr id="170004" name="Oval 20">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372738" name="Rectangle 2"/>
          <p:cNvSpPr>
            <a:spLocks noGrp="1" noChangeArrowheads="1"/>
          </p:cNvSpPr>
          <p:nvPr>
            <p:ph type="title"/>
          </p:nvPr>
        </p:nvSpPr>
        <p:spPr/>
        <p:txBody>
          <a:bodyPr/>
          <a:lstStyle/>
          <a:p>
            <a:r>
              <a:rPr lang="en-US" altLang="en-US"/>
              <a:t>The Bank Statement</a:t>
            </a:r>
          </a:p>
        </p:txBody>
      </p:sp>
      <p:sp>
        <p:nvSpPr>
          <p:cNvPr id="37273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Preparing Closing</a:t>
            </a:r>
            <a:br>
              <a:rPr lang="en-US" altLang="en-US" sz="1200">
                <a:solidFill>
                  <a:schemeClr val="bg1"/>
                </a:solidFill>
              </a:rPr>
            </a:br>
            <a:r>
              <a:rPr lang="en-US" altLang="en-US" sz="1200">
                <a:solidFill>
                  <a:schemeClr val="bg1"/>
                </a:solidFill>
              </a:rPr>
              <a:t>Entries</a:t>
            </a:r>
          </a:p>
        </p:txBody>
      </p:sp>
      <p:sp>
        <p:nvSpPr>
          <p:cNvPr id="37274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10.1</a:t>
            </a:r>
          </a:p>
        </p:txBody>
      </p:sp>
      <p:sp>
        <p:nvSpPr>
          <p:cNvPr id="372741" name="Rectangle 5"/>
          <p:cNvSpPr>
            <a:spLocks noChangeArrowheads="1"/>
          </p:cNvSpPr>
          <p:nvPr/>
        </p:nvSpPr>
        <p:spPr bwMode="auto">
          <a:xfrm>
            <a:off x="698500" y="2362200"/>
            <a:ext cx="7696200" cy="38862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2742" name="Rectangle 6"/>
          <p:cNvSpPr>
            <a:spLocks noChangeArrowheads="1"/>
          </p:cNvSpPr>
          <p:nvPr/>
        </p:nvSpPr>
        <p:spPr bwMode="gray">
          <a:xfrm>
            <a:off x="698500" y="23622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372744" name="Rectangle 8"/>
          <p:cNvSpPr>
            <a:spLocks noChangeArrowheads="1"/>
          </p:cNvSpPr>
          <p:nvPr/>
        </p:nvSpPr>
        <p:spPr bwMode="auto">
          <a:xfrm>
            <a:off x="685800" y="1828800"/>
            <a:ext cx="76962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200">
                <a:solidFill>
                  <a:srgbClr val="006600"/>
                </a:solidFill>
              </a:rPr>
              <a:t>Journalizing Bank Service Charges</a:t>
            </a:r>
          </a:p>
        </p:txBody>
      </p:sp>
      <p:sp>
        <p:nvSpPr>
          <p:cNvPr id="372748" name="Rectangle 12"/>
          <p:cNvSpPr>
            <a:spLocks noChangeArrowheads="1"/>
          </p:cNvSpPr>
          <p:nvPr/>
        </p:nvSpPr>
        <p:spPr bwMode="auto">
          <a:xfrm>
            <a:off x="838200" y="2895600"/>
            <a:ext cx="7086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b="0">
                <a:solidFill>
                  <a:srgbClr val="2E2E2E"/>
                </a:solidFill>
              </a:rPr>
              <a:t>On November 1, Zip received the bank statement. A bank service charge of $8 appeared on the statement.</a:t>
            </a:r>
          </a:p>
        </p:txBody>
      </p:sp>
      <p:pic>
        <p:nvPicPr>
          <p:cNvPr id="372749" name="Picture 13"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95800"/>
            <a:ext cx="4926013" cy="1701800"/>
          </a:xfrm>
          <a:prstGeom prst="rect">
            <a:avLst/>
          </a:prstGeom>
          <a:noFill/>
          <a:extLst>
            <a:ext uri="{909E8E84-426E-40DD-AFC4-6F175D3DCCD1}">
              <a14:hiddenFill xmlns:a14="http://schemas.microsoft.com/office/drawing/2010/main">
                <a:solidFill>
                  <a:srgbClr val="FFFFFF"/>
                </a:solidFill>
              </a14:hiddenFill>
            </a:ext>
          </a:extLst>
        </p:spPr>
      </p:pic>
      <p:pic>
        <p:nvPicPr>
          <p:cNvPr id="372750" name="Picture 14" desc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606800"/>
            <a:ext cx="4648200" cy="860425"/>
          </a:xfrm>
          <a:prstGeom prst="rect">
            <a:avLst/>
          </a:prstGeom>
          <a:noFill/>
          <a:extLst>
            <a:ext uri="{909E8E84-426E-40DD-AFC4-6F175D3DCCD1}">
              <a14:hiddenFill xmlns:a14="http://schemas.microsoft.com/office/drawing/2010/main">
                <a:solidFill>
                  <a:srgbClr val="FFFFFF"/>
                </a:solidFill>
              </a14:hiddenFill>
            </a:ext>
          </a:extLst>
        </p:spPr>
      </p:pic>
      <p:sp>
        <p:nvSpPr>
          <p:cNvPr id="372751" name="Rectangle 15"/>
          <p:cNvSpPr>
            <a:spLocks noChangeArrowheads="1"/>
          </p:cNvSpPr>
          <p:nvPr/>
        </p:nvSpPr>
        <p:spPr bwMode="auto">
          <a:xfrm>
            <a:off x="6938963" y="621665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291</a:t>
            </a:r>
          </a:p>
        </p:txBody>
      </p:sp>
      <p:sp>
        <p:nvSpPr>
          <p:cNvPr id="372752" name="Oval 16">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pic>
        <p:nvPicPr>
          <p:cNvPr id="440329" name="Picture 9" descr="2 boxes 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7127875" cy="3097213"/>
          </a:xfrm>
          <a:prstGeom prst="rect">
            <a:avLst/>
          </a:prstGeom>
          <a:noFill/>
          <a:extLst>
            <a:ext uri="{909E8E84-426E-40DD-AFC4-6F175D3DCCD1}">
              <a14:hiddenFill xmlns:a14="http://schemas.microsoft.com/office/drawing/2010/main">
                <a:solidFill>
                  <a:srgbClr val="FFFFFF"/>
                </a:solidFill>
              </a14:hiddenFill>
            </a:ext>
          </a:extLst>
        </p:spPr>
      </p:pic>
      <p:sp>
        <p:nvSpPr>
          <p:cNvPr id="440322" name="Rectangle 2"/>
          <p:cNvSpPr>
            <a:spLocks noGrp="1" noChangeArrowheads="1"/>
          </p:cNvSpPr>
          <p:nvPr>
            <p:ph type="title"/>
          </p:nvPr>
        </p:nvSpPr>
        <p:spPr/>
        <p:txBody>
          <a:bodyPr/>
          <a:lstStyle/>
          <a:p>
            <a:r>
              <a:rPr lang="en-US" altLang="en-US"/>
              <a:t>The Bank Statment</a:t>
            </a:r>
          </a:p>
        </p:txBody>
      </p:sp>
      <p:sp>
        <p:nvSpPr>
          <p:cNvPr id="440323"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4032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sp>
        <p:nvSpPr>
          <p:cNvPr id="440327" name="AutoShape 7"/>
          <p:cNvSpPr>
            <a:spLocks noChangeArrowheads="1"/>
          </p:cNvSpPr>
          <p:nvPr/>
        </p:nvSpPr>
        <p:spPr bwMode="auto">
          <a:xfrm>
            <a:off x="1046163" y="5105400"/>
            <a:ext cx="6929437"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stop payment order</a:t>
            </a:r>
            <a:endParaRPr lang="en-US" altLang="en-US" sz="1800" b="0">
              <a:solidFill>
                <a:srgbClr val="2E2E2E"/>
              </a:solidFill>
            </a:endParaRPr>
          </a:p>
          <a:p>
            <a:pPr algn="ctr" eaLnBrk="0" hangingPunct="0"/>
            <a:r>
              <a:rPr lang="en-US" altLang="en-US" sz="1800" b="0"/>
              <a:t>A demand by the drawer, usually in writing, that the </a:t>
            </a:r>
            <a:br>
              <a:rPr lang="en-US" altLang="en-US" sz="1800" b="0"/>
            </a:br>
            <a:r>
              <a:rPr lang="en-US" altLang="en-US" sz="1800" b="0"/>
              <a:t>bank not honor a specific check</a:t>
            </a:r>
            <a:r>
              <a:rPr lang="en-US" altLang="en-US" sz="1800" b="0">
                <a:solidFill>
                  <a:srgbClr val="2E2E2E"/>
                </a:solidFill>
              </a:rPr>
              <a:t>.</a:t>
            </a:r>
          </a:p>
        </p:txBody>
      </p:sp>
      <p:pic>
        <p:nvPicPr>
          <p:cNvPr id="440328" name="Picture 8"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54117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40326" name="Rectangle 6"/>
          <p:cNvSpPr>
            <a:spLocks noChangeArrowheads="1"/>
          </p:cNvSpPr>
          <p:nvPr/>
        </p:nvSpPr>
        <p:spPr bwMode="auto">
          <a:xfrm>
            <a:off x="1219200" y="2057400"/>
            <a:ext cx="67230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Recording a </a:t>
            </a:r>
            <a:r>
              <a:rPr lang="en-US" altLang="en-US" u="sng">
                <a:solidFill>
                  <a:srgbClr val="006600"/>
                </a:solidFill>
              </a:rPr>
              <a:t>Stop Payment Order</a:t>
            </a:r>
            <a:endParaRPr lang="en-US" altLang="en-US">
              <a:solidFill>
                <a:srgbClr val="006600"/>
              </a:solidFill>
            </a:endParaRPr>
          </a:p>
        </p:txBody>
      </p:sp>
      <p:sp>
        <p:nvSpPr>
          <p:cNvPr id="440330" name="Rectangle 10"/>
          <p:cNvSpPr>
            <a:spLocks noChangeArrowheads="1"/>
          </p:cNvSpPr>
          <p:nvPr/>
        </p:nvSpPr>
        <p:spPr bwMode="auto">
          <a:xfrm>
            <a:off x="1524000" y="2667000"/>
            <a:ext cx="58674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Write </a:t>
            </a:r>
            <a:r>
              <a:rPr lang="en-US" altLang="en-US" sz="1800" i="1"/>
              <a:t>Stopped Payment</a:t>
            </a:r>
            <a:r>
              <a:rPr lang="en-US" altLang="en-US" sz="1800"/>
              <a:t> on the check stub for </a:t>
            </a:r>
            <a:br>
              <a:rPr lang="en-US" altLang="en-US" sz="1800"/>
            </a:br>
            <a:r>
              <a:rPr lang="en-US" altLang="en-US" sz="1800"/>
              <a:t>the stopped check.</a:t>
            </a:r>
          </a:p>
        </p:txBody>
      </p:sp>
      <p:sp>
        <p:nvSpPr>
          <p:cNvPr id="440331" name="Rectangle 11"/>
          <p:cNvSpPr>
            <a:spLocks noChangeArrowheads="1"/>
          </p:cNvSpPr>
          <p:nvPr/>
        </p:nvSpPr>
        <p:spPr bwMode="auto">
          <a:xfrm>
            <a:off x="1524000" y="3733800"/>
            <a:ext cx="58674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Add the amount of the stopped check on the </a:t>
            </a:r>
            <a:br>
              <a:rPr lang="en-US" altLang="en-US" sz="1800"/>
            </a:br>
            <a:r>
              <a:rPr lang="en-US" altLang="en-US" sz="1800"/>
              <a:t>next unused check stub.</a:t>
            </a:r>
          </a:p>
        </p:txBody>
      </p:sp>
      <p:sp>
        <p:nvSpPr>
          <p:cNvPr id="440332" name="AutoShape 12"/>
          <p:cNvSpPr>
            <a:spLocks noChangeArrowheads="1"/>
          </p:cNvSpPr>
          <p:nvPr/>
        </p:nvSpPr>
        <p:spPr bwMode="auto">
          <a:xfrm rot="10800000">
            <a:off x="4191000" y="3352800"/>
            <a:ext cx="533400" cy="304800"/>
          </a:xfrm>
          <a:prstGeom prst="triangle">
            <a:avLst>
              <a:gd name="adj" fmla="val 50000"/>
            </a:avLst>
          </a:prstGeom>
          <a:solidFill>
            <a:srgbClr val="CC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334" name="Oval 1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27"/>
                                        </p:tgtEl>
                                        <p:attrNameLst>
                                          <p:attrName>style.visibility</p:attrName>
                                        </p:attrNameLst>
                                      </p:cBhvr>
                                      <p:to>
                                        <p:strVal val="visible"/>
                                      </p:to>
                                    </p:set>
                                    <p:animEffect transition="in" filter="fade">
                                      <p:cBhvr>
                                        <p:cTn id="7" dur="500"/>
                                        <p:tgtEl>
                                          <p:spTgt spid="440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42370" name="Rectangle 2"/>
          <p:cNvSpPr>
            <a:spLocks noGrp="1" noChangeArrowheads="1"/>
          </p:cNvSpPr>
          <p:nvPr>
            <p:ph type="title"/>
          </p:nvPr>
        </p:nvSpPr>
        <p:spPr/>
        <p:txBody>
          <a:bodyPr/>
          <a:lstStyle/>
          <a:p>
            <a:r>
              <a:rPr lang="en-US" altLang="en-US"/>
              <a:t>The Bank Statement</a:t>
            </a:r>
          </a:p>
        </p:txBody>
      </p:sp>
      <p:sp>
        <p:nvSpPr>
          <p:cNvPr id="442371"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42372"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42373" name="Picture 5"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42374" name="AutoShape 6"/>
          <p:cNvSpPr>
            <a:spLocks noChangeArrowheads="1"/>
          </p:cNvSpPr>
          <p:nvPr/>
        </p:nvSpPr>
        <p:spPr bwMode="auto">
          <a:xfrm>
            <a:off x="1279525" y="3657600"/>
            <a:ext cx="690562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NSF check</a:t>
            </a:r>
            <a:endParaRPr lang="en-US" altLang="en-US" sz="1800" b="0">
              <a:solidFill>
                <a:srgbClr val="2E2E2E"/>
              </a:solidFill>
            </a:endParaRPr>
          </a:p>
          <a:p>
            <a:pPr algn="ctr" eaLnBrk="0" hangingPunct="0"/>
            <a:r>
              <a:rPr lang="en-US" altLang="en-US" sz="1800" b="0"/>
              <a:t>A check returned to the depositor by the bank because the drawer’s checking account does not have sufficient funds to cover the amount; also called </a:t>
            </a:r>
            <a:r>
              <a:rPr lang="en-US" altLang="en-US" sz="1800" b="0" i="1"/>
              <a:t>dishonored check</a:t>
            </a:r>
            <a:r>
              <a:rPr lang="en-US" altLang="en-US" sz="1800" b="0">
                <a:solidFill>
                  <a:srgbClr val="2E2E2E"/>
                </a:solidFill>
              </a:rPr>
              <a:t>.</a:t>
            </a:r>
          </a:p>
        </p:txBody>
      </p:sp>
      <p:pic>
        <p:nvPicPr>
          <p:cNvPr id="442375"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48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42376" name="Rectangle 8"/>
          <p:cNvSpPr>
            <a:spLocks noChangeArrowheads="1"/>
          </p:cNvSpPr>
          <p:nvPr/>
        </p:nvSpPr>
        <p:spPr bwMode="auto">
          <a:xfrm>
            <a:off x="381000" y="2133600"/>
            <a:ext cx="8382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NSF stands for </a:t>
            </a:r>
            <a:r>
              <a:rPr lang="en-US" altLang="en-US" i="1">
                <a:solidFill>
                  <a:srgbClr val="006600"/>
                </a:solidFill>
              </a:rPr>
              <a:t>Not Sufficient Funds</a:t>
            </a:r>
            <a:endParaRPr lang="en-US" altLang="en-US">
              <a:solidFill>
                <a:srgbClr val="006600"/>
              </a:solidFill>
            </a:endParaRPr>
          </a:p>
        </p:txBody>
      </p:sp>
      <p:sp>
        <p:nvSpPr>
          <p:cNvPr id="442377" name="Rectangle 9"/>
          <p:cNvSpPr>
            <a:spLocks noChangeArrowheads="1"/>
          </p:cNvSpPr>
          <p:nvPr/>
        </p:nvSpPr>
        <p:spPr bwMode="auto">
          <a:xfrm>
            <a:off x="381000" y="2546350"/>
            <a:ext cx="8382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600">
                <a:solidFill>
                  <a:srgbClr val="CC0000"/>
                </a:solidFill>
              </a:rPr>
              <a:t>What is an </a:t>
            </a:r>
            <a:r>
              <a:rPr lang="en-US" altLang="en-US" sz="2600" u="sng">
                <a:solidFill>
                  <a:srgbClr val="CC0000"/>
                </a:solidFill>
              </a:rPr>
              <a:t>NSF check</a:t>
            </a:r>
            <a:r>
              <a:rPr lang="en-US" altLang="en-US" sz="2600">
                <a:solidFill>
                  <a:srgbClr val="CC0000"/>
                </a:solidFill>
              </a:rPr>
              <a:t>?</a:t>
            </a:r>
          </a:p>
        </p:txBody>
      </p:sp>
      <p:sp>
        <p:nvSpPr>
          <p:cNvPr id="442378"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2374"/>
                                        </p:tgtEl>
                                        <p:attrNameLst>
                                          <p:attrName>style.visibility</p:attrName>
                                        </p:attrNameLst>
                                      </p:cBhvr>
                                      <p:to>
                                        <p:strVal val="visible"/>
                                      </p:to>
                                    </p:set>
                                    <p:animEffect transition="in" filter="fade">
                                      <p:cBhvr>
                                        <p:cTn id="7" dur="500"/>
                                        <p:tgtEl>
                                          <p:spTgt spid="442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44418" name="Rectangle 2"/>
          <p:cNvSpPr>
            <a:spLocks noGrp="1" noChangeArrowheads="1"/>
          </p:cNvSpPr>
          <p:nvPr>
            <p:ph type="title"/>
          </p:nvPr>
        </p:nvSpPr>
        <p:spPr/>
        <p:txBody>
          <a:bodyPr/>
          <a:lstStyle/>
          <a:p>
            <a:r>
              <a:rPr lang="en-US" altLang="en-US"/>
              <a:t>The Bank Statement</a:t>
            </a:r>
          </a:p>
        </p:txBody>
      </p:sp>
      <p:sp>
        <p:nvSpPr>
          <p:cNvPr id="444419"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4442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44421" name="Picture 5"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44422" name="AutoShape 6"/>
          <p:cNvSpPr>
            <a:spLocks noChangeArrowheads="1"/>
          </p:cNvSpPr>
          <p:nvPr/>
        </p:nvSpPr>
        <p:spPr bwMode="auto">
          <a:xfrm>
            <a:off x="1279525" y="3657600"/>
            <a:ext cx="690562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Check 21</a:t>
            </a:r>
            <a:endParaRPr lang="en-US" altLang="en-US" sz="1800" b="0">
              <a:solidFill>
                <a:srgbClr val="2E2E2E"/>
              </a:solidFill>
            </a:endParaRPr>
          </a:p>
          <a:p>
            <a:pPr algn="ctr" eaLnBrk="0" hangingPunct="0"/>
            <a:r>
              <a:rPr lang="en-US" altLang="en-US" sz="1800" b="0"/>
              <a:t>The Check Clearing for the 21</a:t>
            </a:r>
            <a:r>
              <a:rPr lang="en-US" altLang="en-US" sz="1800" b="0" baseline="30000"/>
              <a:t>st</a:t>
            </a:r>
            <a:r>
              <a:rPr lang="en-US" altLang="en-US" sz="1800" b="0"/>
              <a:t> Century Act; it allows the conversion of a paper check to an electronic image that can </a:t>
            </a:r>
            <a:br>
              <a:rPr lang="en-US" altLang="en-US" sz="1800" b="0"/>
            </a:br>
            <a:r>
              <a:rPr lang="en-US" altLang="en-US" sz="1800" b="0"/>
              <a:t>be quickly processed between banks</a:t>
            </a:r>
            <a:r>
              <a:rPr lang="en-US" altLang="en-US" sz="1800" b="0">
                <a:solidFill>
                  <a:srgbClr val="2E2E2E"/>
                </a:solidFill>
              </a:rPr>
              <a:t>.</a:t>
            </a:r>
          </a:p>
        </p:txBody>
      </p:sp>
      <p:pic>
        <p:nvPicPr>
          <p:cNvPr id="444423"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48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44424" name="Rectangle 8"/>
          <p:cNvSpPr>
            <a:spLocks noChangeArrowheads="1"/>
          </p:cNvSpPr>
          <p:nvPr/>
        </p:nvSpPr>
        <p:spPr bwMode="auto">
          <a:xfrm>
            <a:off x="381000" y="2438400"/>
            <a:ext cx="8382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u="sng">
                <a:solidFill>
                  <a:srgbClr val="006600"/>
                </a:solidFill>
              </a:rPr>
              <a:t>Check 21</a:t>
            </a:r>
            <a:r>
              <a:rPr lang="en-US" altLang="en-US" sz="2400">
                <a:solidFill>
                  <a:srgbClr val="006600"/>
                </a:solidFill>
              </a:rPr>
              <a:t> went into effect in 2004. </a:t>
            </a:r>
          </a:p>
        </p:txBody>
      </p:sp>
      <p:sp>
        <p:nvSpPr>
          <p:cNvPr id="444426"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4422"/>
                                        </p:tgtEl>
                                        <p:attrNameLst>
                                          <p:attrName>style.visibility</p:attrName>
                                        </p:attrNameLst>
                                      </p:cBhvr>
                                      <p:to>
                                        <p:strVal val="visible"/>
                                      </p:to>
                                    </p:set>
                                    <p:animEffect transition="in" filter="fade">
                                      <p:cBhvr>
                                        <p:cTn id="7" dur="500"/>
                                        <p:tgtEl>
                                          <p:spTgt spid="444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46466" name="Rectangle 2"/>
          <p:cNvSpPr>
            <a:spLocks noGrp="1" noChangeArrowheads="1"/>
          </p:cNvSpPr>
          <p:nvPr>
            <p:ph type="title"/>
          </p:nvPr>
        </p:nvSpPr>
        <p:spPr/>
        <p:txBody>
          <a:bodyPr/>
          <a:lstStyle/>
          <a:p>
            <a:r>
              <a:rPr lang="en-US" altLang="en-US"/>
              <a:t>The Bank Statement</a:t>
            </a:r>
          </a:p>
        </p:txBody>
      </p:sp>
      <p:sp>
        <p:nvSpPr>
          <p:cNvPr id="446467"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4646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pic>
        <p:nvPicPr>
          <p:cNvPr id="446469" name="Picture 5"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46470" name="AutoShape 6"/>
          <p:cNvSpPr>
            <a:spLocks noChangeArrowheads="1"/>
          </p:cNvSpPr>
          <p:nvPr/>
        </p:nvSpPr>
        <p:spPr bwMode="auto">
          <a:xfrm>
            <a:off x="1293813" y="3810000"/>
            <a:ext cx="687705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postdated check</a:t>
            </a:r>
            <a:endParaRPr lang="en-US" altLang="en-US" sz="1800" b="0">
              <a:solidFill>
                <a:srgbClr val="2E2E2E"/>
              </a:solidFill>
            </a:endParaRPr>
          </a:p>
          <a:p>
            <a:pPr algn="ctr" eaLnBrk="0" hangingPunct="0"/>
            <a:r>
              <a:rPr lang="en-US" altLang="en-US" sz="1800" b="0"/>
              <a:t>A check that has a future date instead of the actual date; it should not be deposited until the date on the check</a:t>
            </a:r>
            <a:r>
              <a:rPr lang="en-US" altLang="en-US" sz="1800" b="0">
                <a:solidFill>
                  <a:srgbClr val="2E2E2E"/>
                </a:solidFill>
              </a:rPr>
              <a:t>.</a:t>
            </a:r>
          </a:p>
        </p:txBody>
      </p:sp>
      <p:pic>
        <p:nvPicPr>
          <p:cNvPr id="446471"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48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46472" name="Rectangle 8"/>
          <p:cNvSpPr>
            <a:spLocks noChangeArrowheads="1"/>
          </p:cNvSpPr>
          <p:nvPr/>
        </p:nvSpPr>
        <p:spPr bwMode="auto">
          <a:xfrm>
            <a:off x="381000" y="2209800"/>
            <a:ext cx="8382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a:solidFill>
                  <a:srgbClr val="006600"/>
                </a:solidFill>
              </a:rPr>
              <a:t>A </a:t>
            </a:r>
            <a:r>
              <a:rPr lang="en-US" altLang="en-US" sz="2400" u="sng">
                <a:solidFill>
                  <a:srgbClr val="006600"/>
                </a:solidFill>
              </a:rPr>
              <a:t>postdated check</a:t>
            </a:r>
            <a:r>
              <a:rPr lang="en-US" altLang="en-US" sz="2400">
                <a:solidFill>
                  <a:srgbClr val="006600"/>
                </a:solidFill>
              </a:rPr>
              <a:t> should not be deposited until the date that appears on the check.</a:t>
            </a:r>
          </a:p>
        </p:txBody>
      </p:sp>
      <p:sp>
        <p:nvSpPr>
          <p:cNvPr id="446473" name="Oval 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6470"/>
                                        </p:tgtEl>
                                        <p:attrNameLst>
                                          <p:attrName>style.visibility</p:attrName>
                                        </p:attrNameLst>
                                      </p:cBhvr>
                                      <p:to>
                                        <p:strVal val="visible"/>
                                      </p:to>
                                    </p:set>
                                    <p:animEffect transition="in" filter="fade">
                                      <p:cBhvr>
                                        <p:cTn id="7" dur="500"/>
                                        <p:tgtEl>
                                          <p:spTgt spid="446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ltLang="en-US"/>
              <a:t>Glencoe Accounting </a:t>
            </a:r>
          </a:p>
        </p:txBody>
      </p:sp>
      <p:sp>
        <p:nvSpPr>
          <p:cNvPr id="448514" name="Rectangle 2"/>
          <p:cNvSpPr>
            <a:spLocks noGrp="1" noChangeArrowheads="1"/>
          </p:cNvSpPr>
          <p:nvPr>
            <p:ph type="title"/>
          </p:nvPr>
        </p:nvSpPr>
        <p:spPr/>
        <p:txBody>
          <a:bodyPr/>
          <a:lstStyle/>
          <a:p>
            <a:r>
              <a:rPr lang="en-US" altLang="en-US"/>
              <a:t>Electronic Funds </a:t>
            </a:r>
            <a:br>
              <a:rPr lang="en-US" altLang="en-US"/>
            </a:br>
            <a:r>
              <a:rPr lang="en-US" altLang="en-US"/>
              <a:t>Transfer System</a:t>
            </a:r>
          </a:p>
        </p:txBody>
      </p:sp>
      <p:sp>
        <p:nvSpPr>
          <p:cNvPr id="448515"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48516"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sp>
        <p:nvSpPr>
          <p:cNvPr id="448518" name="AutoShape 6"/>
          <p:cNvSpPr>
            <a:spLocks noChangeArrowheads="1"/>
          </p:cNvSpPr>
          <p:nvPr/>
        </p:nvSpPr>
        <p:spPr bwMode="auto">
          <a:xfrm>
            <a:off x="5734050" y="2897188"/>
            <a:ext cx="3163888" cy="223361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electronic funds transfer system (EFTS)</a:t>
            </a:r>
            <a:endParaRPr lang="en-US" altLang="en-US" sz="1800" b="0">
              <a:solidFill>
                <a:srgbClr val="2E2E2E"/>
              </a:solidFill>
            </a:endParaRPr>
          </a:p>
          <a:p>
            <a:pPr algn="ctr" eaLnBrk="0" hangingPunct="0"/>
            <a:r>
              <a:rPr lang="en-US" altLang="en-US" sz="1800" b="0"/>
              <a:t>A system that allows banks to transfer funds among accounts quickly and accurately without the exchange of checks</a:t>
            </a:r>
            <a:r>
              <a:rPr lang="en-US" altLang="en-US" sz="1800" b="0">
                <a:solidFill>
                  <a:srgbClr val="2E2E2E"/>
                </a:solidFill>
              </a:rPr>
              <a:t>.</a:t>
            </a:r>
          </a:p>
        </p:txBody>
      </p:sp>
      <p:pic>
        <p:nvPicPr>
          <p:cNvPr id="448519" name="Picture 7"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3808413"/>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448521" name="Picture 9" descr="5 boxes in 1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4953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48522" name="Rectangle 10"/>
          <p:cNvSpPr>
            <a:spLocks noChangeArrowheads="1"/>
          </p:cNvSpPr>
          <p:nvPr/>
        </p:nvSpPr>
        <p:spPr bwMode="auto">
          <a:xfrm>
            <a:off x="433388" y="1920875"/>
            <a:ext cx="4724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600"/>
              <a:t>How the </a:t>
            </a:r>
            <a:r>
              <a:rPr lang="en-US" altLang="en-US" sz="1600" u="sng"/>
              <a:t>Electronic Funds Transfer </a:t>
            </a:r>
            <a:br>
              <a:rPr lang="en-US" altLang="en-US" sz="1600" u="sng"/>
            </a:br>
            <a:r>
              <a:rPr lang="en-US" altLang="en-US" sz="1600" u="sng"/>
              <a:t>System (EFTS)</a:t>
            </a:r>
            <a:r>
              <a:rPr lang="en-US" altLang="en-US" sz="1600"/>
              <a:t> Affects Banking</a:t>
            </a:r>
          </a:p>
        </p:txBody>
      </p:sp>
      <p:sp>
        <p:nvSpPr>
          <p:cNvPr id="448524" name="Rectangle 12"/>
          <p:cNvSpPr>
            <a:spLocks noChangeArrowheads="1"/>
          </p:cNvSpPr>
          <p:nvPr/>
        </p:nvSpPr>
        <p:spPr bwMode="auto">
          <a:xfrm>
            <a:off x="609600" y="2714625"/>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Direct payroll deposit</a:t>
            </a:r>
          </a:p>
        </p:txBody>
      </p:sp>
      <p:sp>
        <p:nvSpPr>
          <p:cNvPr id="448525" name="Rectangle 13"/>
          <p:cNvSpPr>
            <a:spLocks noChangeArrowheads="1"/>
          </p:cNvSpPr>
          <p:nvPr/>
        </p:nvSpPr>
        <p:spPr bwMode="auto">
          <a:xfrm>
            <a:off x="609600" y="3460750"/>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Automated bill paying</a:t>
            </a:r>
          </a:p>
        </p:txBody>
      </p:sp>
      <p:sp>
        <p:nvSpPr>
          <p:cNvPr id="448526" name="Rectangle 14"/>
          <p:cNvSpPr>
            <a:spLocks noChangeArrowheads="1"/>
          </p:cNvSpPr>
          <p:nvPr/>
        </p:nvSpPr>
        <p:spPr bwMode="auto">
          <a:xfrm>
            <a:off x="609600" y="4135438"/>
            <a:ext cx="4419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Bankcards used at automated teller machines (ATMs)</a:t>
            </a:r>
          </a:p>
        </p:txBody>
      </p:sp>
      <p:sp>
        <p:nvSpPr>
          <p:cNvPr id="448527" name="Rectangle 15"/>
          <p:cNvSpPr>
            <a:spLocks noChangeArrowheads="1"/>
          </p:cNvSpPr>
          <p:nvPr/>
        </p:nvSpPr>
        <p:spPr bwMode="auto">
          <a:xfrm>
            <a:off x="609600" y="4976813"/>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Bank-by-phone</a:t>
            </a:r>
          </a:p>
        </p:txBody>
      </p:sp>
      <p:sp>
        <p:nvSpPr>
          <p:cNvPr id="448528" name="Rectangle 16"/>
          <p:cNvSpPr>
            <a:spLocks noChangeArrowheads="1"/>
          </p:cNvSpPr>
          <p:nvPr/>
        </p:nvSpPr>
        <p:spPr bwMode="auto">
          <a:xfrm>
            <a:off x="609600" y="5715000"/>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Online banking</a:t>
            </a:r>
          </a:p>
        </p:txBody>
      </p:sp>
      <p:sp>
        <p:nvSpPr>
          <p:cNvPr id="448529"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8518"/>
                                        </p:tgtEl>
                                        <p:attrNameLst>
                                          <p:attrName>style.visibility</p:attrName>
                                        </p:attrNameLst>
                                      </p:cBhvr>
                                      <p:to>
                                        <p:strVal val="visible"/>
                                      </p:to>
                                    </p:set>
                                    <p:animEffect transition="in" filter="fade">
                                      <p:cBhvr>
                                        <p:cTn id="7" dur="500"/>
                                        <p:tgtEl>
                                          <p:spTgt spid="448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ltLang="en-US"/>
              <a:t>Glencoe Accounting </a:t>
            </a:r>
          </a:p>
        </p:txBody>
      </p:sp>
      <p:sp>
        <p:nvSpPr>
          <p:cNvPr id="452610" name="Rectangle 2"/>
          <p:cNvSpPr>
            <a:spLocks noGrp="1" noChangeArrowheads="1"/>
          </p:cNvSpPr>
          <p:nvPr>
            <p:ph type="title"/>
          </p:nvPr>
        </p:nvSpPr>
        <p:spPr/>
        <p:txBody>
          <a:bodyPr/>
          <a:lstStyle/>
          <a:p>
            <a:r>
              <a:rPr lang="en-US" altLang="en-US"/>
              <a:t>Electronic Funds </a:t>
            </a:r>
            <a:br>
              <a:rPr lang="en-US" altLang="en-US"/>
            </a:br>
            <a:r>
              <a:rPr lang="en-US" altLang="en-US"/>
              <a:t>Transfer System</a:t>
            </a:r>
          </a:p>
        </p:txBody>
      </p:sp>
      <p:sp>
        <p:nvSpPr>
          <p:cNvPr id="452611"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52612"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sp>
        <p:nvSpPr>
          <p:cNvPr id="452613" name="AutoShape 5"/>
          <p:cNvSpPr>
            <a:spLocks noChangeArrowheads="1"/>
          </p:cNvSpPr>
          <p:nvPr/>
        </p:nvSpPr>
        <p:spPr bwMode="auto">
          <a:xfrm>
            <a:off x="5683250" y="2297113"/>
            <a:ext cx="3265488" cy="343376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bankcard</a:t>
            </a:r>
            <a:endParaRPr lang="en-US" altLang="en-US" sz="1800" b="0">
              <a:solidFill>
                <a:srgbClr val="2E2E2E"/>
              </a:solidFill>
            </a:endParaRPr>
          </a:p>
          <a:p>
            <a:pPr algn="ctr" eaLnBrk="0" hangingPunct="0"/>
            <a:r>
              <a:rPr lang="en-US" altLang="en-US" sz="1800" b="0"/>
              <a:t>A bank-issued card honored by many businesses that can be used to withdraw cash </a:t>
            </a:r>
            <a:br>
              <a:rPr lang="en-US" altLang="en-US" sz="1800" b="0"/>
            </a:br>
            <a:r>
              <a:rPr lang="en-US" altLang="en-US" sz="1800" b="0"/>
              <a:t>and to make payments </a:t>
            </a:r>
            <a:br>
              <a:rPr lang="en-US" altLang="en-US" sz="1800" b="0"/>
            </a:br>
            <a:r>
              <a:rPr lang="en-US" altLang="en-US" sz="1800" b="0"/>
              <a:t>for goods and services at many businesses instead of writing checks; also called a </a:t>
            </a:r>
            <a:r>
              <a:rPr lang="en-US" altLang="en-US" sz="1800" b="0" i="1"/>
              <a:t>debit card, ATM card, </a:t>
            </a:r>
            <a:r>
              <a:rPr lang="en-US" altLang="en-US" sz="1800" b="0"/>
              <a:t>or </a:t>
            </a:r>
            <a:r>
              <a:rPr lang="en-US" altLang="en-US" sz="1800" b="0" i="1"/>
              <a:t>check card</a:t>
            </a:r>
            <a:r>
              <a:rPr lang="en-US" altLang="en-US" sz="1800" b="0">
                <a:solidFill>
                  <a:srgbClr val="2E2E2E"/>
                </a:solidFill>
              </a:rPr>
              <a:t>.</a:t>
            </a:r>
          </a:p>
        </p:txBody>
      </p:sp>
      <p:pic>
        <p:nvPicPr>
          <p:cNvPr id="452614"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3808413"/>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452615" name="Picture 7" descr="5 boxes in 1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4953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52616" name="Rectangle 8"/>
          <p:cNvSpPr>
            <a:spLocks noChangeArrowheads="1"/>
          </p:cNvSpPr>
          <p:nvPr/>
        </p:nvSpPr>
        <p:spPr bwMode="auto">
          <a:xfrm>
            <a:off x="433388" y="1920875"/>
            <a:ext cx="4724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600"/>
              <a:t>How the Electronic Funds Transfer </a:t>
            </a:r>
            <a:br>
              <a:rPr lang="en-US" altLang="en-US" sz="1600"/>
            </a:br>
            <a:r>
              <a:rPr lang="en-US" altLang="en-US" sz="1600"/>
              <a:t>System (EFTS) Affects Banking</a:t>
            </a:r>
          </a:p>
        </p:txBody>
      </p:sp>
      <p:sp>
        <p:nvSpPr>
          <p:cNvPr id="452617" name="Rectangle 9"/>
          <p:cNvSpPr>
            <a:spLocks noChangeArrowheads="1"/>
          </p:cNvSpPr>
          <p:nvPr/>
        </p:nvSpPr>
        <p:spPr bwMode="auto">
          <a:xfrm>
            <a:off x="609600" y="2714625"/>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Direct payroll deposit</a:t>
            </a:r>
          </a:p>
        </p:txBody>
      </p:sp>
      <p:sp>
        <p:nvSpPr>
          <p:cNvPr id="452618" name="Rectangle 10"/>
          <p:cNvSpPr>
            <a:spLocks noChangeArrowheads="1"/>
          </p:cNvSpPr>
          <p:nvPr/>
        </p:nvSpPr>
        <p:spPr bwMode="auto">
          <a:xfrm>
            <a:off x="609600" y="3460750"/>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Automated bill paying</a:t>
            </a:r>
          </a:p>
        </p:txBody>
      </p:sp>
      <p:sp>
        <p:nvSpPr>
          <p:cNvPr id="452619" name="Rectangle 11"/>
          <p:cNvSpPr>
            <a:spLocks noChangeArrowheads="1"/>
          </p:cNvSpPr>
          <p:nvPr/>
        </p:nvSpPr>
        <p:spPr bwMode="auto">
          <a:xfrm>
            <a:off x="609600" y="4135438"/>
            <a:ext cx="4419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u="sng"/>
              <a:t>Bankcards</a:t>
            </a:r>
            <a:r>
              <a:rPr lang="en-US" altLang="en-US" sz="1400"/>
              <a:t> used at automated teller machines (ATMs)</a:t>
            </a:r>
          </a:p>
        </p:txBody>
      </p:sp>
      <p:sp>
        <p:nvSpPr>
          <p:cNvPr id="452620" name="Rectangle 12"/>
          <p:cNvSpPr>
            <a:spLocks noChangeArrowheads="1"/>
          </p:cNvSpPr>
          <p:nvPr/>
        </p:nvSpPr>
        <p:spPr bwMode="auto">
          <a:xfrm>
            <a:off x="609600" y="4976813"/>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Bank-by-phone</a:t>
            </a:r>
          </a:p>
        </p:txBody>
      </p:sp>
      <p:sp>
        <p:nvSpPr>
          <p:cNvPr id="452621" name="Rectangle 13"/>
          <p:cNvSpPr>
            <a:spLocks noChangeArrowheads="1"/>
          </p:cNvSpPr>
          <p:nvPr/>
        </p:nvSpPr>
        <p:spPr bwMode="auto">
          <a:xfrm>
            <a:off x="609600" y="5715000"/>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Online banking</a:t>
            </a:r>
          </a:p>
        </p:txBody>
      </p:sp>
      <p:sp>
        <p:nvSpPr>
          <p:cNvPr id="452622" name="Oval 1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13"/>
                                        </p:tgtEl>
                                        <p:attrNameLst>
                                          <p:attrName>style.visibility</p:attrName>
                                        </p:attrNameLst>
                                      </p:cBhvr>
                                      <p:to>
                                        <p:strVal val="visible"/>
                                      </p:to>
                                    </p:set>
                                    <p:animEffect transition="in" filter="fade">
                                      <p:cBhvr>
                                        <p:cTn id="7" dur="500"/>
                                        <p:tgtEl>
                                          <p:spTgt spid="452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ltLang="en-US"/>
              <a:t>Glencoe Accounting </a:t>
            </a:r>
          </a:p>
        </p:txBody>
      </p:sp>
      <p:sp>
        <p:nvSpPr>
          <p:cNvPr id="454658" name="Rectangle 2"/>
          <p:cNvSpPr>
            <a:spLocks noGrp="1" noChangeArrowheads="1"/>
          </p:cNvSpPr>
          <p:nvPr>
            <p:ph type="title"/>
          </p:nvPr>
        </p:nvSpPr>
        <p:spPr/>
        <p:txBody>
          <a:bodyPr/>
          <a:lstStyle/>
          <a:p>
            <a:r>
              <a:rPr lang="en-US" altLang="en-US"/>
              <a:t>Electronic Funds </a:t>
            </a:r>
            <a:br>
              <a:rPr lang="en-US" altLang="en-US"/>
            </a:br>
            <a:r>
              <a:rPr lang="en-US" altLang="en-US"/>
              <a:t>Transfer System</a:t>
            </a:r>
          </a:p>
        </p:txBody>
      </p:sp>
      <p:sp>
        <p:nvSpPr>
          <p:cNvPr id="454659"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Reconciling the </a:t>
            </a:r>
            <a:br>
              <a:rPr lang="en-US" altLang="en-US" sz="1200">
                <a:solidFill>
                  <a:schemeClr val="bg1"/>
                </a:solidFill>
              </a:rPr>
            </a:br>
            <a:r>
              <a:rPr lang="en-US" altLang="en-US" sz="1200">
                <a:solidFill>
                  <a:schemeClr val="bg1"/>
                </a:solidFill>
              </a:rPr>
              <a:t>Bank Statement</a:t>
            </a:r>
          </a:p>
        </p:txBody>
      </p:sp>
      <p:sp>
        <p:nvSpPr>
          <p:cNvPr id="45466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11.2</a:t>
            </a:r>
          </a:p>
        </p:txBody>
      </p:sp>
      <p:sp>
        <p:nvSpPr>
          <p:cNvPr id="454661" name="AutoShape 5"/>
          <p:cNvSpPr>
            <a:spLocks noChangeArrowheads="1"/>
          </p:cNvSpPr>
          <p:nvPr/>
        </p:nvSpPr>
        <p:spPr bwMode="auto">
          <a:xfrm>
            <a:off x="5707063" y="3049588"/>
            <a:ext cx="3217862" cy="19304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automated teller machine (ATM)</a:t>
            </a:r>
            <a:endParaRPr lang="en-US" altLang="en-US" sz="1800" b="0">
              <a:solidFill>
                <a:srgbClr val="2E2E2E"/>
              </a:solidFill>
            </a:endParaRPr>
          </a:p>
          <a:p>
            <a:pPr algn="ctr" eaLnBrk="0" hangingPunct="0"/>
            <a:r>
              <a:rPr lang="en-US" altLang="en-US" sz="1800" b="0"/>
              <a:t>Computer terminal where account holders can conduct various banking activities.</a:t>
            </a:r>
          </a:p>
        </p:txBody>
      </p:sp>
      <p:pic>
        <p:nvPicPr>
          <p:cNvPr id="454662"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39624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454663" name="Picture 7" descr="5 boxes in 1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4953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54664" name="Rectangle 8"/>
          <p:cNvSpPr>
            <a:spLocks noChangeArrowheads="1"/>
          </p:cNvSpPr>
          <p:nvPr/>
        </p:nvSpPr>
        <p:spPr bwMode="auto">
          <a:xfrm>
            <a:off x="433388" y="1920875"/>
            <a:ext cx="4724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600"/>
              <a:t>How the Electronic Funds Transfer </a:t>
            </a:r>
            <a:br>
              <a:rPr lang="en-US" altLang="en-US" sz="1600"/>
            </a:br>
            <a:r>
              <a:rPr lang="en-US" altLang="en-US" sz="1600"/>
              <a:t>System (EFTS) Affects Banking</a:t>
            </a:r>
          </a:p>
        </p:txBody>
      </p:sp>
      <p:sp>
        <p:nvSpPr>
          <p:cNvPr id="454665" name="Rectangle 9"/>
          <p:cNvSpPr>
            <a:spLocks noChangeArrowheads="1"/>
          </p:cNvSpPr>
          <p:nvPr/>
        </p:nvSpPr>
        <p:spPr bwMode="auto">
          <a:xfrm>
            <a:off x="609600" y="2714625"/>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Direct payroll deposit</a:t>
            </a:r>
          </a:p>
        </p:txBody>
      </p:sp>
      <p:sp>
        <p:nvSpPr>
          <p:cNvPr id="454666" name="Rectangle 10"/>
          <p:cNvSpPr>
            <a:spLocks noChangeArrowheads="1"/>
          </p:cNvSpPr>
          <p:nvPr/>
        </p:nvSpPr>
        <p:spPr bwMode="auto">
          <a:xfrm>
            <a:off x="609600" y="3460750"/>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Automated bill paying</a:t>
            </a:r>
          </a:p>
        </p:txBody>
      </p:sp>
      <p:sp>
        <p:nvSpPr>
          <p:cNvPr id="454667" name="Rectangle 11"/>
          <p:cNvSpPr>
            <a:spLocks noChangeArrowheads="1"/>
          </p:cNvSpPr>
          <p:nvPr/>
        </p:nvSpPr>
        <p:spPr bwMode="auto">
          <a:xfrm>
            <a:off x="609600" y="4135438"/>
            <a:ext cx="4419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Bankcards used at </a:t>
            </a:r>
            <a:r>
              <a:rPr lang="en-US" altLang="en-US" sz="1400" u="sng"/>
              <a:t>automated teller machines (ATMS)</a:t>
            </a:r>
          </a:p>
        </p:txBody>
      </p:sp>
      <p:sp>
        <p:nvSpPr>
          <p:cNvPr id="454668" name="Rectangle 12"/>
          <p:cNvSpPr>
            <a:spLocks noChangeArrowheads="1"/>
          </p:cNvSpPr>
          <p:nvPr/>
        </p:nvSpPr>
        <p:spPr bwMode="auto">
          <a:xfrm>
            <a:off x="609600" y="4976813"/>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Bank-by-phone</a:t>
            </a:r>
          </a:p>
        </p:txBody>
      </p:sp>
      <p:sp>
        <p:nvSpPr>
          <p:cNvPr id="454669" name="Rectangle 13"/>
          <p:cNvSpPr>
            <a:spLocks noChangeArrowheads="1"/>
          </p:cNvSpPr>
          <p:nvPr/>
        </p:nvSpPr>
        <p:spPr bwMode="auto">
          <a:xfrm>
            <a:off x="609600" y="5715000"/>
            <a:ext cx="441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a:t>Online banking</a:t>
            </a:r>
          </a:p>
        </p:txBody>
      </p:sp>
      <p:sp>
        <p:nvSpPr>
          <p:cNvPr id="454670" name="Oval 1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661"/>
                                        </p:tgtEl>
                                        <p:attrNameLst>
                                          <p:attrName>style.visibility</p:attrName>
                                        </p:attrNameLst>
                                      </p:cBhvr>
                                      <p:to>
                                        <p:strVal val="visible"/>
                                      </p:to>
                                    </p:set>
                                    <p:animEffect transition="in" filter="fade">
                                      <p:cBhvr>
                                        <p:cTn id="7" dur="500"/>
                                        <p:tgtEl>
                                          <p:spTgt spid="454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272387" name="Rectangle 3"/>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272388" name="Rectangle 4"/>
          <p:cNvSpPr>
            <a:spLocks noChangeArrowheads="1"/>
          </p:cNvSpPr>
          <p:nvPr/>
        </p:nvSpPr>
        <p:spPr bwMode="auto">
          <a:xfrm>
            <a:off x="457200" y="19050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You have just received your bank statement for the month. What are the steps in reconciling the bank statement to the checkbook balance?</a:t>
            </a:r>
          </a:p>
        </p:txBody>
      </p:sp>
      <p:sp>
        <p:nvSpPr>
          <p:cNvPr id="272426" name="AutoShape 42"/>
          <p:cNvSpPr>
            <a:spLocks noChangeArrowheads="1"/>
          </p:cNvSpPr>
          <p:nvPr/>
        </p:nvSpPr>
        <p:spPr bwMode="auto">
          <a:xfrm>
            <a:off x="1600200" y="2895600"/>
            <a:ext cx="5867400" cy="2971800"/>
          </a:xfrm>
          <a:prstGeom prst="roundRect">
            <a:avLst>
              <a:gd name="adj" fmla="val 7514"/>
            </a:avLst>
          </a:prstGeom>
          <a:solidFill>
            <a:srgbClr val="FFFFFF"/>
          </a:solidFill>
          <a:ln w="28575">
            <a:solidFill>
              <a:srgbClr val="006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2427" name="Rectangle 43"/>
          <p:cNvSpPr>
            <a:spLocks noChangeArrowheads="1"/>
          </p:cNvSpPr>
          <p:nvPr/>
        </p:nvSpPr>
        <p:spPr bwMode="auto">
          <a:xfrm>
            <a:off x="1676400" y="3048000"/>
            <a:ext cx="946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CC0000"/>
                </a:solidFill>
              </a:rPr>
              <a:t>Step 1</a:t>
            </a:r>
          </a:p>
        </p:txBody>
      </p:sp>
      <p:sp>
        <p:nvSpPr>
          <p:cNvPr id="272428" name="Rectangle 44"/>
          <p:cNvSpPr>
            <a:spLocks noChangeArrowheads="1"/>
          </p:cNvSpPr>
          <p:nvPr/>
        </p:nvSpPr>
        <p:spPr bwMode="auto">
          <a:xfrm>
            <a:off x="1752600" y="3657600"/>
            <a:ext cx="55626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1800" b="0">
                <a:solidFill>
                  <a:srgbClr val="CC0000"/>
                </a:solidFill>
              </a:rPr>
              <a:t>Arrange canceled checks in numerical order; compare them with the checks listed in the checkbook stubs and place a check mark beside the amount on the bank statement and check stub; list the outstanding checks (those with no check marks) and their amounts on the bank reconciliation form.</a:t>
            </a:r>
          </a:p>
        </p:txBody>
      </p:sp>
      <p:sp>
        <p:nvSpPr>
          <p:cNvPr id="272429" name="Rectangle 45"/>
          <p:cNvSpPr>
            <a:spLocks noChangeArrowheads="1"/>
          </p:cNvSpPr>
          <p:nvPr/>
        </p:nvSpPr>
        <p:spPr bwMode="auto">
          <a:xfrm>
            <a:off x="5964238" y="6019800"/>
            <a:ext cx="145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0">
                <a:solidFill>
                  <a:srgbClr val="2E2E2E"/>
                </a:solidFill>
              </a:rPr>
              <a:t>(continued)</a:t>
            </a:r>
          </a:p>
        </p:txBody>
      </p:sp>
      <p:sp>
        <p:nvSpPr>
          <p:cNvPr id="272430" name="Oval 46">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427"/>
                                        </p:tgtEl>
                                        <p:attrNameLst>
                                          <p:attrName>style.visibility</p:attrName>
                                        </p:attrNameLst>
                                      </p:cBhvr>
                                      <p:to>
                                        <p:strVal val="visible"/>
                                      </p:to>
                                    </p:set>
                                    <p:animEffect transition="in" filter="fade">
                                      <p:cBhvr>
                                        <p:cTn id="7" dur="2000"/>
                                        <p:tgtEl>
                                          <p:spTgt spid="2724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2426"/>
                                        </p:tgtEl>
                                        <p:attrNameLst>
                                          <p:attrName>style.visibility</p:attrName>
                                        </p:attrNameLst>
                                      </p:cBhvr>
                                      <p:to>
                                        <p:strVal val="visible"/>
                                      </p:to>
                                    </p:set>
                                    <p:animEffect transition="in" filter="wipe(up)">
                                      <p:cBhvr>
                                        <p:cTn id="10" dur="500"/>
                                        <p:tgtEl>
                                          <p:spTgt spid="2724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72428"/>
                                        </p:tgtEl>
                                        <p:attrNameLst>
                                          <p:attrName>style.visibility</p:attrName>
                                        </p:attrNameLst>
                                      </p:cBhvr>
                                      <p:to>
                                        <p:strVal val="visible"/>
                                      </p:to>
                                    </p:set>
                                    <p:animEffect transition="in" filter="wipe(up)">
                                      <p:cBhvr>
                                        <p:cTn id="13" dur="500"/>
                                        <p:tgtEl>
                                          <p:spTgt spid="2724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2429"/>
                                        </p:tgtEl>
                                        <p:attrNameLst>
                                          <p:attrName>style.visibility</p:attrName>
                                        </p:attrNameLst>
                                      </p:cBhvr>
                                      <p:to>
                                        <p:strVal val="visible"/>
                                      </p:to>
                                    </p:set>
                                    <p:animEffect transition="in" filter="wipe(left)">
                                      <p:cBhvr>
                                        <p:cTn id="16" dur="500"/>
                                        <p:tgtEl>
                                          <p:spTgt spid="272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6" grpId="0" animBg="1"/>
      <p:bldP spid="272427" grpId="0"/>
      <p:bldP spid="272428" grpId="0"/>
      <p:bldP spid="2724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58754"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458755" name="Rectangle 3"/>
          <p:cNvSpPr>
            <a:spLocks noChangeArrowheads="1"/>
          </p:cNvSpPr>
          <p:nvPr/>
        </p:nvSpPr>
        <p:spPr bwMode="auto">
          <a:xfrm>
            <a:off x="457200" y="19050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You have just received your bank statement for the month. What are the steps in reconciling the bank statement to the checkbook balance?</a:t>
            </a:r>
          </a:p>
        </p:txBody>
      </p:sp>
      <p:sp>
        <p:nvSpPr>
          <p:cNvPr id="458756" name="AutoShape 4"/>
          <p:cNvSpPr>
            <a:spLocks noChangeArrowheads="1"/>
          </p:cNvSpPr>
          <p:nvPr/>
        </p:nvSpPr>
        <p:spPr bwMode="auto">
          <a:xfrm>
            <a:off x="1600200" y="2895600"/>
            <a:ext cx="5867400" cy="2971800"/>
          </a:xfrm>
          <a:prstGeom prst="roundRect">
            <a:avLst>
              <a:gd name="adj" fmla="val 7514"/>
            </a:avLst>
          </a:prstGeom>
          <a:solidFill>
            <a:srgbClr val="FFFFFF"/>
          </a:solidFill>
          <a:ln w="28575">
            <a:solidFill>
              <a:srgbClr val="006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8757" name="Rectangle 5"/>
          <p:cNvSpPr>
            <a:spLocks noChangeArrowheads="1"/>
          </p:cNvSpPr>
          <p:nvPr/>
        </p:nvSpPr>
        <p:spPr bwMode="auto">
          <a:xfrm>
            <a:off x="1676400" y="3048000"/>
            <a:ext cx="946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CC0000"/>
                </a:solidFill>
              </a:rPr>
              <a:t>Step 2</a:t>
            </a:r>
          </a:p>
        </p:txBody>
      </p:sp>
      <p:sp>
        <p:nvSpPr>
          <p:cNvPr id="458758" name="Rectangle 6"/>
          <p:cNvSpPr>
            <a:spLocks noChangeArrowheads="1"/>
          </p:cNvSpPr>
          <p:nvPr/>
        </p:nvSpPr>
        <p:spPr bwMode="auto">
          <a:xfrm>
            <a:off x="1752600" y="3657600"/>
            <a:ext cx="5562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1800" b="0">
                <a:solidFill>
                  <a:srgbClr val="CC0000"/>
                </a:solidFill>
              </a:rPr>
              <a:t>Enter the ending balance shown on the bank statement in the proper box.</a:t>
            </a:r>
          </a:p>
        </p:txBody>
      </p:sp>
      <p:sp>
        <p:nvSpPr>
          <p:cNvPr id="458760" name="Rectangle 8"/>
          <p:cNvSpPr>
            <a:spLocks noChangeArrowheads="1"/>
          </p:cNvSpPr>
          <p:nvPr/>
        </p:nvSpPr>
        <p:spPr bwMode="auto">
          <a:xfrm>
            <a:off x="5964238" y="6019800"/>
            <a:ext cx="145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0">
                <a:solidFill>
                  <a:srgbClr val="2E2E2E"/>
                </a:solidFill>
              </a:rPr>
              <a:t>(continued)</a:t>
            </a:r>
          </a:p>
        </p:txBody>
      </p:sp>
      <p:sp>
        <p:nvSpPr>
          <p:cNvPr id="458761" name="Oval 9">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8760"/>
                                        </p:tgtEl>
                                        <p:attrNameLst>
                                          <p:attrName>style.visibility</p:attrName>
                                        </p:attrNameLst>
                                      </p:cBhvr>
                                      <p:to>
                                        <p:strVal val="visible"/>
                                      </p:to>
                                    </p:set>
                                    <p:animEffect transition="in" filter="wipe(left)">
                                      <p:cBhvr>
                                        <p:cTn id="7" dur="500"/>
                                        <p:tgtEl>
                                          <p:spTgt spid="458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251910" name="Rectangle 6"/>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Terms </a:t>
            </a:r>
          </a:p>
        </p:txBody>
      </p:sp>
      <p:sp>
        <p:nvSpPr>
          <p:cNvPr id="251911" name="Rectangle 7"/>
          <p:cNvSpPr>
            <a:spLocks noChangeArrowheads="1"/>
          </p:cNvSpPr>
          <p:nvPr/>
        </p:nvSpPr>
        <p:spPr bwMode="auto">
          <a:xfrm>
            <a:off x="1143000" y="2590800"/>
            <a:ext cx="4114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internal controls</a:t>
            </a:r>
          </a:p>
          <a:p>
            <a:pPr>
              <a:spcBef>
                <a:spcPct val="45000"/>
              </a:spcBef>
            </a:pPr>
            <a:r>
              <a:rPr lang="en-US" altLang="en-US" sz="2000" b="0"/>
              <a:t>external controls</a:t>
            </a:r>
          </a:p>
          <a:p>
            <a:pPr>
              <a:spcBef>
                <a:spcPct val="45000"/>
              </a:spcBef>
            </a:pPr>
            <a:r>
              <a:rPr lang="en-US" altLang="en-US" sz="2000" b="0"/>
              <a:t>checking account</a:t>
            </a:r>
          </a:p>
          <a:p>
            <a:pPr>
              <a:spcBef>
                <a:spcPct val="45000"/>
              </a:spcBef>
            </a:pPr>
            <a:r>
              <a:rPr lang="en-US" altLang="en-US" sz="2000" b="0"/>
              <a:t>check</a:t>
            </a:r>
          </a:p>
          <a:p>
            <a:pPr>
              <a:spcBef>
                <a:spcPct val="45000"/>
              </a:spcBef>
            </a:pPr>
            <a:r>
              <a:rPr lang="en-US" altLang="en-US" sz="2000" b="0"/>
              <a:t>depositor</a:t>
            </a:r>
          </a:p>
          <a:p>
            <a:pPr>
              <a:spcBef>
                <a:spcPct val="45000"/>
              </a:spcBef>
            </a:pPr>
            <a:r>
              <a:rPr lang="en-US" altLang="en-US" sz="2000" b="0"/>
              <a:t>signature card</a:t>
            </a:r>
          </a:p>
          <a:p>
            <a:pPr>
              <a:spcBef>
                <a:spcPct val="45000"/>
              </a:spcBef>
            </a:pPr>
            <a:r>
              <a:rPr lang="en-US" altLang="en-US" sz="2000" b="0"/>
              <a:t>deposit slip</a:t>
            </a:r>
          </a:p>
          <a:p>
            <a:pPr>
              <a:spcBef>
                <a:spcPct val="45000"/>
              </a:spcBef>
            </a:pPr>
            <a:r>
              <a:rPr lang="en-US" altLang="en-US" sz="2000" b="0"/>
              <a:t>endorsement</a:t>
            </a:r>
          </a:p>
        </p:txBody>
      </p:sp>
      <p:sp>
        <p:nvSpPr>
          <p:cNvPr id="251913" name="Rectangle 9"/>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251914" name="Rectangle 10"/>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251915" name="Rectangle 11"/>
          <p:cNvSpPr>
            <a:spLocks noChangeArrowheads="1"/>
          </p:cNvSpPr>
          <p:nvPr/>
        </p:nvSpPr>
        <p:spPr bwMode="auto">
          <a:xfrm>
            <a:off x="5029200" y="25908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blank endorsement</a:t>
            </a:r>
          </a:p>
          <a:p>
            <a:pPr>
              <a:spcBef>
                <a:spcPct val="45000"/>
              </a:spcBef>
            </a:pPr>
            <a:r>
              <a:rPr lang="en-US" altLang="en-US" sz="2000" b="0"/>
              <a:t>special endorsement</a:t>
            </a:r>
          </a:p>
          <a:p>
            <a:pPr>
              <a:spcBef>
                <a:spcPct val="45000"/>
              </a:spcBef>
            </a:pPr>
            <a:r>
              <a:rPr lang="en-US" altLang="en-US" sz="2000" b="0"/>
              <a:t>restrictive endorsement</a:t>
            </a:r>
          </a:p>
          <a:p>
            <a:pPr>
              <a:spcBef>
                <a:spcPct val="45000"/>
              </a:spcBef>
            </a:pPr>
            <a:r>
              <a:rPr lang="en-US" altLang="en-US" sz="2000" b="0"/>
              <a:t>payee</a:t>
            </a:r>
          </a:p>
          <a:p>
            <a:pPr>
              <a:spcBef>
                <a:spcPct val="45000"/>
              </a:spcBef>
            </a:pPr>
            <a:r>
              <a:rPr lang="en-US" altLang="en-US" sz="2000" b="0"/>
              <a:t>drawer</a:t>
            </a:r>
          </a:p>
          <a:p>
            <a:pPr>
              <a:spcBef>
                <a:spcPct val="45000"/>
              </a:spcBef>
            </a:pPr>
            <a:r>
              <a:rPr lang="en-US" altLang="en-US" sz="2000" b="0"/>
              <a:t>drawee</a:t>
            </a:r>
          </a:p>
          <a:p>
            <a:pPr>
              <a:spcBef>
                <a:spcPct val="45000"/>
              </a:spcBef>
            </a:pPr>
            <a:r>
              <a:rPr lang="en-US" altLang="en-US" sz="2000" b="0"/>
              <a:t>voiding a check</a:t>
            </a:r>
          </a:p>
        </p:txBody>
      </p:sp>
      <p:sp>
        <p:nvSpPr>
          <p:cNvPr id="251916" name="Oval 1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60802"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460803" name="Rectangle 3"/>
          <p:cNvSpPr>
            <a:spLocks noChangeArrowheads="1"/>
          </p:cNvSpPr>
          <p:nvPr/>
        </p:nvSpPr>
        <p:spPr bwMode="auto">
          <a:xfrm>
            <a:off x="457200" y="19050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You have just received your bank statement for the month. What are the steps in reconciling the bank statement to the checkbook balance?</a:t>
            </a:r>
          </a:p>
        </p:txBody>
      </p:sp>
      <p:sp>
        <p:nvSpPr>
          <p:cNvPr id="460804" name="AutoShape 4"/>
          <p:cNvSpPr>
            <a:spLocks noChangeArrowheads="1"/>
          </p:cNvSpPr>
          <p:nvPr/>
        </p:nvSpPr>
        <p:spPr bwMode="auto">
          <a:xfrm>
            <a:off x="1600200" y="2895600"/>
            <a:ext cx="5867400" cy="2971800"/>
          </a:xfrm>
          <a:prstGeom prst="roundRect">
            <a:avLst>
              <a:gd name="adj" fmla="val 7514"/>
            </a:avLst>
          </a:prstGeom>
          <a:solidFill>
            <a:srgbClr val="FFFFFF"/>
          </a:solidFill>
          <a:ln w="28575">
            <a:solidFill>
              <a:srgbClr val="006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805" name="Rectangle 5"/>
          <p:cNvSpPr>
            <a:spLocks noChangeArrowheads="1"/>
          </p:cNvSpPr>
          <p:nvPr/>
        </p:nvSpPr>
        <p:spPr bwMode="auto">
          <a:xfrm>
            <a:off x="1676400" y="3048000"/>
            <a:ext cx="946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CC0000"/>
                </a:solidFill>
              </a:rPr>
              <a:t>Step 3</a:t>
            </a:r>
          </a:p>
        </p:txBody>
      </p:sp>
      <p:sp>
        <p:nvSpPr>
          <p:cNvPr id="460806" name="Rectangle 6"/>
          <p:cNvSpPr>
            <a:spLocks noChangeArrowheads="1"/>
          </p:cNvSpPr>
          <p:nvPr/>
        </p:nvSpPr>
        <p:spPr bwMode="auto">
          <a:xfrm>
            <a:off x="1752600" y="3657600"/>
            <a:ext cx="5562600" cy="133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lnSpc>
                <a:spcPct val="90000"/>
              </a:lnSpc>
              <a:spcBef>
                <a:spcPct val="20000"/>
              </a:spcBef>
            </a:pPr>
            <a:r>
              <a:rPr lang="en-US" altLang="en-US" sz="1800" b="0">
                <a:solidFill>
                  <a:srgbClr val="CC0000"/>
                </a:solidFill>
              </a:rPr>
              <a:t>Compare the deposits listed on the bank statement to deposits in the checkbook. Enter the total of any outstanding deposits on the bank reconciliation form. Add this total to the bank statement balance and enter the sum on the form.</a:t>
            </a:r>
          </a:p>
        </p:txBody>
      </p:sp>
      <p:sp>
        <p:nvSpPr>
          <p:cNvPr id="460808" name="Rectangle 8"/>
          <p:cNvSpPr>
            <a:spLocks noChangeArrowheads="1"/>
          </p:cNvSpPr>
          <p:nvPr/>
        </p:nvSpPr>
        <p:spPr bwMode="auto">
          <a:xfrm>
            <a:off x="5964238" y="6019800"/>
            <a:ext cx="145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0">
                <a:solidFill>
                  <a:srgbClr val="2E2E2E"/>
                </a:solidFill>
              </a:rPr>
              <a:t>(continued)</a:t>
            </a:r>
          </a:p>
        </p:txBody>
      </p:sp>
      <p:sp>
        <p:nvSpPr>
          <p:cNvPr id="460809" name="Oval 9">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60808"/>
                                        </p:tgtEl>
                                        <p:attrNameLst>
                                          <p:attrName>style.visibility</p:attrName>
                                        </p:attrNameLst>
                                      </p:cBhvr>
                                      <p:to>
                                        <p:strVal val="visible"/>
                                      </p:to>
                                    </p:set>
                                    <p:animEffect transition="in" filter="wipe(left)">
                                      <p:cBhvr>
                                        <p:cTn id="7" dur="500"/>
                                        <p:tgtEl>
                                          <p:spTgt spid="460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62850"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462851" name="Rectangle 3"/>
          <p:cNvSpPr>
            <a:spLocks noChangeArrowheads="1"/>
          </p:cNvSpPr>
          <p:nvPr/>
        </p:nvSpPr>
        <p:spPr bwMode="auto">
          <a:xfrm>
            <a:off x="457200" y="19050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You have just received your bank statement for the month. What are the steps in reconciling the bank statement to the checkbook balance?</a:t>
            </a:r>
          </a:p>
        </p:txBody>
      </p:sp>
      <p:sp>
        <p:nvSpPr>
          <p:cNvPr id="462852" name="AutoShape 4"/>
          <p:cNvSpPr>
            <a:spLocks noChangeArrowheads="1"/>
          </p:cNvSpPr>
          <p:nvPr/>
        </p:nvSpPr>
        <p:spPr bwMode="auto">
          <a:xfrm>
            <a:off x="1600200" y="2895600"/>
            <a:ext cx="5867400" cy="2971800"/>
          </a:xfrm>
          <a:prstGeom prst="roundRect">
            <a:avLst>
              <a:gd name="adj" fmla="val 7514"/>
            </a:avLst>
          </a:prstGeom>
          <a:solidFill>
            <a:srgbClr val="FFFFFF"/>
          </a:solidFill>
          <a:ln w="28575">
            <a:solidFill>
              <a:srgbClr val="006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2853" name="Rectangle 5"/>
          <p:cNvSpPr>
            <a:spLocks noChangeArrowheads="1"/>
          </p:cNvSpPr>
          <p:nvPr/>
        </p:nvSpPr>
        <p:spPr bwMode="auto">
          <a:xfrm>
            <a:off x="1676400" y="3048000"/>
            <a:ext cx="946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CC0000"/>
                </a:solidFill>
              </a:rPr>
              <a:t>Step 4</a:t>
            </a:r>
          </a:p>
        </p:txBody>
      </p:sp>
      <p:sp>
        <p:nvSpPr>
          <p:cNvPr id="462854" name="Rectangle 6"/>
          <p:cNvSpPr>
            <a:spLocks noChangeArrowheads="1"/>
          </p:cNvSpPr>
          <p:nvPr/>
        </p:nvSpPr>
        <p:spPr bwMode="auto">
          <a:xfrm>
            <a:off x="1752600" y="3657600"/>
            <a:ext cx="5562600"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1800" b="0">
                <a:solidFill>
                  <a:srgbClr val="CC0000"/>
                </a:solidFill>
              </a:rPr>
              <a:t>Subtract the total of the outstanding checks (Step 1) from the amount calculated in Step 3. This is the </a:t>
            </a:r>
            <a:r>
              <a:rPr lang="en-US" altLang="en-US" sz="1800" b="0" i="1">
                <a:solidFill>
                  <a:srgbClr val="CC0000"/>
                </a:solidFill>
              </a:rPr>
              <a:t>adjusted bank balance.</a:t>
            </a:r>
          </a:p>
        </p:txBody>
      </p:sp>
      <p:sp>
        <p:nvSpPr>
          <p:cNvPr id="462856" name="Rectangle 8"/>
          <p:cNvSpPr>
            <a:spLocks noChangeArrowheads="1"/>
          </p:cNvSpPr>
          <p:nvPr/>
        </p:nvSpPr>
        <p:spPr bwMode="auto">
          <a:xfrm>
            <a:off x="5964238" y="6019800"/>
            <a:ext cx="145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0">
                <a:solidFill>
                  <a:srgbClr val="2E2E2E"/>
                </a:solidFill>
              </a:rPr>
              <a:t>(continued)</a:t>
            </a:r>
          </a:p>
        </p:txBody>
      </p:sp>
      <p:sp>
        <p:nvSpPr>
          <p:cNvPr id="462857" name="Oval 9">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62856"/>
                                        </p:tgtEl>
                                        <p:attrNameLst>
                                          <p:attrName>style.visibility</p:attrName>
                                        </p:attrNameLst>
                                      </p:cBhvr>
                                      <p:to>
                                        <p:strVal val="visible"/>
                                      </p:to>
                                    </p:set>
                                    <p:animEffect transition="in" filter="wipe(left)">
                                      <p:cBhvr>
                                        <p:cTn id="7" dur="500"/>
                                        <p:tgtEl>
                                          <p:spTgt spid="462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464898"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464899" name="Rectangle 3"/>
          <p:cNvSpPr>
            <a:spLocks noChangeArrowheads="1"/>
          </p:cNvSpPr>
          <p:nvPr/>
        </p:nvSpPr>
        <p:spPr bwMode="auto">
          <a:xfrm>
            <a:off x="457200" y="19050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You have just received your bank statement for the month. What are the steps in reconciling the bank statement to the checkbook balance?</a:t>
            </a:r>
          </a:p>
        </p:txBody>
      </p:sp>
      <p:sp>
        <p:nvSpPr>
          <p:cNvPr id="464900" name="AutoShape 4"/>
          <p:cNvSpPr>
            <a:spLocks noChangeArrowheads="1"/>
          </p:cNvSpPr>
          <p:nvPr/>
        </p:nvSpPr>
        <p:spPr bwMode="auto">
          <a:xfrm>
            <a:off x="1600200" y="2895600"/>
            <a:ext cx="5867400" cy="2971800"/>
          </a:xfrm>
          <a:prstGeom prst="roundRect">
            <a:avLst>
              <a:gd name="adj" fmla="val 7514"/>
            </a:avLst>
          </a:prstGeom>
          <a:solidFill>
            <a:srgbClr val="FFFFFF"/>
          </a:solidFill>
          <a:ln w="28575">
            <a:solidFill>
              <a:srgbClr val="006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4901" name="Rectangle 5"/>
          <p:cNvSpPr>
            <a:spLocks noChangeArrowheads="1"/>
          </p:cNvSpPr>
          <p:nvPr/>
        </p:nvSpPr>
        <p:spPr bwMode="auto">
          <a:xfrm>
            <a:off x="1676400" y="3048000"/>
            <a:ext cx="946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CC0000"/>
                </a:solidFill>
              </a:rPr>
              <a:t>Step 5</a:t>
            </a:r>
          </a:p>
        </p:txBody>
      </p:sp>
      <p:sp>
        <p:nvSpPr>
          <p:cNvPr id="464902" name="Rectangle 6"/>
          <p:cNvSpPr>
            <a:spLocks noChangeArrowheads="1"/>
          </p:cNvSpPr>
          <p:nvPr/>
        </p:nvSpPr>
        <p:spPr bwMode="auto">
          <a:xfrm>
            <a:off x="1752600" y="3657600"/>
            <a:ext cx="5562600"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1800" b="0">
                <a:solidFill>
                  <a:srgbClr val="CC0000"/>
                </a:solidFill>
              </a:rPr>
              <a:t>Compare the adjusted bank balance and the checkbook balance. When they agree, the bank statement has been reconciled.</a:t>
            </a:r>
          </a:p>
        </p:txBody>
      </p:sp>
      <p:sp>
        <p:nvSpPr>
          <p:cNvPr id="464904" name="Oval 8">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ltLang="en-US"/>
              <a:t>Glencoe Accounting </a:t>
            </a:r>
          </a:p>
        </p:txBody>
      </p:sp>
      <p:sp>
        <p:nvSpPr>
          <p:cNvPr id="466946"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2</a:t>
            </a:r>
          </a:p>
        </p:txBody>
      </p:sp>
      <p:sp>
        <p:nvSpPr>
          <p:cNvPr id="466947" name="Rectangle 3"/>
          <p:cNvSpPr>
            <a:spLocks noChangeArrowheads="1"/>
          </p:cNvSpPr>
          <p:nvPr/>
        </p:nvSpPr>
        <p:spPr bwMode="auto">
          <a:xfrm>
            <a:off x="457200" y="1905000"/>
            <a:ext cx="8153400"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pPr>
            <a:r>
              <a:rPr lang="en-US" altLang="en-US" b="0"/>
              <a:t>Do the following regarding the bank statement:</a:t>
            </a:r>
          </a:p>
          <a:p>
            <a:pPr lvl="1">
              <a:spcBef>
                <a:spcPct val="20000"/>
              </a:spcBef>
              <a:buFontTx/>
              <a:buAutoNum type="alphaLcParenR"/>
            </a:pPr>
            <a:r>
              <a:rPr lang="en-US" altLang="en-US" b="0"/>
              <a:t>List at least two pieces of information that you can learn from the monthly bank statement.  </a:t>
            </a:r>
          </a:p>
          <a:p>
            <a:pPr lvl="1">
              <a:spcBef>
                <a:spcPct val="20000"/>
              </a:spcBef>
              <a:buFontTx/>
              <a:buAutoNum type="alphaLcParenR"/>
            </a:pPr>
            <a:r>
              <a:rPr lang="en-US" altLang="en-US" b="0"/>
              <a:t>List at least two reasons why it is important to reconcile the bank statement monthly.</a:t>
            </a:r>
          </a:p>
        </p:txBody>
      </p:sp>
      <p:sp>
        <p:nvSpPr>
          <p:cNvPr id="466951" name="Rectangle 7"/>
          <p:cNvSpPr>
            <a:spLocks noChangeArrowheads="1"/>
          </p:cNvSpPr>
          <p:nvPr/>
        </p:nvSpPr>
        <p:spPr bwMode="auto">
          <a:xfrm>
            <a:off x="1752600" y="3886200"/>
            <a:ext cx="5562600" cy="224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98463" indent="-398463" algn="l">
              <a:defRPr>
                <a:solidFill>
                  <a:schemeClr val="tx1"/>
                </a:solidFill>
                <a:latin typeface="Arial" charset="0"/>
              </a:defRPr>
            </a:lvl1pPr>
            <a:lvl2pPr marL="855663" indent="-342900" algn="l">
              <a:defRPr>
                <a:solidFill>
                  <a:schemeClr val="tx1"/>
                </a:solidFill>
                <a:latin typeface="Arial" charset="0"/>
              </a:defRPr>
            </a:lvl2pPr>
            <a:lvl3pPr marL="1312863" indent="-342900" algn="l">
              <a:defRPr>
                <a:solidFill>
                  <a:schemeClr val="tx1"/>
                </a:solidFill>
                <a:latin typeface="Arial" charset="0"/>
              </a:defRPr>
            </a:lvl3pPr>
            <a:lvl4pPr marL="1770063" indent="-342900" algn="l">
              <a:defRPr>
                <a:solidFill>
                  <a:schemeClr val="tx1"/>
                </a:solidFill>
                <a:latin typeface="Arial" charset="0"/>
              </a:defRPr>
            </a:lvl4pPr>
            <a:lvl5pPr marL="2227263" indent="-342900" algn="l">
              <a:defRPr>
                <a:solidFill>
                  <a:schemeClr val="tx1"/>
                </a:solidFill>
                <a:latin typeface="Arial" charset="0"/>
              </a:defRPr>
            </a:lvl5pPr>
            <a:lvl6pPr marL="2684463" indent="-342900" fontAlgn="base">
              <a:spcBef>
                <a:spcPct val="0"/>
              </a:spcBef>
              <a:spcAft>
                <a:spcPct val="0"/>
              </a:spcAft>
              <a:defRPr>
                <a:solidFill>
                  <a:schemeClr val="tx1"/>
                </a:solidFill>
                <a:latin typeface="Arial" charset="0"/>
              </a:defRPr>
            </a:lvl6pPr>
            <a:lvl7pPr marL="3141663" indent="-342900" fontAlgn="base">
              <a:spcBef>
                <a:spcPct val="0"/>
              </a:spcBef>
              <a:spcAft>
                <a:spcPct val="0"/>
              </a:spcAft>
              <a:defRPr>
                <a:solidFill>
                  <a:schemeClr val="tx1"/>
                </a:solidFill>
                <a:latin typeface="Arial" charset="0"/>
              </a:defRPr>
            </a:lvl7pPr>
            <a:lvl8pPr marL="3598863" indent="-342900" fontAlgn="base">
              <a:spcBef>
                <a:spcPct val="0"/>
              </a:spcBef>
              <a:spcAft>
                <a:spcPct val="0"/>
              </a:spcAft>
              <a:defRPr>
                <a:solidFill>
                  <a:schemeClr val="tx1"/>
                </a:solidFill>
                <a:latin typeface="Arial" charset="0"/>
              </a:defRPr>
            </a:lvl8pPr>
            <a:lvl9pPr marL="4056063" indent="-342900" fontAlgn="base">
              <a:spcBef>
                <a:spcPct val="0"/>
              </a:spcBef>
              <a:spcAft>
                <a:spcPct val="0"/>
              </a:spcAft>
              <a:defRPr>
                <a:solidFill>
                  <a:schemeClr val="tx1"/>
                </a:solidFill>
                <a:latin typeface="Arial" charset="0"/>
              </a:defRPr>
            </a:lvl9pPr>
          </a:lstStyle>
          <a:p>
            <a:pPr>
              <a:spcBef>
                <a:spcPct val="20000"/>
              </a:spcBef>
              <a:buFontTx/>
              <a:buAutoNum type="alphaLcParenR"/>
            </a:pPr>
            <a:r>
              <a:rPr lang="en-US" altLang="en-US" sz="1600">
                <a:solidFill>
                  <a:srgbClr val="CC0000"/>
                </a:solidFill>
              </a:rPr>
              <a:t>You can find out a number of important facts from the bank statement:</a:t>
            </a:r>
          </a:p>
          <a:p>
            <a:pPr lvl="1">
              <a:spcBef>
                <a:spcPct val="20000"/>
              </a:spcBef>
              <a:buFontTx/>
              <a:buAutoNum type="arabicPeriod"/>
            </a:pPr>
            <a:r>
              <a:rPr lang="en-US" altLang="en-US" sz="1600">
                <a:solidFill>
                  <a:srgbClr val="CC0000"/>
                </a:solidFill>
              </a:rPr>
              <a:t>Checks that have been cashed by the payee (cleared).</a:t>
            </a:r>
          </a:p>
          <a:p>
            <a:pPr lvl="1">
              <a:spcBef>
                <a:spcPct val="20000"/>
              </a:spcBef>
              <a:buFontTx/>
              <a:buAutoNum type="arabicPeriod"/>
            </a:pPr>
            <a:r>
              <a:rPr lang="en-US" altLang="en-US" sz="1600">
                <a:solidFill>
                  <a:srgbClr val="CC0000"/>
                </a:solidFill>
              </a:rPr>
              <a:t>Deposits that have been received by the bank.</a:t>
            </a:r>
          </a:p>
          <a:p>
            <a:pPr lvl="1">
              <a:spcBef>
                <a:spcPct val="20000"/>
              </a:spcBef>
              <a:buFontTx/>
              <a:buAutoNum type="arabicPeriod"/>
            </a:pPr>
            <a:r>
              <a:rPr lang="en-US" altLang="en-US" sz="1600">
                <a:solidFill>
                  <a:srgbClr val="CC0000"/>
                </a:solidFill>
              </a:rPr>
              <a:t>Any service fees that the bank assessed during the period.</a:t>
            </a:r>
          </a:p>
          <a:p>
            <a:pPr lvl="1">
              <a:spcBef>
                <a:spcPct val="20000"/>
              </a:spcBef>
              <a:buFontTx/>
              <a:buAutoNum type="arabicPeriod"/>
            </a:pPr>
            <a:r>
              <a:rPr lang="en-US" altLang="en-US" sz="1600">
                <a:solidFill>
                  <a:srgbClr val="CC0000"/>
                </a:solidFill>
              </a:rPr>
              <a:t>The beginning and ending balances.</a:t>
            </a:r>
          </a:p>
        </p:txBody>
      </p:sp>
      <p:sp>
        <p:nvSpPr>
          <p:cNvPr id="466954" name="Rectangle 10"/>
          <p:cNvSpPr>
            <a:spLocks noChangeArrowheads="1"/>
          </p:cNvSpPr>
          <p:nvPr/>
        </p:nvSpPr>
        <p:spPr bwMode="auto">
          <a:xfrm>
            <a:off x="7086600" y="6019800"/>
            <a:ext cx="145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0">
                <a:solidFill>
                  <a:srgbClr val="2E2E2E"/>
                </a:solidFill>
              </a:rPr>
              <a:t>(continued)</a:t>
            </a:r>
          </a:p>
        </p:txBody>
      </p:sp>
      <p:sp>
        <p:nvSpPr>
          <p:cNvPr id="466955" name="Oval 11">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6951"/>
                                        </p:tgtEl>
                                        <p:attrNameLst>
                                          <p:attrName>style.visibility</p:attrName>
                                        </p:attrNameLst>
                                      </p:cBhvr>
                                      <p:to>
                                        <p:strVal val="visible"/>
                                      </p:to>
                                    </p:set>
                                    <p:animEffect transition="in" filter="wipe(up)">
                                      <p:cBhvr>
                                        <p:cTn id="7" dur="500"/>
                                        <p:tgtEl>
                                          <p:spTgt spid="4669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6954"/>
                                        </p:tgtEl>
                                        <p:attrNameLst>
                                          <p:attrName>style.visibility</p:attrName>
                                        </p:attrNameLst>
                                      </p:cBhvr>
                                      <p:to>
                                        <p:strVal val="visible"/>
                                      </p:to>
                                    </p:set>
                                    <p:animEffect transition="in" filter="wipe(left)">
                                      <p:cBhvr>
                                        <p:cTn id="10" dur="500"/>
                                        <p:tgtEl>
                                          <p:spTgt spid="466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1" grpId="0" autoUpdateAnimBg="0"/>
      <p:bldP spid="4669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ltLang="en-US"/>
              <a:t>Glencoe Accounting </a:t>
            </a:r>
          </a:p>
        </p:txBody>
      </p:sp>
      <p:sp>
        <p:nvSpPr>
          <p:cNvPr id="468994"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2</a:t>
            </a:r>
          </a:p>
        </p:txBody>
      </p:sp>
      <p:sp>
        <p:nvSpPr>
          <p:cNvPr id="468995" name="Rectangle 3"/>
          <p:cNvSpPr>
            <a:spLocks noChangeArrowheads="1"/>
          </p:cNvSpPr>
          <p:nvPr/>
        </p:nvSpPr>
        <p:spPr bwMode="auto">
          <a:xfrm>
            <a:off x="457200" y="1905000"/>
            <a:ext cx="8153400"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pPr>
            <a:r>
              <a:rPr lang="en-US" altLang="en-US" b="0"/>
              <a:t>Do the following regarding the bank statement:</a:t>
            </a:r>
          </a:p>
          <a:p>
            <a:pPr lvl="1">
              <a:spcBef>
                <a:spcPct val="20000"/>
              </a:spcBef>
              <a:buFontTx/>
              <a:buAutoNum type="alphaLcParenR"/>
            </a:pPr>
            <a:r>
              <a:rPr lang="en-US" altLang="en-US" b="0"/>
              <a:t>List at least two pieces of information that you can learn from the monthly bank statement.  </a:t>
            </a:r>
          </a:p>
          <a:p>
            <a:pPr lvl="1">
              <a:spcBef>
                <a:spcPct val="20000"/>
              </a:spcBef>
              <a:buFontTx/>
              <a:buAutoNum type="alphaLcParenR"/>
            </a:pPr>
            <a:r>
              <a:rPr lang="en-US" altLang="en-US" b="0"/>
              <a:t>List at least two reasons why it is important to reconcile the bank statement monthly.</a:t>
            </a:r>
          </a:p>
        </p:txBody>
      </p:sp>
      <p:sp>
        <p:nvSpPr>
          <p:cNvPr id="468996" name="Rectangle 4"/>
          <p:cNvSpPr>
            <a:spLocks noChangeArrowheads="1"/>
          </p:cNvSpPr>
          <p:nvPr/>
        </p:nvSpPr>
        <p:spPr bwMode="auto">
          <a:xfrm>
            <a:off x="1752600" y="3886200"/>
            <a:ext cx="6172200"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buFontTx/>
              <a:buAutoNum type="alphaLcParenR" startAt="2"/>
            </a:pPr>
            <a:r>
              <a:rPr lang="en-US" altLang="en-US" sz="1600">
                <a:solidFill>
                  <a:srgbClr val="CC0000"/>
                </a:solidFill>
              </a:rPr>
              <a:t>Reconciling the bank statement monthly allows you to    </a:t>
            </a:r>
            <a:br>
              <a:rPr lang="en-US" altLang="en-US" sz="1600">
                <a:solidFill>
                  <a:srgbClr val="CC0000"/>
                </a:solidFill>
              </a:rPr>
            </a:br>
            <a:r>
              <a:rPr lang="en-US" altLang="en-US" sz="1600">
                <a:solidFill>
                  <a:srgbClr val="CC0000"/>
                </a:solidFill>
              </a:rPr>
              <a:t>do the following:</a:t>
            </a:r>
          </a:p>
          <a:p>
            <a:pPr lvl="1">
              <a:spcBef>
                <a:spcPct val="20000"/>
              </a:spcBef>
              <a:buFontTx/>
              <a:buAutoNum type="arabicPeriod"/>
            </a:pPr>
            <a:r>
              <a:rPr lang="en-US" altLang="en-US" sz="1600">
                <a:solidFill>
                  <a:srgbClr val="CC0000"/>
                </a:solidFill>
              </a:rPr>
              <a:t>Determine an accurate cash balance.</a:t>
            </a:r>
          </a:p>
          <a:p>
            <a:pPr lvl="1">
              <a:spcBef>
                <a:spcPct val="20000"/>
              </a:spcBef>
              <a:buFontTx/>
              <a:buAutoNum type="arabicPeriod"/>
            </a:pPr>
            <a:r>
              <a:rPr lang="en-US" altLang="en-US" sz="1600">
                <a:solidFill>
                  <a:srgbClr val="CC0000"/>
                </a:solidFill>
              </a:rPr>
              <a:t>Maintain accurate accounting records.</a:t>
            </a:r>
          </a:p>
          <a:p>
            <a:pPr lvl="1">
              <a:spcBef>
                <a:spcPct val="20000"/>
              </a:spcBef>
              <a:buFontTx/>
              <a:buAutoNum type="arabicPeriod"/>
            </a:pPr>
            <a:r>
              <a:rPr lang="en-US" altLang="en-US" sz="1600">
                <a:solidFill>
                  <a:srgbClr val="CC0000"/>
                </a:solidFill>
              </a:rPr>
              <a:t>Maintain good internal control over cash.</a:t>
            </a:r>
          </a:p>
        </p:txBody>
      </p:sp>
      <p:sp>
        <p:nvSpPr>
          <p:cNvPr id="468998" name="Oval 6">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gray">
          <a:xfrm>
            <a:off x="6567488" y="190500"/>
            <a:ext cx="974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chemeClr val="bg1"/>
                </a:solidFill>
              </a:rPr>
              <a:t>End of</a:t>
            </a:r>
          </a:p>
        </p:txBody>
      </p:sp>
      <p:sp>
        <p:nvSpPr>
          <p:cNvPr id="219139" name="Oval 3">
            <a:hlinkClick r:id="rId3"/>
          </p:cNvPr>
          <p:cNvSpPr>
            <a:spLocks noChangeArrowheads="1"/>
          </p:cNvSpPr>
          <p:nvPr/>
        </p:nvSpPr>
        <p:spPr bwMode="auto">
          <a:xfrm>
            <a:off x="82296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ltLang="en-US"/>
              <a:t>Glencoe Accounting </a:t>
            </a:r>
          </a:p>
        </p:txBody>
      </p:sp>
      <p:sp>
        <p:nvSpPr>
          <p:cNvPr id="321538" name="Rectangle 2"/>
          <p:cNvSpPr>
            <a:spLocks noGrp="1" noChangeArrowheads="1"/>
          </p:cNvSpPr>
          <p:nvPr>
            <p:ph type="title"/>
          </p:nvPr>
        </p:nvSpPr>
        <p:spPr/>
        <p:txBody>
          <a:bodyPr/>
          <a:lstStyle/>
          <a:p>
            <a:r>
              <a:rPr lang="en-US" altLang="en-US"/>
              <a:t>Protecting Cash</a:t>
            </a:r>
          </a:p>
        </p:txBody>
      </p:sp>
      <p:sp>
        <p:nvSpPr>
          <p:cNvPr id="321539" name="AutoShape 3"/>
          <p:cNvSpPr>
            <a:spLocks noChangeArrowheads="1"/>
          </p:cNvSpPr>
          <p:nvPr/>
        </p:nvSpPr>
        <p:spPr bwMode="auto">
          <a:xfrm>
            <a:off x="877888" y="4192588"/>
            <a:ext cx="3505200" cy="162401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internal controls</a:t>
            </a:r>
            <a:endParaRPr lang="en-US" altLang="en-US" sz="1800" b="0">
              <a:solidFill>
                <a:srgbClr val="2E2E2E"/>
              </a:solidFill>
            </a:endParaRPr>
          </a:p>
          <a:p>
            <a:pPr algn="ctr" eaLnBrk="0" hangingPunct="0"/>
            <a:r>
              <a:rPr lang="en-US" altLang="en-US" sz="1800" b="0">
                <a:solidFill>
                  <a:srgbClr val="2E2E2E"/>
                </a:solidFill>
              </a:rPr>
              <a:t>Procedures within the business that are designed to protect cash and other assets and to keep reliable records.</a:t>
            </a:r>
          </a:p>
        </p:txBody>
      </p:sp>
      <p:pic>
        <p:nvPicPr>
          <p:cNvPr id="321540" name="Picture 4"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29175"/>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321550" name="Picture 14" descr="2 boxes go 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08163"/>
            <a:ext cx="7467600" cy="1851025"/>
          </a:xfrm>
          <a:prstGeom prst="rect">
            <a:avLst/>
          </a:prstGeom>
          <a:noFill/>
          <a:extLst>
            <a:ext uri="{909E8E84-426E-40DD-AFC4-6F175D3DCCD1}">
              <a14:hiddenFill xmlns:a14="http://schemas.microsoft.com/office/drawing/2010/main">
                <a:solidFill>
                  <a:srgbClr val="FFFFFF"/>
                </a:solidFill>
              </a14:hiddenFill>
            </a:ext>
          </a:extLst>
        </p:spPr>
      </p:pic>
      <p:sp>
        <p:nvSpPr>
          <p:cNvPr id="321551" name="Rectangle 15"/>
          <p:cNvSpPr>
            <a:spLocks noChangeArrowheads="1"/>
          </p:cNvSpPr>
          <p:nvPr/>
        </p:nvSpPr>
        <p:spPr bwMode="auto">
          <a:xfrm>
            <a:off x="1030288" y="2449513"/>
            <a:ext cx="2971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Two ways to protect cash:</a:t>
            </a:r>
          </a:p>
        </p:txBody>
      </p:sp>
      <p:sp>
        <p:nvSpPr>
          <p:cNvPr id="321553" name="Rectangle 17"/>
          <p:cNvSpPr>
            <a:spLocks noChangeArrowheads="1"/>
          </p:cNvSpPr>
          <p:nvPr/>
        </p:nvSpPr>
        <p:spPr bwMode="auto">
          <a:xfrm>
            <a:off x="4648200" y="1976438"/>
            <a:ext cx="3276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u="sng"/>
              <a:t>Internal Controls</a:t>
            </a:r>
          </a:p>
        </p:txBody>
      </p:sp>
      <p:sp>
        <p:nvSpPr>
          <p:cNvPr id="321554" name="Rectangle 18"/>
          <p:cNvSpPr>
            <a:spLocks noChangeArrowheads="1"/>
          </p:cNvSpPr>
          <p:nvPr/>
        </p:nvSpPr>
        <p:spPr bwMode="auto">
          <a:xfrm>
            <a:off x="4648200" y="3027363"/>
            <a:ext cx="3276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u="sng"/>
              <a:t>External Controls</a:t>
            </a:r>
          </a:p>
        </p:txBody>
      </p:sp>
      <p:sp>
        <p:nvSpPr>
          <p:cNvPr id="321556" name="AutoShape 20"/>
          <p:cNvSpPr>
            <a:spLocks noChangeArrowheads="1"/>
          </p:cNvSpPr>
          <p:nvPr/>
        </p:nvSpPr>
        <p:spPr bwMode="auto">
          <a:xfrm>
            <a:off x="5156200" y="4192588"/>
            <a:ext cx="3454400" cy="162401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external controls</a:t>
            </a:r>
            <a:endParaRPr lang="en-US" altLang="en-US" sz="1800" b="0">
              <a:solidFill>
                <a:srgbClr val="2E2E2E"/>
              </a:solidFill>
            </a:endParaRPr>
          </a:p>
          <a:p>
            <a:pPr algn="ctr" eaLnBrk="0" hangingPunct="0"/>
            <a:r>
              <a:rPr lang="en-US" altLang="en-US" sz="1800" b="0">
                <a:solidFill>
                  <a:srgbClr val="2E2E2E"/>
                </a:solidFill>
              </a:rPr>
              <a:t>Measures and procedures provided outside the business to protect cash and other assets.</a:t>
            </a:r>
          </a:p>
        </p:txBody>
      </p:sp>
      <p:pic>
        <p:nvPicPr>
          <p:cNvPr id="321557" name="Picture 21"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4829175"/>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321558" name="Rectangle 22"/>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321559" name="Rectangle 23"/>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321560" name="Oval 2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539"/>
                                        </p:tgtEl>
                                        <p:attrNameLst>
                                          <p:attrName>style.visibility</p:attrName>
                                        </p:attrNameLst>
                                      </p:cBhvr>
                                      <p:to>
                                        <p:strVal val="visible"/>
                                      </p:to>
                                    </p:set>
                                    <p:animEffect transition="in" filter="fade">
                                      <p:cBhvr>
                                        <p:cTn id="7" dur="500"/>
                                        <p:tgtEl>
                                          <p:spTgt spid="321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1556"/>
                                        </p:tgtEl>
                                        <p:attrNameLst>
                                          <p:attrName>style.visibility</p:attrName>
                                        </p:attrNameLst>
                                      </p:cBhvr>
                                      <p:to>
                                        <p:strVal val="visible"/>
                                      </p:to>
                                    </p:set>
                                    <p:animEffect transition="in" filter="fade">
                                      <p:cBhvr>
                                        <p:cTn id="12" dur="500"/>
                                        <p:tgtEl>
                                          <p:spTgt spid="32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animBg="1" autoUpdateAnimBg="0"/>
      <p:bldP spid="32155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ltLang="en-US"/>
              <a:t>Glencoe Accounting </a:t>
            </a:r>
          </a:p>
        </p:txBody>
      </p:sp>
      <p:pic>
        <p:nvPicPr>
          <p:cNvPr id="393233" name="Picture 17"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81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393218" name="Rectangle 2"/>
          <p:cNvSpPr>
            <a:spLocks noGrp="1" noChangeArrowheads="1"/>
          </p:cNvSpPr>
          <p:nvPr>
            <p:ph type="title"/>
          </p:nvPr>
        </p:nvSpPr>
        <p:spPr/>
        <p:txBody>
          <a:bodyPr/>
          <a:lstStyle/>
          <a:p>
            <a:r>
              <a:rPr lang="en-US" altLang="en-US"/>
              <a:t>The Checking Account</a:t>
            </a:r>
          </a:p>
        </p:txBody>
      </p:sp>
      <p:sp>
        <p:nvSpPr>
          <p:cNvPr id="393219" name="AutoShape 3"/>
          <p:cNvSpPr>
            <a:spLocks noChangeArrowheads="1"/>
          </p:cNvSpPr>
          <p:nvPr/>
        </p:nvSpPr>
        <p:spPr bwMode="auto">
          <a:xfrm>
            <a:off x="503238" y="3505200"/>
            <a:ext cx="8335962" cy="9144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a:solidFill>
                  <a:srgbClr val="CC0000"/>
                </a:solidFill>
              </a:rPr>
              <a:t>checking account</a:t>
            </a:r>
            <a:endParaRPr lang="en-US" altLang="en-US" sz="1600" b="0">
              <a:solidFill>
                <a:srgbClr val="2E2E2E"/>
              </a:solidFill>
            </a:endParaRPr>
          </a:p>
          <a:p>
            <a:pPr algn="ctr" eaLnBrk="0" hangingPunct="0"/>
            <a:r>
              <a:rPr lang="en-US" altLang="en-US" sz="1600" b="0">
                <a:solidFill>
                  <a:srgbClr val="2E2E2E"/>
                </a:solidFill>
              </a:rPr>
              <a:t>An account that allows a person or business to deposit cash in a bank and then write checks and make ATM withdrawals and purchases against the account balance.</a:t>
            </a:r>
          </a:p>
        </p:txBody>
      </p:sp>
      <p:pic>
        <p:nvPicPr>
          <p:cNvPr id="393220" name="Picture 4"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861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93232" name="Rectangle 16"/>
          <p:cNvSpPr>
            <a:spLocks noChangeArrowheads="1"/>
          </p:cNvSpPr>
          <p:nvPr/>
        </p:nvSpPr>
        <p:spPr bwMode="auto">
          <a:xfrm>
            <a:off x="609600" y="2157413"/>
            <a:ext cx="7924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a:solidFill>
                  <a:srgbClr val="006600"/>
                </a:solidFill>
              </a:rPr>
              <a:t>A </a:t>
            </a:r>
            <a:r>
              <a:rPr lang="en-US" altLang="en-US" u="sng">
                <a:solidFill>
                  <a:srgbClr val="006600"/>
                </a:solidFill>
              </a:rPr>
              <a:t>checking account</a:t>
            </a:r>
            <a:r>
              <a:rPr lang="en-US" altLang="en-US">
                <a:solidFill>
                  <a:srgbClr val="006600"/>
                </a:solidFill>
              </a:rPr>
              <a:t> holds cash deposits made by the </a:t>
            </a:r>
            <a:r>
              <a:rPr lang="en-US" altLang="en-US" u="sng">
                <a:solidFill>
                  <a:srgbClr val="006600"/>
                </a:solidFill>
              </a:rPr>
              <a:t>depositor</a:t>
            </a:r>
            <a:r>
              <a:rPr lang="en-US" altLang="en-US">
                <a:solidFill>
                  <a:srgbClr val="006600"/>
                </a:solidFill>
              </a:rPr>
              <a:t>, whether a person or business, and allows them to write a </a:t>
            </a:r>
            <a:r>
              <a:rPr lang="en-US" altLang="en-US" u="sng">
                <a:solidFill>
                  <a:srgbClr val="006600"/>
                </a:solidFill>
              </a:rPr>
              <a:t>check</a:t>
            </a:r>
            <a:r>
              <a:rPr lang="en-US" altLang="en-US">
                <a:solidFill>
                  <a:srgbClr val="006600"/>
                </a:solidFill>
              </a:rPr>
              <a:t> against the balance.</a:t>
            </a:r>
          </a:p>
        </p:txBody>
      </p:sp>
      <p:sp>
        <p:nvSpPr>
          <p:cNvPr id="393235" name="AutoShape 19"/>
          <p:cNvSpPr>
            <a:spLocks noChangeArrowheads="1"/>
          </p:cNvSpPr>
          <p:nvPr/>
        </p:nvSpPr>
        <p:spPr bwMode="auto">
          <a:xfrm>
            <a:off x="531813" y="4503738"/>
            <a:ext cx="8278812" cy="644525"/>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a:solidFill>
                  <a:srgbClr val="CC0000"/>
                </a:solidFill>
              </a:rPr>
              <a:t>depositor</a:t>
            </a:r>
            <a:endParaRPr lang="en-US" altLang="en-US" sz="1600" b="0">
              <a:solidFill>
                <a:srgbClr val="2E2E2E"/>
              </a:solidFill>
            </a:endParaRPr>
          </a:p>
          <a:p>
            <a:pPr algn="ctr" eaLnBrk="0" hangingPunct="0"/>
            <a:r>
              <a:rPr lang="en-US" altLang="en-US" sz="1600" b="0">
                <a:solidFill>
                  <a:srgbClr val="2E2E2E"/>
                </a:solidFill>
              </a:rPr>
              <a:t>A person or business that has cash on deposit in a bank.</a:t>
            </a:r>
          </a:p>
        </p:txBody>
      </p:sp>
      <p:pic>
        <p:nvPicPr>
          <p:cNvPr id="393236" name="Picture 20"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97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93237" name="AutoShape 21"/>
          <p:cNvSpPr>
            <a:spLocks noChangeArrowheads="1"/>
          </p:cNvSpPr>
          <p:nvPr/>
        </p:nvSpPr>
        <p:spPr bwMode="auto">
          <a:xfrm>
            <a:off x="520700" y="5233988"/>
            <a:ext cx="8301038" cy="9144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a:solidFill>
                  <a:srgbClr val="CC0000"/>
                </a:solidFill>
              </a:rPr>
              <a:t>check</a:t>
            </a:r>
            <a:endParaRPr lang="en-US" altLang="en-US" sz="1600" b="0">
              <a:solidFill>
                <a:srgbClr val="2E2E2E"/>
              </a:solidFill>
            </a:endParaRPr>
          </a:p>
          <a:p>
            <a:pPr algn="ctr" eaLnBrk="0" hangingPunct="0"/>
            <a:r>
              <a:rPr lang="en-US" altLang="en-US" sz="1600" b="0">
                <a:solidFill>
                  <a:srgbClr val="2E2E2E"/>
                </a:solidFill>
              </a:rPr>
              <a:t>A written order from a depositor telling the bank to pay a stated amount of cash to the person or business named on the check.</a:t>
            </a:r>
          </a:p>
        </p:txBody>
      </p:sp>
      <p:pic>
        <p:nvPicPr>
          <p:cNvPr id="393238" name="Picture 22"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514975"/>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393239" name="Rectangle 23"/>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393240" name="Rectangle 2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393241" name="Oval 2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3219"/>
                                        </p:tgtEl>
                                        <p:attrNameLst>
                                          <p:attrName>style.visibility</p:attrName>
                                        </p:attrNameLst>
                                      </p:cBhvr>
                                      <p:to>
                                        <p:strVal val="visible"/>
                                      </p:to>
                                    </p:set>
                                    <p:animEffect transition="in" filter="fade">
                                      <p:cBhvr>
                                        <p:cTn id="7" dur="500"/>
                                        <p:tgtEl>
                                          <p:spTgt spid="393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3235"/>
                                        </p:tgtEl>
                                        <p:attrNameLst>
                                          <p:attrName>style.visibility</p:attrName>
                                        </p:attrNameLst>
                                      </p:cBhvr>
                                      <p:to>
                                        <p:strVal val="visible"/>
                                      </p:to>
                                    </p:set>
                                    <p:animEffect transition="in" filter="fade">
                                      <p:cBhvr>
                                        <p:cTn id="12" dur="500"/>
                                        <p:tgtEl>
                                          <p:spTgt spid="3932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3237"/>
                                        </p:tgtEl>
                                        <p:attrNameLst>
                                          <p:attrName>style.visibility</p:attrName>
                                        </p:attrNameLst>
                                      </p:cBhvr>
                                      <p:to>
                                        <p:strVal val="visible"/>
                                      </p:to>
                                    </p:set>
                                    <p:animEffect transition="in" filter="fade">
                                      <p:cBhvr>
                                        <p:cTn id="17" dur="500"/>
                                        <p:tgtEl>
                                          <p:spTgt spid="39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nimBg="1" autoUpdateAnimBg="0"/>
      <p:bldP spid="393235" grpId="0" animBg="1" autoUpdateAnimBg="0"/>
      <p:bldP spid="39323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395267" name="Rectangle 3"/>
          <p:cNvSpPr>
            <a:spLocks noGrp="1" noChangeArrowheads="1"/>
          </p:cNvSpPr>
          <p:nvPr>
            <p:ph type="title"/>
          </p:nvPr>
        </p:nvSpPr>
        <p:spPr/>
        <p:txBody>
          <a:bodyPr/>
          <a:lstStyle/>
          <a:p>
            <a:r>
              <a:rPr lang="en-US" altLang="en-US"/>
              <a:t>The Checking Account</a:t>
            </a:r>
          </a:p>
        </p:txBody>
      </p:sp>
      <p:pic>
        <p:nvPicPr>
          <p:cNvPr id="395278" name="Picture 14" descr="2 boxes fro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6778625" cy="2536825"/>
          </a:xfrm>
          <a:prstGeom prst="rect">
            <a:avLst/>
          </a:prstGeom>
          <a:noFill/>
          <a:extLst>
            <a:ext uri="{909E8E84-426E-40DD-AFC4-6F175D3DCCD1}">
              <a14:hiddenFill xmlns:a14="http://schemas.microsoft.com/office/drawing/2010/main">
                <a:solidFill>
                  <a:srgbClr val="FFFFFF"/>
                </a:solidFill>
              </a14:hiddenFill>
            </a:ext>
          </a:extLst>
        </p:spPr>
      </p:pic>
      <p:sp>
        <p:nvSpPr>
          <p:cNvPr id="395279" name="Rectangle 15"/>
          <p:cNvSpPr>
            <a:spLocks noChangeArrowheads="1"/>
          </p:cNvSpPr>
          <p:nvPr/>
        </p:nvSpPr>
        <p:spPr bwMode="auto">
          <a:xfrm>
            <a:off x="1428750" y="3552825"/>
            <a:ext cx="26685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chemeClr val="bg1"/>
                </a:solidFill>
              </a:rPr>
              <a:t>A checking account:</a:t>
            </a:r>
          </a:p>
        </p:txBody>
      </p:sp>
      <p:sp>
        <p:nvSpPr>
          <p:cNvPr id="395280" name="Rectangle 16"/>
          <p:cNvSpPr>
            <a:spLocks noChangeArrowheads="1"/>
          </p:cNvSpPr>
          <p:nvPr/>
        </p:nvSpPr>
        <p:spPr bwMode="auto">
          <a:xfrm>
            <a:off x="5446713" y="2590800"/>
            <a:ext cx="1849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6600"/>
                </a:solidFill>
              </a:rPr>
              <a:t>Protects cash</a:t>
            </a:r>
          </a:p>
        </p:txBody>
      </p:sp>
      <p:sp>
        <p:nvSpPr>
          <p:cNvPr id="395281" name="Rectangle 17"/>
          <p:cNvSpPr>
            <a:spLocks noChangeArrowheads="1"/>
          </p:cNvSpPr>
          <p:nvPr/>
        </p:nvSpPr>
        <p:spPr bwMode="auto">
          <a:xfrm>
            <a:off x="5211763" y="4106863"/>
            <a:ext cx="23304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6600"/>
                </a:solidFill>
              </a:rPr>
              <a:t>Provides a record</a:t>
            </a:r>
            <a:br>
              <a:rPr lang="en-US" altLang="en-US">
                <a:solidFill>
                  <a:srgbClr val="006600"/>
                </a:solidFill>
              </a:rPr>
            </a:br>
            <a:r>
              <a:rPr lang="en-US" altLang="en-US">
                <a:solidFill>
                  <a:srgbClr val="006600"/>
                </a:solidFill>
              </a:rPr>
              <a:t>of transactions</a:t>
            </a:r>
          </a:p>
        </p:txBody>
      </p:sp>
      <p:sp>
        <p:nvSpPr>
          <p:cNvPr id="395282" name="Rectangle 18"/>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395283" name="Rectangle 19"/>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395284" name="Oval 20">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397314" name="Rectangle 2"/>
          <p:cNvSpPr>
            <a:spLocks noGrp="1" noChangeArrowheads="1"/>
          </p:cNvSpPr>
          <p:nvPr>
            <p:ph type="title"/>
          </p:nvPr>
        </p:nvSpPr>
        <p:spPr/>
        <p:txBody>
          <a:bodyPr/>
          <a:lstStyle/>
          <a:p>
            <a:r>
              <a:rPr lang="en-US" altLang="en-US"/>
              <a:t>The Checking Account</a:t>
            </a:r>
          </a:p>
        </p:txBody>
      </p:sp>
      <p:pic>
        <p:nvPicPr>
          <p:cNvPr id="397322" name="Picture 10"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3722688" cy="4572000"/>
          </a:xfrm>
          <a:prstGeom prst="rect">
            <a:avLst/>
          </a:prstGeom>
          <a:noFill/>
          <a:extLst>
            <a:ext uri="{909E8E84-426E-40DD-AFC4-6F175D3DCCD1}">
              <a14:hiddenFill xmlns:a14="http://schemas.microsoft.com/office/drawing/2010/main">
                <a:solidFill>
                  <a:srgbClr val="FFFFFF"/>
                </a:solidFill>
              </a14:hiddenFill>
            </a:ext>
          </a:extLst>
        </p:spPr>
      </p:pic>
      <p:sp>
        <p:nvSpPr>
          <p:cNvPr id="397323" name="Rectangle 11"/>
          <p:cNvSpPr>
            <a:spLocks noChangeArrowheads="1"/>
          </p:cNvSpPr>
          <p:nvPr/>
        </p:nvSpPr>
        <p:spPr bwMode="auto">
          <a:xfrm>
            <a:off x="4737100" y="1450975"/>
            <a:ext cx="2527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6600"/>
                </a:solidFill>
              </a:rPr>
              <a:t>The </a:t>
            </a:r>
            <a:r>
              <a:rPr lang="en-US" altLang="en-US" u="sng">
                <a:solidFill>
                  <a:srgbClr val="006600"/>
                </a:solidFill>
              </a:rPr>
              <a:t>Signature Card</a:t>
            </a:r>
            <a:endParaRPr lang="en-US" altLang="en-US">
              <a:solidFill>
                <a:srgbClr val="006600"/>
              </a:solidFill>
            </a:endParaRPr>
          </a:p>
        </p:txBody>
      </p:sp>
      <p:sp>
        <p:nvSpPr>
          <p:cNvPr id="397324" name="AutoShape 12"/>
          <p:cNvSpPr>
            <a:spLocks noChangeArrowheads="1"/>
          </p:cNvSpPr>
          <p:nvPr/>
        </p:nvSpPr>
        <p:spPr bwMode="auto">
          <a:xfrm>
            <a:off x="495300" y="3151188"/>
            <a:ext cx="3475038" cy="162401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signature card</a:t>
            </a:r>
            <a:endParaRPr lang="en-US" altLang="en-US" sz="1800" b="0">
              <a:solidFill>
                <a:srgbClr val="2E2E2E"/>
              </a:solidFill>
            </a:endParaRPr>
          </a:p>
          <a:p>
            <a:pPr algn="ctr" eaLnBrk="0" hangingPunct="0"/>
            <a:r>
              <a:rPr lang="en-US" altLang="en-US" sz="1800" b="0">
                <a:solidFill>
                  <a:srgbClr val="2E2E2E"/>
                </a:solidFill>
              </a:rPr>
              <a:t>A bank form containing the signature(s) of the person(s) authorized to write checks on a checking account.</a:t>
            </a:r>
          </a:p>
        </p:txBody>
      </p:sp>
      <p:pic>
        <p:nvPicPr>
          <p:cNvPr id="397325" name="Picture 13"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8618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97328" name="Rectangle 16"/>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397329" name="Rectangle 17"/>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397330" name="Rectangle 18"/>
          <p:cNvSpPr>
            <a:spLocks noChangeArrowheads="1"/>
          </p:cNvSpPr>
          <p:nvPr/>
        </p:nvSpPr>
        <p:spPr bwMode="auto">
          <a:xfrm>
            <a:off x="6402388" y="62484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282</a:t>
            </a:r>
          </a:p>
        </p:txBody>
      </p:sp>
      <p:sp>
        <p:nvSpPr>
          <p:cNvPr id="397331" name="Oval 1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7324"/>
                                        </p:tgtEl>
                                        <p:attrNameLst>
                                          <p:attrName>style.visibility</p:attrName>
                                        </p:attrNameLst>
                                      </p:cBhvr>
                                      <p:to>
                                        <p:strVal val="visible"/>
                                      </p:to>
                                    </p:set>
                                    <p:animEffect transition="in" filter="fade">
                                      <p:cBhvr>
                                        <p:cTn id="7" dur="500"/>
                                        <p:tgtEl>
                                          <p:spTgt spid="397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0"/>
          </p:nvPr>
        </p:nvSpPr>
        <p:spPr/>
        <p:txBody>
          <a:bodyPr/>
          <a:lstStyle/>
          <a:p>
            <a:r>
              <a:rPr lang="en-US" altLang="en-US"/>
              <a:t>Glencoe Accounting </a:t>
            </a:r>
          </a:p>
        </p:txBody>
      </p:sp>
      <p:sp>
        <p:nvSpPr>
          <p:cNvPr id="399362" name="Rectangle 2"/>
          <p:cNvSpPr>
            <a:spLocks noGrp="1" noChangeArrowheads="1"/>
          </p:cNvSpPr>
          <p:nvPr>
            <p:ph type="title"/>
          </p:nvPr>
        </p:nvSpPr>
        <p:spPr/>
        <p:txBody>
          <a:bodyPr/>
          <a:lstStyle/>
          <a:p>
            <a:r>
              <a:rPr lang="en-US" altLang="en-US"/>
              <a:t>The Checking Account</a:t>
            </a:r>
          </a:p>
        </p:txBody>
      </p:sp>
      <p:sp>
        <p:nvSpPr>
          <p:cNvPr id="399366" name="Rectangle 6"/>
          <p:cNvSpPr>
            <a:spLocks noChangeArrowheads="1"/>
          </p:cNvSpPr>
          <p:nvPr/>
        </p:nvSpPr>
        <p:spPr bwMode="auto">
          <a:xfrm>
            <a:off x="4967288" y="1450975"/>
            <a:ext cx="2074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6600"/>
                </a:solidFill>
              </a:rPr>
              <a:t>The Checkbook</a:t>
            </a:r>
          </a:p>
        </p:txBody>
      </p:sp>
      <p:pic>
        <p:nvPicPr>
          <p:cNvPr id="399369" name="Picture 9"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8800"/>
            <a:ext cx="4125913" cy="4518025"/>
          </a:xfrm>
          <a:prstGeom prst="rect">
            <a:avLst/>
          </a:prstGeom>
          <a:noFill/>
          <a:extLst>
            <a:ext uri="{909E8E84-426E-40DD-AFC4-6F175D3DCCD1}">
              <a14:hiddenFill xmlns:a14="http://schemas.microsoft.com/office/drawing/2010/main">
                <a:solidFill>
                  <a:srgbClr val="FFFFFF"/>
                </a:solidFill>
              </a14:hiddenFill>
            </a:ext>
          </a:extLst>
        </p:spPr>
      </p:pic>
      <p:sp>
        <p:nvSpPr>
          <p:cNvPr id="399370" name="Rectangle 10"/>
          <p:cNvSpPr>
            <a:spLocks noChangeArrowheads="1"/>
          </p:cNvSpPr>
          <p:nvPr/>
        </p:nvSpPr>
        <p:spPr bwMode="auto">
          <a:xfrm>
            <a:off x="1095375" y="2362200"/>
            <a:ext cx="2667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2E2E2E"/>
                </a:solidFill>
              </a:rPr>
              <a:t>Detachable check</a:t>
            </a:r>
          </a:p>
        </p:txBody>
      </p:sp>
      <p:sp>
        <p:nvSpPr>
          <p:cNvPr id="399371" name="Oval 11"/>
          <p:cNvSpPr>
            <a:spLocks noChangeArrowheads="1"/>
          </p:cNvSpPr>
          <p:nvPr/>
        </p:nvSpPr>
        <p:spPr bwMode="gray">
          <a:xfrm>
            <a:off x="609600" y="2362200"/>
            <a:ext cx="381000" cy="3810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72" name="Line 12"/>
          <p:cNvSpPr>
            <a:spLocks noChangeShapeType="1"/>
          </p:cNvSpPr>
          <p:nvPr/>
        </p:nvSpPr>
        <p:spPr bwMode="auto">
          <a:xfrm>
            <a:off x="3124200" y="2559050"/>
            <a:ext cx="2919413" cy="0"/>
          </a:xfrm>
          <a:prstGeom prst="line">
            <a:avLst/>
          </a:prstGeom>
          <a:noFill/>
          <a:ln w="539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73" name="Rectangle 13"/>
          <p:cNvSpPr>
            <a:spLocks noChangeArrowheads="1"/>
          </p:cNvSpPr>
          <p:nvPr/>
        </p:nvSpPr>
        <p:spPr bwMode="auto">
          <a:xfrm>
            <a:off x="1095375" y="3352800"/>
            <a:ext cx="2667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2E2E2E"/>
                </a:solidFill>
              </a:rPr>
              <a:t>Check stub</a:t>
            </a:r>
          </a:p>
        </p:txBody>
      </p:sp>
      <p:sp>
        <p:nvSpPr>
          <p:cNvPr id="399374" name="Oval 14"/>
          <p:cNvSpPr>
            <a:spLocks noChangeArrowheads="1"/>
          </p:cNvSpPr>
          <p:nvPr/>
        </p:nvSpPr>
        <p:spPr bwMode="gray">
          <a:xfrm>
            <a:off x="609600" y="3352800"/>
            <a:ext cx="381000" cy="3810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75" name="Line 15"/>
          <p:cNvSpPr>
            <a:spLocks noChangeShapeType="1"/>
          </p:cNvSpPr>
          <p:nvPr/>
        </p:nvSpPr>
        <p:spPr bwMode="auto">
          <a:xfrm>
            <a:off x="2438400" y="3549650"/>
            <a:ext cx="2667000" cy="0"/>
          </a:xfrm>
          <a:prstGeom prst="line">
            <a:avLst/>
          </a:prstGeom>
          <a:noFill/>
          <a:ln w="539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76" name="Rectangle 16"/>
          <p:cNvSpPr>
            <a:spLocks noChangeArrowheads="1"/>
          </p:cNvSpPr>
          <p:nvPr/>
        </p:nvSpPr>
        <p:spPr bwMode="auto">
          <a:xfrm>
            <a:off x="1095375" y="3946525"/>
            <a:ext cx="2667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2E2E2E"/>
                </a:solidFill>
              </a:rPr>
              <a:t>Numbered in sequence</a:t>
            </a:r>
          </a:p>
        </p:txBody>
      </p:sp>
      <p:sp>
        <p:nvSpPr>
          <p:cNvPr id="399377" name="Oval 17"/>
          <p:cNvSpPr>
            <a:spLocks noChangeArrowheads="1"/>
          </p:cNvSpPr>
          <p:nvPr/>
        </p:nvSpPr>
        <p:spPr bwMode="gray">
          <a:xfrm>
            <a:off x="609600" y="3946525"/>
            <a:ext cx="381000" cy="3810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78" name="Line 18"/>
          <p:cNvSpPr>
            <a:spLocks noChangeShapeType="1"/>
          </p:cNvSpPr>
          <p:nvPr/>
        </p:nvSpPr>
        <p:spPr bwMode="auto">
          <a:xfrm>
            <a:off x="3657600" y="4143375"/>
            <a:ext cx="1447800" cy="0"/>
          </a:xfrm>
          <a:prstGeom prst="line">
            <a:avLst/>
          </a:prstGeom>
          <a:noFill/>
          <a:ln w="539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79" name="Line 19"/>
          <p:cNvSpPr>
            <a:spLocks noChangeShapeType="1"/>
          </p:cNvSpPr>
          <p:nvPr/>
        </p:nvSpPr>
        <p:spPr bwMode="auto">
          <a:xfrm>
            <a:off x="5562600" y="4143375"/>
            <a:ext cx="1752600" cy="0"/>
          </a:xfrm>
          <a:prstGeom prst="line">
            <a:avLst/>
          </a:prstGeom>
          <a:noFill/>
          <a:ln w="539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80" name="Rectangle 20"/>
          <p:cNvSpPr>
            <a:spLocks noChangeArrowheads="1"/>
          </p:cNvSpPr>
          <p:nvPr/>
        </p:nvSpPr>
        <p:spPr bwMode="auto">
          <a:xfrm>
            <a:off x="1250950" y="1327150"/>
            <a:ext cx="21320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Banking Procedures</a:t>
            </a:r>
          </a:p>
        </p:txBody>
      </p:sp>
      <p:sp>
        <p:nvSpPr>
          <p:cNvPr id="399381" name="Rectangle 21"/>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11.1</a:t>
            </a:r>
          </a:p>
        </p:txBody>
      </p:sp>
      <p:sp>
        <p:nvSpPr>
          <p:cNvPr id="399382" name="Rectangle 22"/>
          <p:cNvSpPr>
            <a:spLocks noChangeArrowheads="1"/>
          </p:cNvSpPr>
          <p:nvPr/>
        </p:nvSpPr>
        <p:spPr bwMode="auto">
          <a:xfrm>
            <a:off x="6521450" y="6111875"/>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282</a:t>
            </a:r>
          </a:p>
        </p:txBody>
      </p:sp>
      <p:sp>
        <p:nvSpPr>
          <p:cNvPr id="399383" name="Oval 2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0033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3333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2231</Words>
  <Application>Microsoft Office PowerPoint</Application>
  <PresentationFormat>On-screen Show (4:3)</PresentationFormat>
  <Paragraphs>474</Paragraphs>
  <Slides>45</Slides>
  <Notes>45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45</vt:i4>
      </vt:variant>
    </vt:vector>
  </HeadingPairs>
  <TitlesOfParts>
    <vt:vector size="47" baseType="lpstr">
      <vt:lpstr>Arial</vt:lpstr>
      <vt:lpstr>Default Design</vt:lpstr>
      <vt:lpstr>PowerPoint Presentation</vt:lpstr>
      <vt:lpstr>PowerPoint Presentation</vt:lpstr>
      <vt:lpstr>PowerPoint Presentation</vt:lpstr>
      <vt:lpstr>PowerPoint Presentation</vt:lpstr>
      <vt:lpstr>Protecting Cash</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The Checking Account</vt:lpstr>
      <vt:lpstr>PowerPoint Presentation</vt:lpstr>
      <vt:lpstr>Proving Cash</vt:lpstr>
      <vt:lpstr>The Bank Statement</vt:lpstr>
      <vt:lpstr>The Bank Statement</vt:lpstr>
      <vt:lpstr>The Bank Statement</vt:lpstr>
      <vt:lpstr>The Bank Statement</vt:lpstr>
      <vt:lpstr>The Bank Statement</vt:lpstr>
      <vt:lpstr>The Bank Statement</vt:lpstr>
      <vt:lpstr>The Bank Statement</vt:lpstr>
      <vt:lpstr>The Bank Statement</vt:lpstr>
      <vt:lpstr>The Bank Statment</vt:lpstr>
      <vt:lpstr>The Bank Statement</vt:lpstr>
      <vt:lpstr>The Bank Statement</vt:lpstr>
      <vt:lpstr>The Bank Statement</vt:lpstr>
      <vt:lpstr>Electronic Funds  Transfer System</vt:lpstr>
      <vt:lpstr>Electronic Funds  Transfer System</vt:lpstr>
      <vt:lpstr>Electronic Funds  Transfer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dc:creator>
  <cp:lastModifiedBy>Shawn</cp:lastModifiedBy>
  <cp:revision>8</cp:revision>
  <dcterms:created xsi:type="dcterms:W3CDTF">2010-11-23T22:51:23Z</dcterms:created>
  <dcterms:modified xsi:type="dcterms:W3CDTF">2013-12-31T14:24:23Z</dcterms:modified>
</cp:coreProperties>
</file>