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sldIdLst>
    <p:sldId id="329" r:id="rId2"/>
    <p:sldId id="257" r:id="rId3"/>
    <p:sldId id="323" r:id="rId4"/>
    <p:sldId id="345" r:id="rId5"/>
    <p:sldId id="260" r:id="rId6"/>
    <p:sldId id="393" r:id="rId7"/>
    <p:sldId id="394" r:id="rId8"/>
    <p:sldId id="420" r:id="rId9"/>
    <p:sldId id="395" r:id="rId10"/>
    <p:sldId id="396" r:id="rId11"/>
    <p:sldId id="398" r:id="rId12"/>
    <p:sldId id="399" r:id="rId13"/>
    <p:sldId id="397" r:id="rId14"/>
    <p:sldId id="400" r:id="rId15"/>
    <p:sldId id="401" r:id="rId16"/>
    <p:sldId id="402" r:id="rId17"/>
    <p:sldId id="403" r:id="rId18"/>
    <p:sldId id="404" r:id="rId19"/>
    <p:sldId id="405" r:id="rId20"/>
    <p:sldId id="419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355" r:id="rId34"/>
    <p:sldId id="418" r:id="rId35"/>
    <p:sldId id="330" r:id="rId36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33"/>
    <a:srgbClr val="CC0000"/>
    <a:srgbClr val="FFCC66"/>
    <a:srgbClr val="006600"/>
    <a:srgbClr val="003300"/>
    <a:srgbClr val="2E2E2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2" autoAdjust="0"/>
    <p:restoredTop sz="92006" autoAdjust="0"/>
  </p:normalViewPr>
  <p:slideViewPr>
    <p:cSldViewPr>
      <p:cViewPr varScale="1">
        <p:scale>
          <a:sx n="62" d="100"/>
          <a:sy n="62" d="100"/>
        </p:scale>
        <p:origin x="-1866" y="-84"/>
      </p:cViewPr>
      <p:guideLst>
        <p:guide orient="horz" pos="2304"/>
        <p:guide pos="2880"/>
        <p:guide pos="1061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52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0" u="none"/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 u="none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0" u="none"/>
            </a:lvl1pPr>
          </a:lstStyle>
          <a:p>
            <a:endParaRPr lang="en-US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 u="none"/>
            </a:lvl1pPr>
          </a:lstStyle>
          <a:p>
            <a:fld id="{A20C2C4B-A1F6-4006-8D90-83FE280E3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57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AEDF0-F89B-4D65-ADFB-851AF4D4B20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3EDFB-BCE7-4766-A4B0-9190964CB1F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C4ACA-7B3F-4798-BA65-8D5008D912E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EA27F-F4A3-4B9C-9D47-819B0460230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4D473-2F00-4DC3-93CA-5D47B60A0F7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073B2-4281-4097-A45F-0F591260E06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76D4E-9DAE-4F74-937F-281B042A473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2642F-D6B5-442F-A1DF-0473BB4C27B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96503-E113-4017-ADCE-4750C3E95C8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AFA35-6446-4DF9-A766-9468025C2A0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8621A-A94F-4205-AF52-6A7ABAAD30E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7B3EB-A0ED-4205-82A8-F19E045D247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F9011-7F16-492E-85C7-C046FCD8D6B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53E7C-2F4B-4F29-B5B4-3A8DD594BD0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DDD674-8810-43EA-BDF9-190C5FD9F0E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B9E01-A82F-4309-9840-61463C4BDDD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9DCEA-4961-4FB8-8CC4-8324E3D3885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6CFA1-FE66-47F5-A404-AB3008C371C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2AA73-71AD-42FB-BF93-A6AB55BDB6E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91CA8-2543-481A-9C68-A826B099266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B9CD4-2A80-4D96-94E3-10581DB9CE2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0041F-2E0B-4A7D-B220-997D42F69A6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1391E-78BD-4B48-8900-898D3FF1C7E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C743F-0025-4B3D-81B6-A6A27404232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7F256-2F17-486E-B4A9-9E039433C92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E8F3F-058D-4E8F-9985-0A5FE3D2724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40840-D245-4452-9D49-E501134E887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C1792-8714-4144-9224-A383BEABDC8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3D844-0245-44BB-A04A-0F24273F71C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B8020-A517-4036-9C68-61F04B2ADA4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E13E6-807D-4D9C-8D25-E389CE2D620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A691C-A456-4CCA-8A64-1B03995DC29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C3838-B3F2-487E-8F0C-9AD7A183C31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DC157-722B-4C42-8AC5-047F4EEE6BC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5" name="Picture 15" descr="CH 12 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9476435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152400"/>
            <a:ext cx="2198687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446838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18084906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101386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1024528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41933126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3992504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5871394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8116382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1820070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22661990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" name="Picture 49" descr="CH 12 BACK WITH TA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600" b="0" u="none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Glencoe Accounting 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title"/>
          </p:nvPr>
        </p:nvSpPr>
        <p:spPr bwMode="gray">
          <a:xfrm>
            <a:off x="4191000" y="152400"/>
            <a:ext cx="49117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6" name="Line 42"/>
          <p:cNvSpPr>
            <a:spLocks noChangeShapeType="1"/>
          </p:cNvSpPr>
          <p:nvPr userDrawn="1"/>
        </p:nvSpPr>
        <p:spPr bwMode="auto">
          <a:xfrm>
            <a:off x="4038600" y="762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 b="0" u="none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2E2E2E"/>
          </a:solidFill>
          <a:latin typeface="+mn-lt"/>
          <a:ea typeface="+mn-ea"/>
          <a:cs typeface="+mn-cs"/>
        </a:defRPr>
      </a:lvl1pPr>
      <a:lvl2pPr marL="969963" indent="-3429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E2E2E"/>
          </a:solidFill>
          <a:latin typeface="+mn-lt"/>
        </a:defRPr>
      </a:lvl2pPr>
      <a:lvl3pPr marL="1312863" indent="-168275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2E2E2E"/>
          </a:solidFill>
          <a:latin typeface="+mn-lt"/>
        </a:defRPr>
      </a:lvl3pPr>
      <a:lvl4pPr marL="16557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Oval 4">
            <a:hlinkClick r:id="rId3"/>
          </p:cNvPr>
          <p:cNvSpPr>
            <a:spLocks noChangeArrowheads="1"/>
          </p:cNvSpPr>
          <p:nvPr/>
        </p:nvSpPr>
        <p:spPr bwMode="auto">
          <a:xfrm>
            <a:off x="82296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Gross Pay</a:t>
            </a:r>
          </a:p>
        </p:txBody>
      </p:sp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68644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sp>
        <p:nvSpPr>
          <p:cNvPr id="368645" name="AutoShape 5"/>
          <p:cNvSpPr>
            <a:spLocks noChangeArrowheads="1"/>
          </p:cNvSpPr>
          <p:nvPr/>
        </p:nvSpPr>
        <p:spPr bwMode="auto">
          <a:xfrm>
            <a:off x="1414463" y="5487988"/>
            <a:ext cx="6372225" cy="10175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salary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 fixed amount of money paid to an employee for </a:t>
            </a:r>
            <a:br>
              <a:rPr lang="en-US" altLang="en-US" sz="1800" b="0" u="none"/>
            </a:br>
            <a:r>
              <a:rPr lang="en-US" altLang="en-US" sz="1800" b="0" u="none"/>
              <a:t>each pay period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368646" name="Picture 6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8848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7" name="Picture 7" descr="5 boxes in 1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934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48" name="Rectangle 8"/>
          <p:cNvSpPr>
            <a:spLocks noChangeArrowheads="1"/>
          </p:cNvSpPr>
          <p:nvPr/>
        </p:nvSpPr>
        <p:spPr bwMode="auto">
          <a:xfrm>
            <a:off x="865188" y="1965325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Pay Categories That Help Determine Gross Earnings</a:t>
            </a:r>
          </a:p>
        </p:txBody>
      </p:sp>
      <p:sp>
        <p:nvSpPr>
          <p:cNvPr id="368649" name="Rectangle 9"/>
          <p:cNvSpPr>
            <a:spLocks noChangeArrowheads="1"/>
          </p:cNvSpPr>
          <p:nvPr/>
        </p:nvSpPr>
        <p:spPr bwMode="auto">
          <a:xfrm>
            <a:off x="1295400" y="2486025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Salary</a:t>
            </a:r>
            <a:endParaRPr lang="en-US" altLang="en-US" sz="1600" u="none"/>
          </a:p>
        </p:txBody>
      </p:sp>
      <p:sp>
        <p:nvSpPr>
          <p:cNvPr id="368650" name="Rectangle 10"/>
          <p:cNvSpPr>
            <a:spLocks noChangeArrowheads="1"/>
          </p:cNvSpPr>
          <p:nvPr/>
        </p:nvSpPr>
        <p:spPr bwMode="auto">
          <a:xfrm>
            <a:off x="1295400" y="3071813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Hourly Wage</a:t>
            </a:r>
          </a:p>
        </p:txBody>
      </p:sp>
      <p:sp>
        <p:nvSpPr>
          <p:cNvPr id="368651" name="Rectangle 11"/>
          <p:cNvSpPr>
            <a:spLocks noChangeArrowheads="1"/>
          </p:cNvSpPr>
          <p:nvPr/>
        </p:nvSpPr>
        <p:spPr bwMode="auto">
          <a:xfrm>
            <a:off x="1295400" y="3657600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Commission</a:t>
            </a:r>
          </a:p>
        </p:txBody>
      </p:sp>
      <p:sp>
        <p:nvSpPr>
          <p:cNvPr id="368652" name="Rectangle 12"/>
          <p:cNvSpPr>
            <a:spLocks noChangeArrowheads="1"/>
          </p:cNvSpPr>
          <p:nvPr/>
        </p:nvSpPr>
        <p:spPr bwMode="auto">
          <a:xfrm>
            <a:off x="1295400" y="4251325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Salary plus Commission or Bonus</a:t>
            </a:r>
          </a:p>
        </p:txBody>
      </p:sp>
      <p:sp>
        <p:nvSpPr>
          <p:cNvPr id="368653" name="Rectangle 13"/>
          <p:cNvSpPr>
            <a:spLocks noChangeArrowheads="1"/>
          </p:cNvSpPr>
          <p:nvPr/>
        </p:nvSpPr>
        <p:spPr bwMode="auto">
          <a:xfrm>
            <a:off x="1295400" y="4852988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Piece Rate</a:t>
            </a:r>
          </a:p>
        </p:txBody>
      </p:sp>
      <p:sp>
        <p:nvSpPr>
          <p:cNvPr id="368654" name="Oval 14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Gross Pay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sp>
        <p:nvSpPr>
          <p:cNvPr id="372741" name="AutoShape 5"/>
          <p:cNvSpPr>
            <a:spLocks noChangeArrowheads="1"/>
          </p:cNvSpPr>
          <p:nvPr/>
        </p:nvSpPr>
        <p:spPr bwMode="auto">
          <a:xfrm>
            <a:off x="1414463" y="5487988"/>
            <a:ext cx="6372225" cy="10175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wage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An amount of money paid to an employee at a </a:t>
            </a:r>
            <a:br>
              <a:rPr lang="en-US" altLang="en-US" sz="1800" b="0" u="none"/>
            </a:br>
            <a:r>
              <a:rPr lang="en-US" altLang="en-US" sz="1800" b="0" u="none"/>
              <a:t>specified rate per hour worked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372742" name="Picture 6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8848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2743" name="Picture 7" descr="5 boxes in 1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934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2744" name="Rectangle 8"/>
          <p:cNvSpPr>
            <a:spLocks noChangeArrowheads="1"/>
          </p:cNvSpPr>
          <p:nvPr/>
        </p:nvSpPr>
        <p:spPr bwMode="auto">
          <a:xfrm>
            <a:off x="865188" y="1965325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Pay Categories That Help Determine Gross Earnings</a:t>
            </a:r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1295400" y="2486025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Salary</a:t>
            </a:r>
          </a:p>
        </p:txBody>
      </p:sp>
      <p:sp>
        <p:nvSpPr>
          <p:cNvPr id="372746" name="Rectangle 10"/>
          <p:cNvSpPr>
            <a:spLocks noChangeArrowheads="1"/>
          </p:cNvSpPr>
          <p:nvPr/>
        </p:nvSpPr>
        <p:spPr bwMode="auto">
          <a:xfrm>
            <a:off x="1295400" y="3071813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Hourly </a:t>
            </a:r>
            <a:r>
              <a:rPr lang="en-US" altLang="en-US" sz="1600"/>
              <a:t>Wage</a:t>
            </a:r>
            <a:endParaRPr lang="en-US" altLang="en-US" sz="1600" u="none"/>
          </a:p>
        </p:txBody>
      </p:sp>
      <p:sp>
        <p:nvSpPr>
          <p:cNvPr id="372747" name="Rectangle 11"/>
          <p:cNvSpPr>
            <a:spLocks noChangeArrowheads="1"/>
          </p:cNvSpPr>
          <p:nvPr/>
        </p:nvSpPr>
        <p:spPr bwMode="auto">
          <a:xfrm>
            <a:off x="1295400" y="3657600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Commission</a:t>
            </a:r>
          </a:p>
        </p:txBody>
      </p:sp>
      <p:sp>
        <p:nvSpPr>
          <p:cNvPr id="372748" name="Rectangle 12"/>
          <p:cNvSpPr>
            <a:spLocks noChangeArrowheads="1"/>
          </p:cNvSpPr>
          <p:nvPr/>
        </p:nvSpPr>
        <p:spPr bwMode="auto">
          <a:xfrm>
            <a:off x="1295400" y="4251325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Salary plus Commission or Bonus</a:t>
            </a:r>
          </a:p>
        </p:txBody>
      </p:sp>
      <p:sp>
        <p:nvSpPr>
          <p:cNvPr id="372749" name="Rectangle 13"/>
          <p:cNvSpPr>
            <a:spLocks noChangeArrowheads="1"/>
          </p:cNvSpPr>
          <p:nvPr/>
        </p:nvSpPr>
        <p:spPr bwMode="auto">
          <a:xfrm>
            <a:off x="1295400" y="4852988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Piece Rate</a:t>
            </a:r>
          </a:p>
        </p:txBody>
      </p:sp>
      <p:sp>
        <p:nvSpPr>
          <p:cNvPr id="372750" name="Oval 14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Gross Pay</a:t>
            </a:r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sp>
        <p:nvSpPr>
          <p:cNvPr id="374789" name="AutoShape 5"/>
          <p:cNvSpPr>
            <a:spLocks noChangeArrowheads="1"/>
          </p:cNvSpPr>
          <p:nvPr/>
        </p:nvSpPr>
        <p:spPr bwMode="auto">
          <a:xfrm>
            <a:off x="1428750" y="5640388"/>
            <a:ext cx="6343650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piece rate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 rate of pay based on the number of items produced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374790" name="Picture 6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8848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91" name="Picture 7" descr="5 boxes in 1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934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865188" y="1965325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Pay Categories That Help Determine Gross Earnings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1295400" y="2486025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Salary</a:t>
            </a:r>
          </a:p>
        </p:txBody>
      </p:sp>
      <p:sp>
        <p:nvSpPr>
          <p:cNvPr id="374794" name="Rectangle 10"/>
          <p:cNvSpPr>
            <a:spLocks noChangeArrowheads="1"/>
          </p:cNvSpPr>
          <p:nvPr/>
        </p:nvSpPr>
        <p:spPr bwMode="auto">
          <a:xfrm>
            <a:off x="1295400" y="3071813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Hourly Wage</a:t>
            </a:r>
          </a:p>
        </p:txBody>
      </p:sp>
      <p:sp>
        <p:nvSpPr>
          <p:cNvPr id="374795" name="Rectangle 11"/>
          <p:cNvSpPr>
            <a:spLocks noChangeArrowheads="1"/>
          </p:cNvSpPr>
          <p:nvPr/>
        </p:nvSpPr>
        <p:spPr bwMode="auto">
          <a:xfrm>
            <a:off x="1295400" y="3657600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Commission</a:t>
            </a:r>
          </a:p>
        </p:txBody>
      </p:sp>
      <p:sp>
        <p:nvSpPr>
          <p:cNvPr id="374796" name="Rectangle 12"/>
          <p:cNvSpPr>
            <a:spLocks noChangeArrowheads="1"/>
          </p:cNvSpPr>
          <p:nvPr/>
        </p:nvSpPr>
        <p:spPr bwMode="auto">
          <a:xfrm>
            <a:off x="1295400" y="4251325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Salary plus Commission or Bonus</a:t>
            </a:r>
          </a:p>
        </p:txBody>
      </p:sp>
      <p:sp>
        <p:nvSpPr>
          <p:cNvPr id="374797" name="Rectangle 13"/>
          <p:cNvSpPr>
            <a:spLocks noChangeArrowheads="1"/>
          </p:cNvSpPr>
          <p:nvPr/>
        </p:nvSpPr>
        <p:spPr bwMode="auto">
          <a:xfrm>
            <a:off x="1295400" y="4852988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Piece Rate</a:t>
            </a:r>
          </a:p>
        </p:txBody>
      </p:sp>
      <p:sp>
        <p:nvSpPr>
          <p:cNvPr id="374798" name="Oval 14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Gross Pay</a:t>
            </a: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70692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pic>
        <p:nvPicPr>
          <p:cNvPr id="370702" name="Picture 14" descr="2 boxes fro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563"/>
            <a:ext cx="75438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703" name="Rectangle 15"/>
          <p:cNvSpPr>
            <a:spLocks noChangeArrowheads="1"/>
          </p:cNvSpPr>
          <p:nvPr/>
        </p:nvSpPr>
        <p:spPr bwMode="auto">
          <a:xfrm>
            <a:off x="714375" y="2744788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chemeClr val="bg1"/>
                </a:solidFill>
              </a:rPr>
              <a:t>Two methods of measuring hours worked</a:t>
            </a:r>
          </a:p>
        </p:txBody>
      </p:sp>
      <p:sp>
        <p:nvSpPr>
          <p:cNvPr id="370704" name="Rectangle 16"/>
          <p:cNvSpPr>
            <a:spLocks noChangeArrowheads="1"/>
          </p:cNvSpPr>
          <p:nvPr/>
        </p:nvSpPr>
        <p:spPr bwMode="auto">
          <a:xfrm>
            <a:off x="4572000" y="2062163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Time Card</a:t>
            </a:r>
          </a:p>
        </p:txBody>
      </p:sp>
      <p:sp>
        <p:nvSpPr>
          <p:cNvPr id="370705" name="Rectangle 17"/>
          <p:cNvSpPr>
            <a:spLocks noChangeArrowheads="1"/>
          </p:cNvSpPr>
          <p:nvPr/>
        </p:nvSpPr>
        <p:spPr bwMode="auto">
          <a:xfrm>
            <a:off x="4572000" y="3694113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/>
              <a:t>Electronic Badge Reader</a:t>
            </a:r>
          </a:p>
        </p:txBody>
      </p:sp>
      <p:sp>
        <p:nvSpPr>
          <p:cNvPr id="370706" name="AutoShape 18"/>
          <p:cNvSpPr>
            <a:spLocks noChangeArrowheads="1"/>
          </p:cNvSpPr>
          <p:nvPr/>
        </p:nvSpPr>
        <p:spPr bwMode="auto">
          <a:xfrm>
            <a:off x="914400" y="4951413"/>
            <a:ext cx="7086600" cy="10175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time card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 record of the time an employee arrives at work, leaves work, </a:t>
            </a:r>
            <a:br>
              <a:rPr lang="en-US" altLang="en-US" sz="1800" b="0" u="none"/>
            </a:br>
            <a:r>
              <a:rPr lang="en-US" altLang="en-US" sz="1800" b="0" u="none"/>
              <a:t>and the total number of hours worked each day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370707" name="Picture 19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34828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0710" name="Oval 22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Gross Pay</a:t>
            </a:r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pic>
        <p:nvPicPr>
          <p:cNvPr id="376837" name="Picture 5" descr="2 boxes fro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563"/>
            <a:ext cx="75438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714375" y="2744788"/>
            <a:ext cx="2895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chemeClr val="bg1"/>
                </a:solidFill>
              </a:rPr>
              <a:t>Two methods of measuring hours worked</a:t>
            </a:r>
          </a:p>
        </p:txBody>
      </p:sp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4572000" y="2062163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/>
              <a:t>Time Card</a:t>
            </a:r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4572000" y="3694113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Electronic Badge Reader</a:t>
            </a:r>
          </a:p>
        </p:txBody>
      </p:sp>
      <p:sp>
        <p:nvSpPr>
          <p:cNvPr id="376841" name="AutoShape 9"/>
          <p:cNvSpPr>
            <a:spLocks noChangeArrowheads="1"/>
          </p:cNvSpPr>
          <p:nvPr/>
        </p:nvSpPr>
        <p:spPr bwMode="auto">
          <a:xfrm>
            <a:off x="865188" y="4799013"/>
            <a:ext cx="7185025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electronic badge reader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An electronic device that scans the magnetic strip containing employee information on an employee’s identification badge and then transfers the information directly to a computer.</a:t>
            </a:r>
          </a:p>
        </p:txBody>
      </p:sp>
      <p:pic>
        <p:nvPicPr>
          <p:cNvPr id="376842" name="Picture 10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34828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843" name="Oval 11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1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Gross Pay</a:t>
            </a:r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sp>
        <p:nvSpPr>
          <p:cNvPr id="378889" name="AutoShape 9"/>
          <p:cNvSpPr>
            <a:spLocks noChangeArrowheads="1"/>
          </p:cNvSpPr>
          <p:nvPr/>
        </p:nvSpPr>
        <p:spPr bwMode="auto">
          <a:xfrm>
            <a:off x="1157288" y="4164013"/>
            <a:ext cx="7156450" cy="10175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commission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An amount paid to an employee based on a percentage of the employee’s sales.</a:t>
            </a:r>
          </a:p>
        </p:txBody>
      </p:sp>
      <p:pic>
        <p:nvPicPr>
          <p:cNvPr id="378890" name="Picture 10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4562475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91" name="Picture 11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260600"/>
            <a:ext cx="856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2" name="Rectangle 12"/>
          <p:cNvSpPr>
            <a:spLocks noChangeArrowheads="1"/>
          </p:cNvSpPr>
          <p:nvPr/>
        </p:nvSpPr>
        <p:spPr bwMode="auto">
          <a:xfrm>
            <a:off x="552450" y="2528888"/>
            <a:ext cx="80581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300" u="none">
                <a:solidFill>
                  <a:srgbClr val="006600"/>
                </a:solidFill>
              </a:rPr>
              <a:t>Sales employees are often paid a </a:t>
            </a:r>
            <a:r>
              <a:rPr lang="en-US" altLang="en-US" sz="2300">
                <a:solidFill>
                  <a:srgbClr val="006600"/>
                </a:solidFill>
              </a:rPr>
              <a:t>commission</a:t>
            </a:r>
            <a:r>
              <a:rPr lang="en-US" altLang="en-US" sz="2300" u="none">
                <a:solidFill>
                  <a:srgbClr val="006600"/>
                </a:solidFill>
              </a:rPr>
              <a:t>.</a:t>
            </a:r>
            <a:br>
              <a:rPr lang="en-US" altLang="en-US" sz="2300" u="none">
                <a:solidFill>
                  <a:srgbClr val="006600"/>
                </a:solidFill>
              </a:rPr>
            </a:br>
            <a:r>
              <a:rPr lang="en-US" altLang="en-US" sz="2300" u="none">
                <a:solidFill>
                  <a:srgbClr val="006600"/>
                </a:solidFill>
              </a:rPr>
              <a:t>Some sales employees are paid salary plus commission.</a:t>
            </a:r>
            <a:endParaRPr lang="en-US" altLang="en-US" sz="2300" u="none"/>
          </a:p>
        </p:txBody>
      </p:sp>
      <p:sp>
        <p:nvSpPr>
          <p:cNvPr id="378893" name="Oval 1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Gross Pay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sp>
        <p:nvSpPr>
          <p:cNvPr id="380933" name="AutoShape 5"/>
          <p:cNvSpPr>
            <a:spLocks noChangeArrowheads="1"/>
          </p:cNvSpPr>
          <p:nvPr/>
        </p:nvSpPr>
        <p:spPr bwMode="auto">
          <a:xfrm>
            <a:off x="1147763" y="4316413"/>
            <a:ext cx="7175500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piece rate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 rate of pay based on the number of items produced.</a:t>
            </a:r>
          </a:p>
        </p:txBody>
      </p:sp>
      <p:pic>
        <p:nvPicPr>
          <p:cNvPr id="380934" name="Picture 6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4562475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0935" name="Picture 7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260600"/>
            <a:ext cx="856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1924050" y="2667000"/>
            <a:ext cx="53467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300" u="none">
                <a:solidFill>
                  <a:srgbClr val="006600"/>
                </a:solidFill>
              </a:rPr>
              <a:t>Manufacturers often pay a </a:t>
            </a:r>
            <a:r>
              <a:rPr lang="en-US" altLang="en-US" sz="2300">
                <a:solidFill>
                  <a:srgbClr val="006600"/>
                </a:solidFill>
              </a:rPr>
              <a:t>piece rate</a:t>
            </a:r>
            <a:r>
              <a:rPr lang="en-US" altLang="en-US" sz="2300" u="none">
                <a:solidFill>
                  <a:srgbClr val="006600"/>
                </a:solidFill>
              </a:rPr>
              <a:t>.</a:t>
            </a:r>
            <a:endParaRPr lang="en-US" altLang="en-US" sz="2300" u="none"/>
          </a:p>
        </p:txBody>
      </p:sp>
      <p:sp>
        <p:nvSpPr>
          <p:cNvPr id="380937" name="Oval 9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Gross Pay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sp>
        <p:nvSpPr>
          <p:cNvPr id="382981" name="AutoShape 5"/>
          <p:cNvSpPr>
            <a:spLocks noChangeArrowheads="1"/>
          </p:cNvSpPr>
          <p:nvPr/>
        </p:nvSpPr>
        <p:spPr bwMode="auto">
          <a:xfrm>
            <a:off x="1104900" y="3860800"/>
            <a:ext cx="7261225" cy="16240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overtime rate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Pay rate employers are required to pay certain employees </a:t>
            </a:r>
            <a:br>
              <a:rPr lang="en-US" altLang="en-US" sz="1800" b="0" u="none"/>
            </a:br>
            <a:r>
              <a:rPr lang="en-US" altLang="en-US" sz="1800" b="0" u="none"/>
              <a:t>covered by state and federal laws; the Fair Labor Standards Act </a:t>
            </a:r>
            <a:br>
              <a:rPr lang="en-US" altLang="en-US" sz="1800" b="0" u="none"/>
            </a:br>
            <a:r>
              <a:rPr lang="en-US" altLang="en-US" sz="1800" b="0" u="none"/>
              <a:t>of 1938 sets the rate at 1.5 times the regular hourly rate after </a:t>
            </a:r>
            <a:br>
              <a:rPr lang="en-US" altLang="en-US" sz="1800" b="0" u="none"/>
            </a:br>
            <a:r>
              <a:rPr lang="en-US" altLang="en-US" sz="1800" b="0" u="none"/>
              <a:t>40 hours per week.</a:t>
            </a:r>
          </a:p>
        </p:txBody>
      </p:sp>
      <p:pic>
        <p:nvPicPr>
          <p:cNvPr id="382982" name="Picture 6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4562475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983" name="Picture 7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260600"/>
            <a:ext cx="856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763588" y="2514600"/>
            <a:ext cx="7716837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300" u="none">
                <a:solidFill>
                  <a:srgbClr val="006600"/>
                </a:solidFill>
              </a:rPr>
              <a:t>The </a:t>
            </a:r>
            <a:r>
              <a:rPr lang="en-US" altLang="en-US" sz="2300">
                <a:solidFill>
                  <a:srgbClr val="006600"/>
                </a:solidFill>
              </a:rPr>
              <a:t>overtime rate</a:t>
            </a:r>
            <a:r>
              <a:rPr lang="en-US" altLang="en-US" sz="2300" u="none">
                <a:solidFill>
                  <a:srgbClr val="006600"/>
                </a:solidFill>
              </a:rPr>
              <a:t> was set by the Fair Labor Standards</a:t>
            </a:r>
            <a:br>
              <a:rPr lang="en-US" altLang="en-US" sz="2300" u="none">
                <a:solidFill>
                  <a:srgbClr val="006600"/>
                </a:solidFill>
              </a:rPr>
            </a:br>
            <a:r>
              <a:rPr lang="en-US" altLang="en-US" sz="2300" u="none">
                <a:solidFill>
                  <a:srgbClr val="006600"/>
                </a:solidFill>
              </a:rPr>
              <a:t>Act of 1938.</a:t>
            </a:r>
            <a:endParaRPr lang="en-US" altLang="en-US" sz="2300" u="none"/>
          </a:p>
        </p:txBody>
      </p:sp>
      <p:sp>
        <p:nvSpPr>
          <p:cNvPr id="382985" name="Oval 9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85026" name="Rectangle 1026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u="none">
                <a:solidFill>
                  <a:schemeClr val="accent2"/>
                </a:solidFill>
              </a:rPr>
              <a:t>Key Terms </a:t>
            </a:r>
          </a:p>
        </p:txBody>
      </p:sp>
      <p:sp>
        <p:nvSpPr>
          <p:cNvPr id="385027" name="Rectangle 1027"/>
          <p:cNvSpPr>
            <a:spLocks noChangeArrowheads="1"/>
          </p:cNvSpPr>
          <p:nvPr/>
        </p:nvSpPr>
        <p:spPr bwMode="auto">
          <a:xfrm>
            <a:off x="11430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 u="none"/>
              <a:t>deduction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withholding allowance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401 (k) plan</a:t>
            </a:r>
          </a:p>
        </p:txBody>
      </p:sp>
      <p:sp>
        <p:nvSpPr>
          <p:cNvPr id="385028" name="Rectangle 1028"/>
          <p:cNvSpPr>
            <a:spLocks noChangeArrowheads="1"/>
          </p:cNvSpPr>
          <p:nvPr/>
        </p:nvSpPr>
        <p:spPr bwMode="auto">
          <a:xfrm>
            <a:off x="1250950" y="13192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Deductions</a:t>
            </a:r>
          </a:p>
        </p:txBody>
      </p:sp>
      <p:sp>
        <p:nvSpPr>
          <p:cNvPr id="385029" name="Rectangle 1029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12.2</a:t>
            </a:r>
          </a:p>
        </p:txBody>
      </p:sp>
      <p:sp>
        <p:nvSpPr>
          <p:cNvPr id="385031" name="Oval 1031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Deductions Required </a:t>
            </a:r>
            <a:br>
              <a:rPr lang="en-US" altLang="en-US"/>
            </a:br>
            <a:r>
              <a:rPr lang="en-US" altLang="en-US"/>
              <a:t>by Law</a:t>
            </a:r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1250950" y="13192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Deductions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12.2</a:t>
            </a:r>
          </a:p>
        </p:txBody>
      </p:sp>
      <p:pic>
        <p:nvPicPr>
          <p:cNvPr id="387077" name="Picture 5" descr="3 balloons under 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244725"/>
            <a:ext cx="672465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1601788" y="2438400"/>
            <a:ext cx="5942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Deductions</a:t>
            </a:r>
            <a:r>
              <a:rPr lang="en-US" altLang="en-US" u="none"/>
              <a:t> Required by Law</a:t>
            </a:r>
          </a:p>
        </p:txBody>
      </p:sp>
      <p:sp>
        <p:nvSpPr>
          <p:cNvPr id="387080" name="Rectangle 8"/>
          <p:cNvSpPr>
            <a:spLocks noChangeArrowheads="1"/>
          </p:cNvSpPr>
          <p:nvPr/>
        </p:nvSpPr>
        <p:spPr bwMode="gray">
          <a:xfrm>
            <a:off x="1481138" y="3352800"/>
            <a:ext cx="19034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chemeClr val="bg1"/>
                </a:solidFill>
              </a:rPr>
              <a:t>Federal Income </a:t>
            </a:r>
            <a:br>
              <a:rPr lang="en-US" altLang="en-US" u="none">
                <a:solidFill>
                  <a:schemeClr val="bg1"/>
                </a:solidFill>
              </a:rPr>
            </a:br>
            <a:r>
              <a:rPr lang="en-US" altLang="en-US" u="none">
                <a:solidFill>
                  <a:schemeClr val="bg1"/>
                </a:solidFill>
              </a:rPr>
              <a:t>Tax</a:t>
            </a:r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gray">
          <a:xfrm>
            <a:off x="3644900" y="3352800"/>
            <a:ext cx="1903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chemeClr val="bg1"/>
                </a:solidFill>
              </a:rPr>
              <a:t>Social</a:t>
            </a:r>
          </a:p>
          <a:p>
            <a:pPr algn="ctr"/>
            <a:r>
              <a:rPr lang="en-US" altLang="en-US" u="none">
                <a:solidFill>
                  <a:schemeClr val="bg1"/>
                </a:solidFill>
              </a:rPr>
              <a:t>Security</a:t>
            </a:r>
          </a:p>
          <a:p>
            <a:pPr algn="ctr"/>
            <a:r>
              <a:rPr lang="en-US" altLang="en-US" u="none">
                <a:solidFill>
                  <a:schemeClr val="bg1"/>
                </a:solidFill>
              </a:rPr>
              <a:t>Tax</a:t>
            </a:r>
          </a:p>
        </p:txBody>
      </p:sp>
      <p:sp>
        <p:nvSpPr>
          <p:cNvPr id="387082" name="Rectangle 10"/>
          <p:cNvSpPr>
            <a:spLocks noChangeArrowheads="1"/>
          </p:cNvSpPr>
          <p:nvPr/>
        </p:nvSpPr>
        <p:spPr bwMode="gray">
          <a:xfrm>
            <a:off x="5735638" y="3352800"/>
            <a:ext cx="205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chemeClr val="bg1"/>
                </a:solidFill>
              </a:rPr>
              <a:t>City and</a:t>
            </a:r>
            <a:br>
              <a:rPr lang="en-US" altLang="en-US" u="none">
                <a:solidFill>
                  <a:schemeClr val="bg1"/>
                </a:solidFill>
              </a:rPr>
            </a:br>
            <a:r>
              <a:rPr lang="en-US" altLang="en-US" u="none">
                <a:solidFill>
                  <a:schemeClr val="bg1"/>
                </a:solidFill>
              </a:rPr>
              <a:t>State Income</a:t>
            </a:r>
            <a:br>
              <a:rPr lang="en-US" altLang="en-US" u="none">
                <a:solidFill>
                  <a:schemeClr val="bg1"/>
                </a:solidFill>
              </a:rPr>
            </a:br>
            <a:r>
              <a:rPr lang="en-US" altLang="en-US" u="none">
                <a:solidFill>
                  <a:schemeClr val="bg1"/>
                </a:solidFill>
              </a:rPr>
              <a:t>Tax</a:t>
            </a:r>
          </a:p>
        </p:txBody>
      </p:sp>
      <p:sp>
        <p:nvSpPr>
          <p:cNvPr id="387083" name="AutoShape 11"/>
          <p:cNvSpPr>
            <a:spLocks noChangeArrowheads="1"/>
          </p:cNvSpPr>
          <p:nvPr/>
        </p:nvSpPr>
        <p:spPr bwMode="auto">
          <a:xfrm>
            <a:off x="2209800" y="4876800"/>
            <a:ext cx="5124450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deduction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An amount that is subtracted from an employee’s gross earnings.</a:t>
            </a:r>
          </a:p>
        </p:txBody>
      </p:sp>
      <p:pic>
        <p:nvPicPr>
          <p:cNvPr id="387084" name="Picture 12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52752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085" name="Oval 1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3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3118" name="Picture 46" descr="CH 12 BACK NO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1219200" y="2286000"/>
            <a:ext cx="76200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sz="3200" i="1" u="none">
                <a:solidFill>
                  <a:srgbClr val="006600"/>
                </a:solidFill>
              </a:rPr>
              <a:t>Gross earnings</a:t>
            </a:r>
            <a:r>
              <a:rPr lang="en-US" altLang="en-US" sz="3200" u="none">
                <a:solidFill>
                  <a:srgbClr val="006600"/>
                </a:solidFill>
              </a:rPr>
              <a:t> is the total amount an employee earns in a pay period. Payroll </a:t>
            </a:r>
            <a:r>
              <a:rPr lang="en-US" altLang="en-US" sz="3200" i="1" u="none">
                <a:solidFill>
                  <a:srgbClr val="006600"/>
                </a:solidFill>
              </a:rPr>
              <a:t>deductions</a:t>
            </a:r>
            <a:r>
              <a:rPr lang="en-US" altLang="en-US" sz="3200" u="none">
                <a:solidFill>
                  <a:srgbClr val="006600"/>
                </a:solidFill>
              </a:rPr>
              <a:t> are amounts withheld from an employee’s gross earnings.</a:t>
            </a:r>
          </a:p>
        </p:txBody>
      </p:sp>
      <p:pic>
        <p:nvPicPr>
          <p:cNvPr id="3116" name="Picture 44" descr="main idea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3848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9" name="Rectangle 47"/>
          <p:cNvSpPr>
            <a:spLocks noChangeArrowheads="1"/>
          </p:cNvSpPr>
          <p:nvPr/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en-US" sz="600" b="0" u="none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en-US" sz="600" b="0" u="none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sp>
        <p:nvSpPr>
          <p:cNvPr id="3121" name="Oval 49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15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Deductions Required </a:t>
            </a:r>
            <a:br>
              <a:rPr lang="en-US" altLang="en-US"/>
            </a:br>
            <a:r>
              <a:rPr lang="en-US" altLang="en-US"/>
              <a:t>by Law</a:t>
            </a:r>
          </a:p>
        </p:txBody>
      </p:sp>
      <p:sp>
        <p:nvSpPr>
          <p:cNvPr id="415747" name="Rectangle 1027"/>
          <p:cNvSpPr>
            <a:spLocks noChangeArrowheads="1"/>
          </p:cNvSpPr>
          <p:nvPr/>
        </p:nvSpPr>
        <p:spPr bwMode="auto">
          <a:xfrm>
            <a:off x="1250950" y="13192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Deductions</a:t>
            </a:r>
          </a:p>
        </p:txBody>
      </p:sp>
      <p:sp>
        <p:nvSpPr>
          <p:cNvPr id="415748" name="Rectangle 1028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12.2</a:t>
            </a:r>
          </a:p>
        </p:txBody>
      </p:sp>
      <p:sp>
        <p:nvSpPr>
          <p:cNvPr id="415756" name="AutoShape 1036"/>
          <p:cNvSpPr>
            <a:spLocks noChangeArrowheads="1"/>
          </p:cNvSpPr>
          <p:nvPr/>
        </p:nvSpPr>
        <p:spPr bwMode="auto">
          <a:xfrm>
            <a:off x="1295400" y="4013200"/>
            <a:ext cx="6805613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withholding allowance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An allowance an individual claims on a Form W-4; it is used to calculate the amount of income tax withheld from an employee’s paycheck.</a:t>
            </a:r>
          </a:p>
        </p:txBody>
      </p:sp>
      <p:pic>
        <p:nvPicPr>
          <p:cNvPr id="415757" name="Picture 1037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4562475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758" name="Picture 1038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260600"/>
            <a:ext cx="856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59" name="Rectangle 1039"/>
          <p:cNvSpPr>
            <a:spLocks noChangeArrowheads="1"/>
          </p:cNvSpPr>
          <p:nvPr/>
        </p:nvSpPr>
        <p:spPr bwMode="auto">
          <a:xfrm>
            <a:off x="2898775" y="2514600"/>
            <a:ext cx="3478213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300" u="none">
                <a:solidFill>
                  <a:srgbClr val="006600"/>
                </a:solidFill>
              </a:rPr>
              <a:t>What Is a</a:t>
            </a:r>
            <a:br>
              <a:rPr lang="en-US" altLang="en-US" sz="2300" u="none">
                <a:solidFill>
                  <a:srgbClr val="006600"/>
                </a:solidFill>
              </a:rPr>
            </a:br>
            <a:r>
              <a:rPr lang="en-US" altLang="en-US" sz="2300">
                <a:solidFill>
                  <a:srgbClr val="006600"/>
                </a:solidFill>
              </a:rPr>
              <a:t>withholding allowance</a:t>
            </a:r>
            <a:r>
              <a:rPr lang="en-US" altLang="en-US" sz="2300" u="none">
                <a:solidFill>
                  <a:srgbClr val="006600"/>
                </a:solidFill>
              </a:rPr>
              <a:t>?</a:t>
            </a:r>
            <a:endParaRPr lang="en-US" altLang="en-US" sz="2300" u="none"/>
          </a:p>
        </p:txBody>
      </p:sp>
      <p:sp>
        <p:nvSpPr>
          <p:cNvPr id="415760" name="Oval 1040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Deductions Required </a:t>
            </a:r>
            <a:br>
              <a:rPr lang="en-US" altLang="en-US"/>
            </a:br>
            <a:r>
              <a:rPr lang="en-US" altLang="en-US"/>
              <a:t>by Law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1250950" y="13192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Deductions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12.2</a:t>
            </a:r>
          </a:p>
        </p:txBody>
      </p:sp>
      <p:pic>
        <p:nvPicPr>
          <p:cNvPr id="389132" name="Picture 12" descr="2 boxes to 2 boxes fro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6650"/>
            <a:ext cx="8305800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33" name="Rectangle 13"/>
          <p:cNvSpPr>
            <a:spLocks noChangeArrowheads="1"/>
          </p:cNvSpPr>
          <p:nvPr/>
        </p:nvSpPr>
        <p:spPr bwMode="auto">
          <a:xfrm>
            <a:off x="457200" y="309245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u="none"/>
              <a:t>Employer withholds federal income tax</a:t>
            </a:r>
          </a:p>
        </p:txBody>
      </p:sp>
      <p:sp>
        <p:nvSpPr>
          <p:cNvPr id="389134" name="Rectangle 14"/>
          <p:cNvSpPr>
            <a:spLocks noChangeArrowheads="1"/>
          </p:cNvSpPr>
          <p:nvPr/>
        </p:nvSpPr>
        <p:spPr bwMode="auto">
          <a:xfrm>
            <a:off x="3368675" y="2519363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b="0" u="none"/>
              <a:t>Too much money withheld</a:t>
            </a:r>
          </a:p>
        </p:txBody>
      </p:sp>
      <p:sp>
        <p:nvSpPr>
          <p:cNvPr id="389135" name="Rectangle 15"/>
          <p:cNvSpPr>
            <a:spLocks noChangeArrowheads="1"/>
          </p:cNvSpPr>
          <p:nvPr/>
        </p:nvSpPr>
        <p:spPr bwMode="auto">
          <a:xfrm>
            <a:off x="6172200" y="24590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u="none">
                <a:solidFill>
                  <a:srgbClr val="006600"/>
                </a:solidFill>
              </a:rPr>
              <a:t>Refund</a:t>
            </a:r>
          </a:p>
        </p:txBody>
      </p:sp>
      <p:sp>
        <p:nvSpPr>
          <p:cNvPr id="389136" name="Rectangle 16"/>
          <p:cNvSpPr>
            <a:spLocks noChangeArrowheads="1"/>
          </p:cNvSpPr>
          <p:nvPr/>
        </p:nvSpPr>
        <p:spPr bwMode="auto">
          <a:xfrm>
            <a:off x="3368675" y="4148138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b="0" u="none"/>
              <a:t>Too little money withheld</a:t>
            </a:r>
          </a:p>
        </p:txBody>
      </p:sp>
      <p:sp>
        <p:nvSpPr>
          <p:cNvPr id="389138" name="Rectangle 18"/>
          <p:cNvSpPr>
            <a:spLocks noChangeArrowheads="1"/>
          </p:cNvSpPr>
          <p:nvPr/>
        </p:nvSpPr>
        <p:spPr bwMode="auto">
          <a:xfrm>
            <a:off x="6172200" y="4114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u="none">
                <a:solidFill>
                  <a:srgbClr val="CC0000"/>
                </a:solidFill>
              </a:rPr>
              <a:t>Amount Due</a:t>
            </a:r>
          </a:p>
        </p:txBody>
      </p:sp>
      <p:sp>
        <p:nvSpPr>
          <p:cNvPr id="389139" name="Rectangle 19"/>
          <p:cNvSpPr>
            <a:spLocks noChangeArrowheads="1"/>
          </p:cNvSpPr>
          <p:nvPr/>
        </p:nvSpPr>
        <p:spPr bwMode="auto">
          <a:xfrm>
            <a:off x="6189663" y="2840038"/>
            <a:ext cx="228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b="0" u="none"/>
              <a:t>from the IRS</a:t>
            </a:r>
          </a:p>
        </p:txBody>
      </p:sp>
      <p:sp>
        <p:nvSpPr>
          <p:cNvPr id="389140" name="Rectangle 20"/>
          <p:cNvSpPr>
            <a:spLocks noChangeArrowheads="1"/>
          </p:cNvSpPr>
          <p:nvPr/>
        </p:nvSpPr>
        <p:spPr bwMode="auto">
          <a:xfrm>
            <a:off x="6205538" y="4495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b="0" u="none"/>
              <a:t>to the IRS</a:t>
            </a:r>
          </a:p>
        </p:txBody>
      </p:sp>
      <p:sp>
        <p:nvSpPr>
          <p:cNvPr id="389141" name="Oval 21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Deductions Required </a:t>
            </a:r>
            <a:br>
              <a:rPr lang="en-US" altLang="en-US"/>
            </a:br>
            <a:r>
              <a:rPr lang="en-US" altLang="en-US"/>
              <a:t>by Law</a:t>
            </a: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1250950" y="13192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Deductions</a:t>
            </a:r>
          </a:p>
        </p:txBody>
      </p: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12.2</a:t>
            </a:r>
          </a:p>
        </p:txBody>
      </p:sp>
      <p:pic>
        <p:nvPicPr>
          <p:cNvPr id="391181" name="Picture 13" descr="3 boxes out of 1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981200"/>
            <a:ext cx="8580437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1182" name="Rectangle 14"/>
          <p:cNvSpPr>
            <a:spLocks noChangeArrowheads="1"/>
          </p:cNvSpPr>
          <p:nvPr/>
        </p:nvSpPr>
        <p:spPr bwMode="auto">
          <a:xfrm>
            <a:off x="685800" y="3048000"/>
            <a:ext cx="22082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500" u="none"/>
              <a:t>The amount of income tax withheld depends on:</a:t>
            </a:r>
          </a:p>
        </p:txBody>
      </p:sp>
      <p:sp>
        <p:nvSpPr>
          <p:cNvPr id="391184" name="Rectangle 16"/>
          <p:cNvSpPr>
            <a:spLocks noChangeArrowheads="1"/>
          </p:cNvSpPr>
          <p:nvPr/>
        </p:nvSpPr>
        <p:spPr bwMode="auto">
          <a:xfrm>
            <a:off x="4648200" y="22098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0" u="none"/>
              <a:t>The employee’s marital status</a:t>
            </a:r>
            <a:br>
              <a:rPr lang="en-US" altLang="en-US" b="0" u="none"/>
            </a:br>
            <a:r>
              <a:rPr lang="en-US" altLang="en-US" b="0" u="none"/>
              <a:t>(found on Form W-4)</a:t>
            </a:r>
          </a:p>
        </p:txBody>
      </p:sp>
      <p:sp>
        <p:nvSpPr>
          <p:cNvPr id="391185" name="Rectangle 17"/>
          <p:cNvSpPr>
            <a:spLocks noChangeArrowheads="1"/>
          </p:cNvSpPr>
          <p:nvPr/>
        </p:nvSpPr>
        <p:spPr bwMode="auto">
          <a:xfrm>
            <a:off x="4648200" y="3552825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0" u="none"/>
              <a:t>Number of allowances claimed</a:t>
            </a:r>
            <a:br>
              <a:rPr lang="en-US" altLang="en-US" b="0" u="none"/>
            </a:br>
            <a:r>
              <a:rPr lang="en-US" altLang="en-US" b="0" u="none"/>
              <a:t>(found on Form W-4)</a:t>
            </a:r>
          </a:p>
        </p:txBody>
      </p:sp>
      <p:sp>
        <p:nvSpPr>
          <p:cNvPr id="391186" name="Rectangle 18"/>
          <p:cNvSpPr>
            <a:spLocks noChangeArrowheads="1"/>
          </p:cNvSpPr>
          <p:nvPr/>
        </p:nvSpPr>
        <p:spPr bwMode="auto">
          <a:xfrm>
            <a:off x="4648200" y="4876800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0" u="none"/>
              <a:t>The employee’s </a:t>
            </a:r>
            <a:br>
              <a:rPr lang="en-US" altLang="en-US" b="0" u="none"/>
            </a:br>
            <a:r>
              <a:rPr lang="en-US" altLang="en-US" b="0" u="none"/>
              <a:t>gross earnings</a:t>
            </a:r>
          </a:p>
        </p:txBody>
      </p:sp>
      <p:sp>
        <p:nvSpPr>
          <p:cNvPr id="391187" name="Oval 19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Deductions Required </a:t>
            </a:r>
            <a:br>
              <a:rPr lang="en-US" altLang="en-US"/>
            </a:br>
            <a:r>
              <a:rPr lang="en-US" altLang="en-US"/>
              <a:t>by Law</a:t>
            </a:r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1250950" y="13192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Deductions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12.2</a:t>
            </a:r>
          </a:p>
        </p:txBody>
      </p:sp>
      <p:pic>
        <p:nvPicPr>
          <p:cNvPr id="393226" name="Picture 10" descr="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302500" cy="45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28" name="Rectangle 12"/>
          <p:cNvSpPr>
            <a:spLocks noChangeArrowheads="1"/>
          </p:cNvSpPr>
          <p:nvPr/>
        </p:nvSpPr>
        <p:spPr bwMode="auto">
          <a:xfrm>
            <a:off x="6781800" y="61722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i="1" u="none">
                <a:solidFill>
                  <a:srgbClr val="CC0000"/>
                </a:solidFill>
              </a:rPr>
              <a:t>See page 319</a:t>
            </a:r>
          </a:p>
        </p:txBody>
      </p:sp>
      <p:sp>
        <p:nvSpPr>
          <p:cNvPr id="393229" name="Oval 1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Deductions Required </a:t>
            </a:r>
            <a:br>
              <a:rPr lang="en-US" altLang="en-US"/>
            </a:br>
            <a:r>
              <a:rPr lang="en-US" altLang="en-US"/>
              <a:t>by Law</a:t>
            </a: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1250950" y="13192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Deductions</a:t>
            </a:r>
          </a:p>
        </p:txBody>
      </p:sp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12.2</a:t>
            </a:r>
          </a:p>
        </p:txBody>
      </p:sp>
      <p:pic>
        <p:nvPicPr>
          <p:cNvPr id="395270" name="Picture 6" descr="2 connected boxes with 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981200"/>
            <a:ext cx="8670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5271" name="Rectangle 7"/>
          <p:cNvSpPr>
            <a:spLocks noChangeArrowheads="1"/>
          </p:cNvSpPr>
          <p:nvPr/>
        </p:nvSpPr>
        <p:spPr bwMode="auto">
          <a:xfrm>
            <a:off x="381000" y="2112963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chemeClr val="bg1"/>
                </a:solidFill>
              </a:rPr>
              <a:t>The Federal Insurance Contributions Act (FICA) established social security taxes in 1935. Two components of FICA are:</a:t>
            </a:r>
          </a:p>
        </p:txBody>
      </p:sp>
      <p:sp>
        <p:nvSpPr>
          <p:cNvPr id="395272" name="Rectangle 8"/>
          <p:cNvSpPr>
            <a:spLocks noChangeArrowheads="1"/>
          </p:cNvSpPr>
          <p:nvPr/>
        </p:nvSpPr>
        <p:spPr bwMode="auto">
          <a:xfrm>
            <a:off x="381000" y="3657600"/>
            <a:ext cx="3886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300" b="0" u="none"/>
              <a:t>Social security–provided as </a:t>
            </a:r>
            <a:r>
              <a:rPr lang="en-US" altLang="en-US" sz="2300" b="0" i="1" u="none"/>
              <a:t>old age</a:t>
            </a:r>
            <a:r>
              <a:rPr lang="en-US" altLang="en-US" sz="2300" b="0" u="none"/>
              <a:t> and </a:t>
            </a:r>
            <a:r>
              <a:rPr lang="en-US" altLang="en-US" sz="2300" b="0" i="1" u="none"/>
              <a:t>disability</a:t>
            </a:r>
            <a:r>
              <a:rPr lang="en-US" altLang="en-US" sz="2300" b="0" u="none"/>
              <a:t> insurance and </a:t>
            </a:r>
            <a:r>
              <a:rPr lang="en-US" altLang="en-US" sz="2300" b="0" i="1" u="none"/>
              <a:t>survivors’</a:t>
            </a:r>
            <a:r>
              <a:rPr lang="en-US" altLang="en-US" sz="2300" b="0" u="none"/>
              <a:t> benefits</a:t>
            </a:r>
          </a:p>
        </p:txBody>
      </p:sp>
      <p:sp>
        <p:nvSpPr>
          <p:cNvPr id="395273" name="Rectangle 9"/>
          <p:cNvSpPr>
            <a:spLocks noChangeArrowheads="1"/>
          </p:cNvSpPr>
          <p:nvPr/>
        </p:nvSpPr>
        <p:spPr bwMode="auto">
          <a:xfrm>
            <a:off x="4876800" y="3657600"/>
            <a:ext cx="38862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300" b="0" u="none"/>
              <a:t>Medicare–provides health insurance for people who are elderly or disabled</a:t>
            </a:r>
          </a:p>
        </p:txBody>
      </p:sp>
      <p:sp>
        <p:nvSpPr>
          <p:cNvPr id="395274" name="Oval 10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Voluntary Deductions</a:t>
            </a:r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1250950" y="13192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Deductions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12.2</a:t>
            </a:r>
          </a:p>
        </p:txBody>
      </p:sp>
      <p:pic>
        <p:nvPicPr>
          <p:cNvPr id="397321" name="Picture 9" descr="7 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61007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1970088" y="2154238"/>
            <a:ext cx="5649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u="none">
                <a:solidFill>
                  <a:srgbClr val="003300"/>
                </a:solidFill>
              </a:rPr>
              <a:t>Examples of Voluntary Deductions</a:t>
            </a:r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1970088" y="2690813"/>
            <a:ext cx="5649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u="none">
                <a:solidFill>
                  <a:srgbClr val="006600"/>
                </a:solidFill>
              </a:rPr>
              <a:t>Union Dues</a:t>
            </a:r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1970088" y="3200400"/>
            <a:ext cx="5649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u="none">
                <a:solidFill>
                  <a:srgbClr val="006600"/>
                </a:solidFill>
              </a:rPr>
              <a:t>Health Insurance Payments</a:t>
            </a:r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1970088" y="3681413"/>
            <a:ext cx="5649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u="none">
                <a:solidFill>
                  <a:srgbClr val="006600"/>
                </a:solidFill>
              </a:rPr>
              <a:t>Life Insurance Payments</a:t>
            </a:r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1970088" y="4191000"/>
            <a:ext cx="5649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u="none">
                <a:solidFill>
                  <a:srgbClr val="006600"/>
                </a:solidFill>
              </a:rPr>
              <a:t>U.S. Savings Bonds</a:t>
            </a:r>
          </a:p>
        </p:txBody>
      </p:sp>
      <p:sp>
        <p:nvSpPr>
          <p:cNvPr id="397327" name="Rectangle 15"/>
          <p:cNvSpPr>
            <a:spLocks noChangeArrowheads="1"/>
          </p:cNvSpPr>
          <p:nvPr/>
        </p:nvSpPr>
        <p:spPr bwMode="auto">
          <a:xfrm>
            <a:off x="1970088" y="4672013"/>
            <a:ext cx="5649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u="none">
                <a:solidFill>
                  <a:srgbClr val="006600"/>
                </a:solidFill>
              </a:rPr>
              <a:t>Charitable Contributions</a:t>
            </a:r>
          </a:p>
        </p:txBody>
      </p:sp>
      <p:sp>
        <p:nvSpPr>
          <p:cNvPr id="397328" name="Rectangle 16"/>
          <p:cNvSpPr>
            <a:spLocks noChangeArrowheads="1"/>
          </p:cNvSpPr>
          <p:nvPr/>
        </p:nvSpPr>
        <p:spPr bwMode="auto">
          <a:xfrm>
            <a:off x="1970088" y="5157788"/>
            <a:ext cx="5649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u="none">
                <a:solidFill>
                  <a:srgbClr val="006600"/>
                </a:solidFill>
              </a:rPr>
              <a:t>Pensions</a:t>
            </a:r>
          </a:p>
        </p:txBody>
      </p:sp>
      <p:sp>
        <p:nvSpPr>
          <p:cNvPr id="397329" name="Rectangle 17"/>
          <p:cNvSpPr>
            <a:spLocks noChangeArrowheads="1"/>
          </p:cNvSpPr>
          <p:nvPr/>
        </p:nvSpPr>
        <p:spPr bwMode="auto">
          <a:xfrm>
            <a:off x="1970088" y="5638800"/>
            <a:ext cx="5649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u="none">
                <a:solidFill>
                  <a:srgbClr val="006600"/>
                </a:solidFill>
              </a:rPr>
              <a:t>Credit Union Deposits and Payments</a:t>
            </a:r>
          </a:p>
        </p:txBody>
      </p:sp>
      <p:sp>
        <p:nvSpPr>
          <p:cNvPr id="397331" name="Oval 19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Voluntary Deductions</a:t>
            </a: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1250950" y="1319213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Deductions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12.2</a:t>
            </a:r>
          </a:p>
        </p:txBody>
      </p:sp>
      <p:sp>
        <p:nvSpPr>
          <p:cNvPr id="399374" name="AutoShape 14"/>
          <p:cNvSpPr>
            <a:spLocks noChangeArrowheads="1"/>
          </p:cNvSpPr>
          <p:nvPr/>
        </p:nvSpPr>
        <p:spPr bwMode="auto">
          <a:xfrm>
            <a:off x="1104900" y="4038600"/>
            <a:ext cx="7261225" cy="16240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401(k) plan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 voluntary payroll deduction from gross earnings; </a:t>
            </a:r>
            <a:br>
              <a:rPr lang="en-US" altLang="en-US" sz="1800" b="0" u="none"/>
            </a:br>
            <a:r>
              <a:rPr lang="en-US" altLang="en-US" sz="1800" b="0" u="none"/>
              <a:t>the employee does not pay income tax on the amount </a:t>
            </a:r>
            <a:br>
              <a:rPr lang="en-US" altLang="en-US" sz="1800" b="0" u="none"/>
            </a:br>
            <a:r>
              <a:rPr lang="en-US" altLang="en-US" sz="1800" b="0" u="none"/>
              <a:t>contributed until the money is withdrawn from the plan, </a:t>
            </a:r>
            <a:br>
              <a:rPr lang="en-US" altLang="en-US" sz="1800" b="0" u="none"/>
            </a:br>
            <a:r>
              <a:rPr lang="en-US" altLang="en-US" sz="1800" b="0" u="none"/>
              <a:t>usually after age 59½.</a:t>
            </a:r>
          </a:p>
        </p:txBody>
      </p:sp>
      <p:pic>
        <p:nvPicPr>
          <p:cNvPr id="399375" name="Picture 15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4740275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76" name="Picture 16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260600"/>
            <a:ext cx="856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77" name="Rectangle 17"/>
          <p:cNvSpPr>
            <a:spLocks noChangeArrowheads="1"/>
          </p:cNvSpPr>
          <p:nvPr/>
        </p:nvSpPr>
        <p:spPr bwMode="auto">
          <a:xfrm>
            <a:off x="620713" y="2667000"/>
            <a:ext cx="802322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300" u="none">
                <a:solidFill>
                  <a:srgbClr val="006600"/>
                </a:solidFill>
              </a:rPr>
              <a:t>The </a:t>
            </a:r>
            <a:r>
              <a:rPr lang="en-US" altLang="en-US" sz="2300">
                <a:solidFill>
                  <a:srgbClr val="006600"/>
                </a:solidFill>
              </a:rPr>
              <a:t>401(k) plan</a:t>
            </a:r>
            <a:r>
              <a:rPr lang="en-US" altLang="en-US" sz="2300" u="none">
                <a:solidFill>
                  <a:srgbClr val="006600"/>
                </a:solidFill>
              </a:rPr>
              <a:t> is a popular voluntary payroll deduction.</a:t>
            </a:r>
            <a:endParaRPr lang="en-US" altLang="en-US" sz="2300" u="none"/>
          </a:p>
        </p:txBody>
      </p:sp>
      <p:sp>
        <p:nvSpPr>
          <p:cNvPr id="399378" name="Oval 18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u="none">
                <a:solidFill>
                  <a:schemeClr val="accent2"/>
                </a:solidFill>
              </a:rPr>
              <a:t>Key Terms </a:t>
            </a:r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1143000" y="2590800"/>
            <a:ext cx="54864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 u="none"/>
              <a:t>payroll register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net pay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direct deposit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employee’s earnings record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accumulated earnings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1250950" y="129540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Records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304800" y="130333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12.3</a:t>
            </a:r>
          </a:p>
        </p:txBody>
      </p:sp>
      <p:sp>
        <p:nvSpPr>
          <p:cNvPr id="401414" name="Oval 6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Preparing the </a:t>
            </a:r>
            <a:br>
              <a:rPr lang="en-US" altLang="en-US"/>
            </a:br>
            <a:r>
              <a:rPr lang="en-US" altLang="en-US"/>
              <a:t>Payroll Register</a:t>
            </a:r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1250950" y="129540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Records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304800" y="130333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12.3</a:t>
            </a:r>
          </a:p>
        </p:txBody>
      </p:sp>
      <p:pic>
        <p:nvPicPr>
          <p:cNvPr id="403461" name="Picture 5" descr="7 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49593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630238" y="2346325"/>
            <a:ext cx="4405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003300"/>
                </a:solidFill>
              </a:rPr>
              <a:t>Seven Parts of the </a:t>
            </a:r>
            <a:r>
              <a:rPr lang="en-US" altLang="en-US">
                <a:solidFill>
                  <a:srgbClr val="003300"/>
                </a:solidFill>
              </a:rPr>
              <a:t>Payroll Register</a:t>
            </a:r>
            <a:endParaRPr lang="en-US" altLang="en-US" u="none">
              <a:solidFill>
                <a:srgbClr val="003300"/>
              </a:solidFill>
            </a:endParaRPr>
          </a:p>
        </p:txBody>
      </p:sp>
      <p:sp>
        <p:nvSpPr>
          <p:cNvPr id="403465" name="Rectangle 9"/>
          <p:cNvSpPr>
            <a:spLocks noChangeArrowheads="1"/>
          </p:cNvSpPr>
          <p:nvPr/>
        </p:nvSpPr>
        <p:spPr bwMode="auto">
          <a:xfrm>
            <a:off x="1447800" y="2835275"/>
            <a:ext cx="2487613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700" u="none">
                <a:solidFill>
                  <a:srgbClr val="CC0000"/>
                </a:solidFill>
              </a:rPr>
              <a:t>1.</a:t>
            </a:r>
            <a:r>
              <a:rPr lang="en-US" altLang="en-US" sz="1700" u="none"/>
              <a:t> Total Hours Column</a:t>
            </a:r>
          </a:p>
        </p:txBody>
      </p:sp>
      <p:sp>
        <p:nvSpPr>
          <p:cNvPr id="403467" name="Rectangle 11"/>
          <p:cNvSpPr>
            <a:spLocks noChangeArrowheads="1"/>
          </p:cNvSpPr>
          <p:nvPr/>
        </p:nvSpPr>
        <p:spPr bwMode="auto">
          <a:xfrm>
            <a:off x="1452563" y="3779838"/>
            <a:ext cx="21875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700" u="none">
                <a:solidFill>
                  <a:srgbClr val="CC0000"/>
                </a:solidFill>
              </a:rPr>
              <a:t>3.</a:t>
            </a:r>
            <a:r>
              <a:rPr lang="en-US" altLang="en-US" sz="1700" u="none"/>
              <a:t> Earnings Section</a:t>
            </a:r>
          </a:p>
        </p:txBody>
      </p:sp>
      <p:sp>
        <p:nvSpPr>
          <p:cNvPr id="403468" name="Rectangle 12"/>
          <p:cNvSpPr>
            <a:spLocks noChangeArrowheads="1"/>
          </p:cNvSpPr>
          <p:nvPr/>
        </p:nvSpPr>
        <p:spPr bwMode="auto">
          <a:xfrm>
            <a:off x="1454150" y="4267200"/>
            <a:ext cx="24399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700" u="none">
                <a:solidFill>
                  <a:srgbClr val="CC0000"/>
                </a:solidFill>
              </a:rPr>
              <a:t>4.</a:t>
            </a:r>
            <a:r>
              <a:rPr lang="en-US" altLang="en-US" sz="1700" u="none"/>
              <a:t> Deductions Section</a:t>
            </a:r>
          </a:p>
        </p:txBody>
      </p:sp>
      <p:sp>
        <p:nvSpPr>
          <p:cNvPr id="403469" name="Rectangle 13"/>
          <p:cNvSpPr>
            <a:spLocks noChangeArrowheads="1"/>
          </p:cNvSpPr>
          <p:nvPr/>
        </p:nvSpPr>
        <p:spPr bwMode="auto">
          <a:xfrm>
            <a:off x="1454150" y="4724400"/>
            <a:ext cx="20796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700" u="none">
                <a:solidFill>
                  <a:srgbClr val="CC0000"/>
                </a:solidFill>
              </a:rPr>
              <a:t>5.</a:t>
            </a:r>
            <a:r>
              <a:rPr lang="en-US" altLang="en-US" sz="1700" u="none"/>
              <a:t> </a:t>
            </a:r>
            <a:r>
              <a:rPr lang="en-US" altLang="en-US" sz="1700"/>
              <a:t>Net Pay</a:t>
            </a:r>
            <a:r>
              <a:rPr lang="en-US" altLang="en-US" sz="1700" u="none"/>
              <a:t> Column</a:t>
            </a:r>
          </a:p>
        </p:txBody>
      </p:sp>
      <p:sp>
        <p:nvSpPr>
          <p:cNvPr id="403470" name="Rectangle 14"/>
          <p:cNvSpPr>
            <a:spLocks noChangeArrowheads="1"/>
          </p:cNvSpPr>
          <p:nvPr/>
        </p:nvSpPr>
        <p:spPr bwMode="auto">
          <a:xfrm>
            <a:off x="1457325" y="5205413"/>
            <a:ext cx="28114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700" u="none">
                <a:solidFill>
                  <a:srgbClr val="CC0000"/>
                </a:solidFill>
              </a:rPr>
              <a:t>6.</a:t>
            </a:r>
            <a:r>
              <a:rPr lang="en-US" altLang="en-US" sz="1700" u="none"/>
              <a:t> Check Number Column</a:t>
            </a:r>
          </a:p>
        </p:txBody>
      </p:sp>
      <p:sp>
        <p:nvSpPr>
          <p:cNvPr id="403471" name="Rectangle 15"/>
          <p:cNvSpPr>
            <a:spLocks noChangeArrowheads="1"/>
          </p:cNvSpPr>
          <p:nvPr/>
        </p:nvSpPr>
        <p:spPr bwMode="auto">
          <a:xfrm>
            <a:off x="1462088" y="5662613"/>
            <a:ext cx="19240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700" u="none">
                <a:solidFill>
                  <a:srgbClr val="CC0000"/>
                </a:solidFill>
              </a:rPr>
              <a:t>7.</a:t>
            </a:r>
            <a:r>
              <a:rPr lang="en-US" altLang="en-US" sz="1700" u="none"/>
              <a:t> Column Totals</a:t>
            </a:r>
          </a:p>
        </p:txBody>
      </p:sp>
      <p:sp>
        <p:nvSpPr>
          <p:cNvPr id="403472" name="Rectangle 16"/>
          <p:cNvSpPr>
            <a:spLocks noChangeArrowheads="1"/>
          </p:cNvSpPr>
          <p:nvPr/>
        </p:nvSpPr>
        <p:spPr bwMode="auto">
          <a:xfrm>
            <a:off x="1447800" y="3313113"/>
            <a:ext cx="17557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700" u="none">
                <a:solidFill>
                  <a:srgbClr val="CC0000"/>
                </a:solidFill>
              </a:rPr>
              <a:t>2.</a:t>
            </a:r>
            <a:r>
              <a:rPr lang="en-US" altLang="en-US" sz="1700" u="none"/>
              <a:t> Rate Column</a:t>
            </a:r>
          </a:p>
        </p:txBody>
      </p:sp>
      <p:sp>
        <p:nvSpPr>
          <p:cNvPr id="403473" name="AutoShape 17"/>
          <p:cNvSpPr>
            <a:spLocks noChangeArrowheads="1"/>
          </p:cNvSpPr>
          <p:nvPr/>
        </p:nvSpPr>
        <p:spPr bwMode="auto">
          <a:xfrm>
            <a:off x="5665788" y="2209800"/>
            <a:ext cx="3222625" cy="16240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payroll register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 form that summarizes information about employees’ earnings for each pay period.</a:t>
            </a:r>
          </a:p>
        </p:txBody>
      </p:sp>
      <p:pic>
        <p:nvPicPr>
          <p:cNvPr id="403474" name="Picture 18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90988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75" name="AutoShape 19"/>
          <p:cNvSpPr>
            <a:spLocks noChangeArrowheads="1"/>
          </p:cNvSpPr>
          <p:nvPr/>
        </p:nvSpPr>
        <p:spPr bwMode="auto">
          <a:xfrm>
            <a:off x="5624513" y="4267200"/>
            <a:ext cx="3305175" cy="16240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net pay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The amount left after total deductions have been subtracted from gross earnings.</a:t>
            </a:r>
          </a:p>
        </p:txBody>
      </p:sp>
      <p:pic>
        <p:nvPicPr>
          <p:cNvPr id="403476" name="Picture 20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96728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77" name="Oval 21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3" grpId="0" animBg="1" autoUpdateAnimBg="0"/>
      <p:bldP spid="40347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Preparing the </a:t>
            </a:r>
            <a:br>
              <a:rPr lang="en-US" altLang="en-US"/>
            </a:br>
            <a:r>
              <a:rPr lang="en-US" altLang="en-US"/>
              <a:t>Payroll Register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1250950" y="129540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Records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304800" y="130333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12.3</a:t>
            </a:r>
          </a:p>
        </p:txBody>
      </p:sp>
      <p:pic>
        <p:nvPicPr>
          <p:cNvPr id="405522" name="Picture 18" descr="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"/>
          <a:stretch>
            <a:fillRect/>
          </a:stretch>
        </p:blipFill>
        <p:spPr bwMode="auto">
          <a:xfrm>
            <a:off x="762000" y="1905000"/>
            <a:ext cx="7435850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23" name="Rectangle 19"/>
          <p:cNvSpPr>
            <a:spLocks noChangeArrowheads="1"/>
          </p:cNvSpPr>
          <p:nvPr/>
        </p:nvSpPr>
        <p:spPr bwMode="auto">
          <a:xfrm>
            <a:off x="1295400" y="4540250"/>
            <a:ext cx="32766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5000"/>
              </a:lnSpc>
              <a:buClr>
                <a:srgbClr val="CC0000"/>
              </a:buClr>
              <a:buFont typeface="Arial" charset="0"/>
              <a:buAutoNum type="arabicPeriod"/>
            </a:pPr>
            <a:r>
              <a:rPr lang="en-US" altLang="en-US" u="none">
                <a:solidFill>
                  <a:srgbClr val="2E2E2E"/>
                </a:solidFill>
              </a:rPr>
              <a:t>Total Hours Column</a:t>
            </a:r>
          </a:p>
          <a:p>
            <a:pPr>
              <a:lnSpc>
                <a:spcPct val="145000"/>
              </a:lnSpc>
              <a:buClr>
                <a:srgbClr val="CC0000"/>
              </a:buClr>
              <a:buFont typeface="Arial" charset="0"/>
              <a:buAutoNum type="arabicPeriod"/>
            </a:pPr>
            <a:r>
              <a:rPr lang="en-US" altLang="en-US" u="none">
                <a:solidFill>
                  <a:srgbClr val="2E2E2E"/>
                </a:solidFill>
              </a:rPr>
              <a:t>Rate Column</a:t>
            </a:r>
          </a:p>
          <a:p>
            <a:pPr>
              <a:lnSpc>
                <a:spcPct val="145000"/>
              </a:lnSpc>
              <a:buClr>
                <a:srgbClr val="CC0000"/>
              </a:buClr>
              <a:buFont typeface="Arial" charset="0"/>
              <a:buAutoNum type="arabicPeriod"/>
            </a:pPr>
            <a:r>
              <a:rPr lang="en-US" altLang="en-US" u="none">
                <a:solidFill>
                  <a:srgbClr val="2E2E2E"/>
                </a:solidFill>
              </a:rPr>
              <a:t>Earnings Section</a:t>
            </a:r>
          </a:p>
          <a:p>
            <a:pPr>
              <a:lnSpc>
                <a:spcPct val="145000"/>
              </a:lnSpc>
              <a:buClr>
                <a:srgbClr val="CC0000"/>
              </a:buClr>
              <a:buFont typeface="Arial" charset="0"/>
              <a:buAutoNum type="arabicPeriod"/>
            </a:pPr>
            <a:r>
              <a:rPr lang="en-US" altLang="en-US" u="none">
                <a:solidFill>
                  <a:srgbClr val="2E2E2E"/>
                </a:solidFill>
              </a:rPr>
              <a:t>Deductions Section</a:t>
            </a:r>
          </a:p>
        </p:txBody>
      </p: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4800600" y="4540250"/>
            <a:ext cx="3335338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45000"/>
              </a:lnSpc>
              <a:buClr>
                <a:srgbClr val="CC0000"/>
              </a:buClr>
              <a:buFont typeface="Arial" charset="0"/>
              <a:buAutoNum type="arabicPeriod" startAt="5"/>
            </a:pPr>
            <a:r>
              <a:rPr lang="en-US" altLang="en-US" u="none">
                <a:solidFill>
                  <a:srgbClr val="2E2E2E"/>
                </a:solidFill>
              </a:rPr>
              <a:t>Net Pay Column</a:t>
            </a:r>
          </a:p>
          <a:p>
            <a:pPr>
              <a:lnSpc>
                <a:spcPct val="145000"/>
              </a:lnSpc>
              <a:buClr>
                <a:srgbClr val="CC0000"/>
              </a:buClr>
              <a:buFont typeface="Arial" charset="0"/>
              <a:buAutoNum type="arabicPeriod" startAt="5"/>
            </a:pPr>
            <a:r>
              <a:rPr lang="en-US" altLang="en-US" u="none">
                <a:solidFill>
                  <a:srgbClr val="2E2E2E"/>
                </a:solidFill>
              </a:rPr>
              <a:t>Check Number Column</a:t>
            </a:r>
          </a:p>
          <a:p>
            <a:pPr>
              <a:lnSpc>
                <a:spcPct val="145000"/>
              </a:lnSpc>
              <a:buClr>
                <a:srgbClr val="CC0000"/>
              </a:buClr>
              <a:buFont typeface="Arial" charset="0"/>
              <a:buAutoNum type="arabicPeriod" startAt="5"/>
            </a:pPr>
            <a:r>
              <a:rPr lang="en-US" altLang="en-US" u="none">
                <a:solidFill>
                  <a:srgbClr val="2E2E2E"/>
                </a:solidFill>
              </a:rPr>
              <a:t>Column Totals</a:t>
            </a:r>
          </a:p>
        </p:txBody>
      </p:sp>
      <p:sp>
        <p:nvSpPr>
          <p:cNvPr id="405525" name="Rectangle 21"/>
          <p:cNvSpPr>
            <a:spLocks noChangeArrowheads="1"/>
          </p:cNvSpPr>
          <p:nvPr/>
        </p:nvSpPr>
        <p:spPr bwMode="auto">
          <a:xfrm>
            <a:off x="6630988" y="4230688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500" i="1" u="none">
                <a:solidFill>
                  <a:srgbClr val="CC0000"/>
                </a:solidFill>
              </a:rPr>
              <a:t>See page 323</a:t>
            </a:r>
          </a:p>
        </p:txBody>
      </p:sp>
      <p:sp>
        <p:nvSpPr>
          <p:cNvPr id="405526" name="Oval 2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169999" name="Picture 15" descr="CH 12 BACK NO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586038" y="6462713"/>
            <a:ext cx="587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altLang="en-US" sz="1800" b="0" u="none"/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219200" y="2286000"/>
            <a:ext cx="77724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5000"/>
              </a:spcBef>
            </a:pPr>
            <a:r>
              <a:rPr lang="en-US" altLang="en-US" sz="1800" b="0" u="none"/>
              <a:t>Explain the importance of accurate payroll records.</a:t>
            </a:r>
          </a:p>
          <a:p>
            <a:pPr>
              <a:spcBef>
                <a:spcPct val="65000"/>
              </a:spcBef>
            </a:pPr>
            <a:r>
              <a:rPr lang="en-US" altLang="en-US" sz="1800" b="0" u="none"/>
              <a:t>Compute gross pay using different methods.</a:t>
            </a:r>
          </a:p>
          <a:p>
            <a:pPr>
              <a:spcBef>
                <a:spcPct val="65000"/>
              </a:spcBef>
            </a:pPr>
            <a:r>
              <a:rPr lang="en-US" altLang="en-US" sz="1800" b="0" u="none"/>
              <a:t>Explain and compute employee-paid withholdings.</a:t>
            </a:r>
          </a:p>
          <a:p>
            <a:pPr>
              <a:spcBef>
                <a:spcPct val="65000"/>
              </a:spcBef>
            </a:pPr>
            <a:r>
              <a:rPr lang="en-US" altLang="en-US" sz="1800" b="0" u="none"/>
              <a:t>Compute net pay.</a:t>
            </a:r>
          </a:p>
          <a:p>
            <a:pPr>
              <a:spcBef>
                <a:spcPct val="65000"/>
              </a:spcBef>
            </a:pPr>
            <a:r>
              <a:rPr lang="en-US" altLang="en-US" sz="1800" b="0" u="none"/>
              <a:t>Prepare payroll registers.</a:t>
            </a:r>
          </a:p>
          <a:p>
            <a:pPr>
              <a:spcBef>
                <a:spcPct val="65000"/>
              </a:spcBef>
            </a:pPr>
            <a:r>
              <a:rPr lang="en-US" altLang="en-US" sz="1800" b="0" u="none"/>
              <a:t>Explain the methods of distributing payroll funds.</a:t>
            </a:r>
          </a:p>
          <a:p>
            <a:pPr>
              <a:spcBef>
                <a:spcPct val="65000"/>
              </a:spcBef>
            </a:pPr>
            <a:r>
              <a:rPr lang="en-US" altLang="en-US" sz="1800" b="0" u="none"/>
              <a:t>Prepare an employee’s earnings record.</a:t>
            </a:r>
          </a:p>
        </p:txBody>
      </p:sp>
      <p:pic>
        <p:nvPicPr>
          <p:cNvPr id="169994" name="Picture 10" descr="chapter objectives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4102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000" name="Rectangle 16"/>
          <p:cNvSpPr>
            <a:spLocks noChangeArrowheads="1"/>
          </p:cNvSpPr>
          <p:nvPr/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en-US" sz="600" b="0" u="none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en-US" sz="600" b="0" u="none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sp>
        <p:nvSpPr>
          <p:cNvPr id="170002" name="Oval 18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Paying Employees</a:t>
            </a: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1250950" y="129540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Records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304800" y="130333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12.3</a:t>
            </a:r>
          </a:p>
        </p:txBody>
      </p:sp>
      <p:pic>
        <p:nvPicPr>
          <p:cNvPr id="407560" name="Picture 8" descr="2 boxes go t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72400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838200" y="2719388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/>
              <a:t>Methods of</a:t>
            </a:r>
            <a:br>
              <a:rPr lang="en-US" altLang="en-US" u="none"/>
            </a:br>
            <a:r>
              <a:rPr lang="en-US" altLang="en-US" u="none"/>
              <a:t>Paying Employees</a:t>
            </a:r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4724400" y="220980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/>
              <a:t>Check</a:t>
            </a:r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4724400" y="3316288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Direct Deposit</a:t>
            </a:r>
          </a:p>
        </p:txBody>
      </p:sp>
      <p:sp>
        <p:nvSpPr>
          <p:cNvPr id="407564" name="AutoShape 12"/>
          <p:cNvSpPr>
            <a:spLocks noChangeArrowheads="1"/>
          </p:cNvSpPr>
          <p:nvPr/>
        </p:nvSpPr>
        <p:spPr bwMode="auto">
          <a:xfrm>
            <a:off x="1066800" y="4495800"/>
            <a:ext cx="7143750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direct deposit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Depositing net pay directly into an employee’s personal bank account through electronic funds transfer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407565" name="Picture 13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892675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66" name="Oval 14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6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Employee’s </a:t>
            </a:r>
            <a:br>
              <a:rPr lang="en-US" altLang="en-US"/>
            </a:br>
            <a:r>
              <a:rPr lang="en-US" altLang="en-US"/>
              <a:t>Earnings Record</a:t>
            </a:r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1250950" y="129540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Records</a:t>
            </a:r>
          </a:p>
        </p:txBody>
      </p:sp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304800" y="130333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12.3</a:t>
            </a:r>
          </a:p>
        </p:txBody>
      </p:sp>
      <p:sp>
        <p:nvSpPr>
          <p:cNvPr id="409609" name="AutoShape 9"/>
          <p:cNvSpPr>
            <a:spLocks noChangeArrowheads="1"/>
          </p:cNvSpPr>
          <p:nvPr/>
        </p:nvSpPr>
        <p:spPr bwMode="auto">
          <a:xfrm>
            <a:off x="1038225" y="3810000"/>
            <a:ext cx="7200900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employee’s earning record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 record prepared for each employee that contains all payroll information related to the employee; it is kept on a quarterly basis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409610" name="Picture 10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206875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11" name="Picture 11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133600"/>
            <a:ext cx="8562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12" name="Rectangle 12"/>
          <p:cNvSpPr>
            <a:spLocks noChangeArrowheads="1"/>
          </p:cNvSpPr>
          <p:nvPr/>
        </p:nvSpPr>
        <p:spPr bwMode="auto">
          <a:xfrm>
            <a:off x="457200" y="24384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u="none">
                <a:solidFill>
                  <a:srgbClr val="006600"/>
                </a:solidFill>
              </a:rPr>
              <a:t>An employer must also keep an </a:t>
            </a:r>
            <a:r>
              <a:rPr lang="en-US" altLang="en-US" sz="2200">
                <a:solidFill>
                  <a:srgbClr val="006600"/>
                </a:solidFill>
              </a:rPr>
              <a:t>employee’s earning record</a:t>
            </a:r>
            <a:r>
              <a:rPr lang="en-US" altLang="en-US" sz="2200" u="none">
                <a:solidFill>
                  <a:srgbClr val="006600"/>
                </a:solidFill>
              </a:rPr>
              <a:t>,</a:t>
            </a:r>
            <a:br>
              <a:rPr lang="en-US" altLang="en-US" sz="2200" u="none">
                <a:solidFill>
                  <a:srgbClr val="006600"/>
                </a:solidFill>
              </a:rPr>
            </a:br>
            <a:r>
              <a:rPr lang="en-US" altLang="en-US" sz="2200" u="none">
                <a:solidFill>
                  <a:srgbClr val="006600"/>
                </a:solidFill>
              </a:rPr>
              <a:t>which includes </a:t>
            </a:r>
            <a:r>
              <a:rPr lang="en-US" altLang="en-US" sz="2200">
                <a:solidFill>
                  <a:srgbClr val="006600"/>
                </a:solidFill>
              </a:rPr>
              <a:t>accumulated earnings</a:t>
            </a:r>
            <a:r>
              <a:rPr lang="en-US" altLang="en-US" sz="2200" u="none">
                <a:solidFill>
                  <a:srgbClr val="006600"/>
                </a:solidFill>
              </a:rPr>
              <a:t> information.</a:t>
            </a:r>
          </a:p>
        </p:txBody>
      </p:sp>
      <p:sp>
        <p:nvSpPr>
          <p:cNvPr id="409613" name="AutoShape 13"/>
          <p:cNvSpPr>
            <a:spLocks noChangeArrowheads="1"/>
          </p:cNvSpPr>
          <p:nvPr/>
        </p:nvSpPr>
        <p:spPr bwMode="auto">
          <a:xfrm>
            <a:off x="1047750" y="5197475"/>
            <a:ext cx="7181850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accumulated earnings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The employee’s year-to-date gross earnings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409614" name="Picture 14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4195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15" name="Oval 15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9" grpId="0" animBg="1" autoUpdateAnimBg="0"/>
      <p:bldP spid="40961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Managerial Implications </a:t>
            </a:r>
            <a:br>
              <a:rPr lang="en-US" altLang="en-US"/>
            </a:br>
            <a:r>
              <a:rPr lang="en-US" altLang="en-US"/>
              <a:t>for Payroll Accounting</a:t>
            </a:r>
          </a:p>
        </p:txBody>
      </p:sp>
      <p:sp>
        <p:nvSpPr>
          <p:cNvPr id="411651" name="Rectangle 3"/>
          <p:cNvSpPr>
            <a:spLocks noChangeArrowheads="1"/>
          </p:cNvSpPr>
          <p:nvPr/>
        </p:nvSpPr>
        <p:spPr bwMode="auto">
          <a:xfrm>
            <a:off x="1250950" y="1295400"/>
            <a:ext cx="21320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Payroll Records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304800" y="130333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12.3</a:t>
            </a:r>
          </a:p>
        </p:txBody>
      </p:sp>
      <p:pic>
        <p:nvPicPr>
          <p:cNvPr id="411659" name="Picture 11" descr="2 boxes i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2133600"/>
            <a:ext cx="7127875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60" name="Rectangle 12"/>
          <p:cNvSpPr>
            <a:spLocks noChangeArrowheads="1"/>
          </p:cNvSpPr>
          <p:nvPr/>
        </p:nvSpPr>
        <p:spPr bwMode="auto">
          <a:xfrm>
            <a:off x="1676400" y="2362200"/>
            <a:ext cx="6018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u="none">
                <a:solidFill>
                  <a:srgbClr val="CC0000"/>
                </a:solidFill>
              </a:rPr>
              <a:t>How Payroll Information Can Be Used</a:t>
            </a:r>
          </a:p>
        </p:txBody>
      </p: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1676400" y="3200400"/>
            <a:ext cx="6018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To determine if overtime is justified.</a:t>
            </a:r>
          </a:p>
        </p:txBody>
      </p:sp>
      <p:sp>
        <p:nvSpPr>
          <p:cNvPr id="411662" name="Rectangle 14"/>
          <p:cNvSpPr>
            <a:spLocks noChangeArrowheads="1"/>
          </p:cNvSpPr>
          <p:nvPr/>
        </p:nvSpPr>
        <p:spPr bwMode="auto">
          <a:xfrm>
            <a:off x="1676400" y="4403725"/>
            <a:ext cx="6018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To compare actual amounts to budgeted amounts to reveal unplanned overtime.</a:t>
            </a:r>
          </a:p>
        </p:txBody>
      </p:sp>
      <p:sp>
        <p:nvSpPr>
          <p:cNvPr id="411663" name="Oval 15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457200" y="1905000"/>
            <a:ext cx="7620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b="0" u="none"/>
              <a:t>Wayne Hanson is paid $9 per hour. He worked 44 hours last week. In addition, he receives time and one-half for overtime. Calculate his gross pay for the week.</a:t>
            </a:r>
          </a:p>
        </p:txBody>
      </p:sp>
      <p:sp>
        <p:nvSpPr>
          <p:cNvPr id="272426" name="Rectangle 42"/>
          <p:cNvSpPr>
            <a:spLocks noChangeArrowheads="1"/>
          </p:cNvSpPr>
          <p:nvPr/>
        </p:nvSpPr>
        <p:spPr bwMode="auto">
          <a:xfrm>
            <a:off x="685800" y="3048000"/>
            <a:ext cx="8001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85000"/>
              </a:spcBef>
            </a:pPr>
            <a:r>
              <a:rPr lang="en-US" altLang="en-US" sz="1800" u="none">
                <a:solidFill>
                  <a:srgbClr val="CC0000"/>
                </a:solidFill>
              </a:rPr>
              <a:t>Step 1: </a:t>
            </a:r>
            <a:r>
              <a:rPr lang="en-US" altLang="en-US" sz="1800" b="0" u="none">
                <a:solidFill>
                  <a:srgbClr val="CC0000"/>
                </a:solidFill>
              </a:rPr>
              <a:t>Multiply his regular pay by the number of hours worked </a:t>
            </a:r>
            <a:br>
              <a:rPr lang="en-US" altLang="en-US" sz="1800" b="0" u="none">
                <a:solidFill>
                  <a:srgbClr val="CC0000"/>
                </a:solidFill>
              </a:rPr>
            </a:br>
            <a:r>
              <a:rPr lang="en-US" altLang="en-US" sz="1800" b="0" u="none">
                <a:solidFill>
                  <a:srgbClr val="CC0000"/>
                </a:solidFill>
              </a:rPr>
              <a:t>($9.00 x 40 = $360.00).</a:t>
            </a:r>
            <a:endParaRPr lang="en-US" altLang="en-US" sz="1800" u="none">
              <a:solidFill>
                <a:srgbClr val="CC0000"/>
              </a:solidFill>
            </a:endParaRPr>
          </a:p>
          <a:p>
            <a:pPr algn="l">
              <a:spcBef>
                <a:spcPct val="85000"/>
              </a:spcBef>
            </a:pPr>
            <a:r>
              <a:rPr lang="en-US" altLang="en-US" sz="1800" u="none">
                <a:solidFill>
                  <a:srgbClr val="CC0000"/>
                </a:solidFill>
              </a:rPr>
              <a:t>Step 2: </a:t>
            </a:r>
            <a:r>
              <a:rPr lang="en-US" altLang="en-US" sz="1800" b="0" u="none">
                <a:solidFill>
                  <a:srgbClr val="CC0000"/>
                </a:solidFill>
              </a:rPr>
              <a:t>Calculate the overtime rate by multiplying the regular hourly </a:t>
            </a:r>
            <a:br>
              <a:rPr lang="en-US" altLang="en-US" sz="1800" b="0" u="none">
                <a:solidFill>
                  <a:srgbClr val="CC0000"/>
                </a:solidFill>
              </a:rPr>
            </a:br>
            <a:r>
              <a:rPr lang="en-US" altLang="en-US" sz="1800" b="0" u="none">
                <a:solidFill>
                  <a:srgbClr val="CC0000"/>
                </a:solidFill>
              </a:rPr>
              <a:t>wage by 1.5 ($9.00 x 1.5 = $13.50).</a:t>
            </a:r>
            <a:endParaRPr lang="en-US" altLang="en-US" sz="1800" u="none">
              <a:solidFill>
                <a:srgbClr val="CC0000"/>
              </a:solidFill>
            </a:endParaRPr>
          </a:p>
          <a:p>
            <a:pPr algn="l">
              <a:spcBef>
                <a:spcPct val="85000"/>
              </a:spcBef>
            </a:pPr>
            <a:r>
              <a:rPr lang="en-US" altLang="en-US" sz="1800" u="none">
                <a:solidFill>
                  <a:srgbClr val="CC0000"/>
                </a:solidFill>
              </a:rPr>
              <a:t>Step 3: </a:t>
            </a:r>
            <a:r>
              <a:rPr lang="en-US" altLang="en-US" sz="1800" b="0" u="none">
                <a:solidFill>
                  <a:srgbClr val="CC0000"/>
                </a:solidFill>
              </a:rPr>
              <a:t>Multiply the number of overtime hours by the overtime rate </a:t>
            </a:r>
            <a:br>
              <a:rPr lang="en-US" altLang="en-US" sz="1800" b="0" u="none">
                <a:solidFill>
                  <a:srgbClr val="CC0000"/>
                </a:solidFill>
              </a:rPr>
            </a:br>
            <a:r>
              <a:rPr lang="en-US" altLang="en-US" sz="1800" b="0" u="none">
                <a:solidFill>
                  <a:srgbClr val="CC0000"/>
                </a:solidFill>
              </a:rPr>
              <a:t>(44 - 40 = 4 hours of overtime; 4 x $13.50 = $54.00).</a:t>
            </a:r>
            <a:endParaRPr lang="en-US" altLang="en-US" sz="1800" u="none">
              <a:solidFill>
                <a:srgbClr val="CC0000"/>
              </a:solidFill>
            </a:endParaRPr>
          </a:p>
          <a:p>
            <a:pPr algn="l">
              <a:spcBef>
                <a:spcPct val="85000"/>
              </a:spcBef>
            </a:pPr>
            <a:r>
              <a:rPr lang="en-US" altLang="en-US" sz="1800" u="none">
                <a:solidFill>
                  <a:srgbClr val="CC0000"/>
                </a:solidFill>
              </a:rPr>
              <a:t>Step 4: </a:t>
            </a:r>
            <a:r>
              <a:rPr lang="en-US" altLang="en-US" sz="1800" b="0" u="none">
                <a:solidFill>
                  <a:srgbClr val="CC0000"/>
                </a:solidFill>
              </a:rPr>
              <a:t>Add the regular pay and the overtime pay </a:t>
            </a:r>
            <a:br>
              <a:rPr lang="en-US" altLang="en-US" sz="1800" b="0" u="none">
                <a:solidFill>
                  <a:srgbClr val="CC0000"/>
                </a:solidFill>
              </a:rPr>
            </a:br>
            <a:r>
              <a:rPr lang="en-US" altLang="en-US" sz="1800" b="0" u="none">
                <a:solidFill>
                  <a:srgbClr val="CC0000"/>
                </a:solidFill>
              </a:rPr>
              <a:t>($360.00 + $54.00 = $414.00).</a:t>
            </a:r>
          </a:p>
        </p:txBody>
      </p:sp>
      <p:sp>
        <p:nvSpPr>
          <p:cNvPr id="272428" name="Oval 44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2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457200" y="19050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b="0" u="none"/>
              <a:t>What are at least three pieces of information you can learn from your weekly payroll check?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533400" y="28956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 u="none">
                <a:solidFill>
                  <a:srgbClr val="CC0000"/>
                </a:solidFill>
              </a:rPr>
              <a:t>Among the important facts you can find from your weekly payroll check are these:</a:t>
            </a: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457200" y="3429000"/>
            <a:ext cx="43497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u="none">
                <a:solidFill>
                  <a:srgbClr val="CC0000"/>
                </a:solidFill>
              </a:rPr>
              <a:t>The time period in which the work was performed.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u="none">
                <a:solidFill>
                  <a:srgbClr val="CC0000"/>
                </a:solidFill>
              </a:rPr>
              <a:t>The total number of regular hours.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u="none">
                <a:solidFill>
                  <a:srgbClr val="CC0000"/>
                </a:solidFill>
              </a:rPr>
              <a:t>The total number of overtime hours.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u="none">
                <a:solidFill>
                  <a:srgbClr val="CC0000"/>
                </a:solidFill>
              </a:rPr>
              <a:t>Total gross pay.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1600" u="none">
                <a:solidFill>
                  <a:srgbClr val="CC0000"/>
                </a:solidFill>
              </a:rPr>
              <a:t>Amount of Medicare tax withheld.</a:t>
            </a:r>
          </a:p>
        </p:txBody>
      </p:sp>
      <p:grpSp>
        <p:nvGrpSpPr>
          <p:cNvPr id="413704" name="Group 8"/>
          <p:cNvGrpSpPr>
            <a:grpSpLocks/>
          </p:cNvGrpSpPr>
          <p:nvPr/>
        </p:nvGrpSpPr>
        <p:grpSpPr bwMode="auto">
          <a:xfrm>
            <a:off x="4708525" y="3429000"/>
            <a:ext cx="4283075" cy="2362200"/>
            <a:chOff x="2966" y="2160"/>
            <a:chExt cx="2698" cy="1488"/>
          </a:xfrm>
        </p:grpSpPr>
        <p:sp>
          <p:nvSpPr>
            <p:cNvPr id="413702" name="Rectangle 6"/>
            <p:cNvSpPr>
              <a:spLocks noChangeArrowheads="1"/>
            </p:cNvSpPr>
            <p:nvPr/>
          </p:nvSpPr>
          <p:spPr bwMode="auto">
            <a:xfrm>
              <a:off x="3024" y="2160"/>
              <a:ext cx="2640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Font typeface="Arial" charset="0"/>
                <a:buAutoNum type="arabicPeriod" startAt="6"/>
              </a:pPr>
              <a:r>
                <a:rPr lang="en-US" altLang="en-US" sz="1600" u="none">
                  <a:solidFill>
                    <a:srgbClr val="CC0000"/>
                  </a:solidFill>
                </a:rPr>
                <a:t>Amount of social security tax withheld.</a:t>
              </a:r>
            </a:p>
            <a:p>
              <a:pPr>
                <a:spcBef>
                  <a:spcPct val="20000"/>
                </a:spcBef>
                <a:buFont typeface="Arial" charset="0"/>
                <a:buAutoNum type="arabicPeriod" startAt="6"/>
              </a:pPr>
              <a:r>
                <a:rPr lang="en-US" altLang="en-US" sz="1600" u="none">
                  <a:solidFill>
                    <a:srgbClr val="CC0000"/>
                  </a:solidFill>
                </a:rPr>
                <a:t>Amount of federal income tax withheld. </a:t>
              </a:r>
            </a:p>
            <a:p>
              <a:pPr>
                <a:spcBef>
                  <a:spcPct val="20000"/>
                </a:spcBef>
                <a:buFont typeface="Arial" charset="0"/>
                <a:buAutoNum type="arabicPeriod" startAt="6"/>
              </a:pPr>
              <a:r>
                <a:rPr lang="en-US" altLang="en-US" sz="1600" u="none">
                  <a:solidFill>
                    <a:srgbClr val="CC0000"/>
                  </a:solidFill>
                </a:rPr>
                <a:t>Amount of state income tax withheld. </a:t>
              </a:r>
            </a:p>
            <a:p>
              <a:pPr>
                <a:spcBef>
                  <a:spcPct val="20000"/>
                </a:spcBef>
                <a:buFont typeface="Arial" charset="0"/>
                <a:buAutoNum type="arabicPeriod" startAt="6"/>
              </a:pPr>
              <a:r>
                <a:rPr lang="en-US" altLang="en-US" sz="1600" u="none">
                  <a:solidFill>
                    <a:srgbClr val="CC0000"/>
                  </a:solidFill>
                </a:rPr>
                <a:t>Any voluntary deductions withheld.</a:t>
              </a:r>
            </a:p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en-US" altLang="en-US" sz="1600" u="none">
                  <a:solidFill>
                    <a:srgbClr val="CC0000"/>
                  </a:solidFill>
                </a:rPr>
                <a:t>	Total net pay.</a:t>
              </a:r>
            </a:p>
          </p:txBody>
        </p:sp>
        <p:sp>
          <p:nvSpPr>
            <p:cNvPr id="413703" name="Rectangle 7"/>
            <p:cNvSpPr>
              <a:spLocks noChangeArrowheads="1"/>
            </p:cNvSpPr>
            <p:nvPr/>
          </p:nvSpPr>
          <p:spPr bwMode="auto">
            <a:xfrm>
              <a:off x="2966" y="3221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>
                  <a:solidFill>
                    <a:srgbClr val="CC0000"/>
                  </a:solidFill>
                </a:rPr>
                <a:t>10.</a:t>
              </a:r>
            </a:p>
          </p:txBody>
        </p:sp>
      </p:grpSp>
      <p:sp>
        <p:nvSpPr>
          <p:cNvPr id="413705" name="Oval 9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 autoUpdateAnimBg="0"/>
      <p:bldP spid="41370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gray">
          <a:xfrm>
            <a:off x="6608763" y="1905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chemeClr val="bg1"/>
                </a:solidFill>
              </a:rPr>
              <a:t>End of</a:t>
            </a:r>
          </a:p>
        </p:txBody>
      </p:sp>
      <p:sp>
        <p:nvSpPr>
          <p:cNvPr id="219139" name="Oval 3">
            <a:hlinkClick r:id="rId3"/>
          </p:cNvPr>
          <p:cNvSpPr>
            <a:spLocks noChangeArrowheads="1"/>
          </p:cNvSpPr>
          <p:nvPr/>
        </p:nvSpPr>
        <p:spPr bwMode="auto">
          <a:xfrm>
            <a:off x="8153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u="none">
                <a:solidFill>
                  <a:schemeClr val="accent2"/>
                </a:solidFill>
              </a:rPr>
              <a:t>Key Terms 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1430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 u="none"/>
              <a:t>payroll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pay period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payroll clerk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gross earnings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salary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wage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46482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 b="0" u="none"/>
              <a:t>time card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electronic badge reader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commission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piece rate</a:t>
            </a:r>
          </a:p>
          <a:p>
            <a:pPr>
              <a:spcBef>
                <a:spcPct val="45000"/>
              </a:spcBef>
            </a:pPr>
            <a:r>
              <a:rPr lang="en-US" altLang="en-US" sz="2000" b="0" u="none"/>
              <a:t>overtime rate</a:t>
            </a:r>
          </a:p>
        </p:txBody>
      </p:sp>
      <p:sp>
        <p:nvSpPr>
          <p:cNvPr id="251916" name="Oval 1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7202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a Payroll System</a:t>
            </a:r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>
            <a:off x="1751013" y="5410200"/>
            <a:ext cx="5564187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payroll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 list of the employees and the payments due </a:t>
            </a:r>
            <a:br>
              <a:rPr lang="en-US" altLang="en-US" sz="1800" b="0" u="none"/>
            </a:br>
            <a:r>
              <a:rPr lang="en-US" altLang="en-US" sz="1800" b="0" u="none"/>
              <a:t>to each employee for a specific pay period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7209" name="Picture 41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7451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pic>
        <p:nvPicPr>
          <p:cNvPr id="7230" name="Picture 62" descr="2 boxes header connec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709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3925888" y="2085975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/>
                </a:solidFill>
              </a:rPr>
              <a:t>Payroll</a:t>
            </a: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457200" y="3276600"/>
            <a:ext cx="36576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sz="1900" b="0" u="none"/>
              <a:t>The collection and processing </a:t>
            </a:r>
            <a:br>
              <a:rPr lang="en-US" altLang="en-US" sz="1900" b="0" u="none"/>
            </a:br>
            <a:r>
              <a:rPr lang="en-US" altLang="en-US" sz="1900" b="0" u="none"/>
              <a:t>of all information needed to prepare and issue payroll checks</a:t>
            </a: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4929188" y="3276600"/>
            <a:ext cx="38100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sz="1900" b="0" u="none"/>
              <a:t>The generation of payroll </a:t>
            </a:r>
            <a:br>
              <a:rPr lang="en-US" altLang="en-US" sz="1900" b="0" u="none"/>
            </a:br>
            <a:r>
              <a:rPr lang="en-US" altLang="en-US" sz="1900" b="0" u="none"/>
              <a:t>records needed for accounting purposes and for reporting to government agencies, management, and others</a:t>
            </a:r>
          </a:p>
        </p:txBody>
      </p:sp>
      <p:sp>
        <p:nvSpPr>
          <p:cNvPr id="7234" name="Oval 66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360466" name="Picture 18" descr="4 boxes fro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01000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a Payroll System</a:t>
            </a:r>
          </a:p>
        </p:txBody>
      </p:sp>
      <p:sp>
        <p:nvSpPr>
          <p:cNvPr id="360451" name="AutoShape 3"/>
          <p:cNvSpPr>
            <a:spLocks noChangeArrowheads="1"/>
          </p:cNvSpPr>
          <p:nvPr/>
        </p:nvSpPr>
        <p:spPr bwMode="auto">
          <a:xfrm>
            <a:off x="1895475" y="5334000"/>
            <a:ext cx="6257925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pay period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The amount of time over which an employee is paid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360452" name="Picture 4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55800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sp>
        <p:nvSpPr>
          <p:cNvPr id="360460" name="Rectangle 12"/>
          <p:cNvSpPr>
            <a:spLocks noChangeArrowheads="1"/>
          </p:cNvSpPr>
          <p:nvPr/>
        </p:nvSpPr>
        <p:spPr bwMode="auto">
          <a:xfrm>
            <a:off x="609600" y="2819400"/>
            <a:ext cx="2133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u="none"/>
              <a:t>Most </a:t>
            </a:r>
            <a:r>
              <a:rPr lang="en-US" altLang="en-US" sz="2400"/>
              <a:t>Pay Periods</a:t>
            </a:r>
            <a:r>
              <a:rPr lang="en-US" altLang="en-US" sz="2400" u="none"/>
              <a:t> Are Either:</a:t>
            </a:r>
          </a:p>
        </p:txBody>
      </p:sp>
      <p:sp>
        <p:nvSpPr>
          <p:cNvPr id="360461" name="Rectangle 13"/>
          <p:cNvSpPr>
            <a:spLocks noChangeArrowheads="1"/>
          </p:cNvSpPr>
          <p:nvPr/>
        </p:nvSpPr>
        <p:spPr bwMode="auto">
          <a:xfrm>
            <a:off x="3581400" y="20574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Weekly</a:t>
            </a:r>
          </a:p>
        </p:txBody>
      </p:sp>
      <p:sp>
        <p:nvSpPr>
          <p:cNvPr id="360462" name="Rectangle 14"/>
          <p:cNvSpPr>
            <a:spLocks noChangeArrowheads="1"/>
          </p:cNvSpPr>
          <p:nvPr/>
        </p:nvSpPr>
        <p:spPr bwMode="auto">
          <a:xfrm>
            <a:off x="3581400" y="277495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Biweekly</a:t>
            </a:r>
          </a:p>
        </p:txBody>
      </p:sp>
      <p:sp>
        <p:nvSpPr>
          <p:cNvPr id="360463" name="Rectangle 15"/>
          <p:cNvSpPr>
            <a:spLocks noChangeArrowheads="1"/>
          </p:cNvSpPr>
          <p:nvPr/>
        </p:nvSpPr>
        <p:spPr bwMode="auto">
          <a:xfrm>
            <a:off x="3581400" y="3497263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Semimonthly</a:t>
            </a:r>
          </a:p>
        </p:txBody>
      </p:sp>
      <p:sp>
        <p:nvSpPr>
          <p:cNvPr id="360464" name="Rectangle 16"/>
          <p:cNvSpPr>
            <a:spLocks noChangeArrowheads="1"/>
          </p:cNvSpPr>
          <p:nvPr/>
        </p:nvSpPr>
        <p:spPr bwMode="auto">
          <a:xfrm>
            <a:off x="3581400" y="42672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Monthly</a:t>
            </a:r>
          </a:p>
        </p:txBody>
      </p:sp>
      <p:sp>
        <p:nvSpPr>
          <p:cNvPr id="360467" name="Oval 19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a Payroll System</a:t>
            </a:r>
          </a:p>
        </p:txBody>
      </p:sp>
      <p:sp>
        <p:nvSpPr>
          <p:cNvPr id="362500" name="AutoShape 4"/>
          <p:cNvSpPr>
            <a:spLocks noChangeArrowheads="1"/>
          </p:cNvSpPr>
          <p:nvPr/>
        </p:nvSpPr>
        <p:spPr bwMode="auto">
          <a:xfrm>
            <a:off x="1447800" y="5638800"/>
            <a:ext cx="6305550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payroll clerk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An employee responsible for preparing the payroll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362501" name="Picture 5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8848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2" name="Rectangle 6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pic>
        <p:nvPicPr>
          <p:cNvPr id="362509" name="Picture 13" descr="5 boxes in 1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934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10" name="Rectangle 14"/>
          <p:cNvSpPr>
            <a:spLocks noChangeArrowheads="1"/>
          </p:cNvSpPr>
          <p:nvPr/>
        </p:nvSpPr>
        <p:spPr bwMode="auto">
          <a:xfrm>
            <a:off x="1295400" y="1965325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Responsibilities of a </a:t>
            </a:r>
            <a:r>
              <a:rPr lang="en-US" altLang="en-US">
                <a:solidFill>
                  <a:srgbClr val="006600"/>
                </a:solidFill>
              </a:rPr>
              <a:t>Payroll Clerk</a:t>
            </a:r>
            <a:endParaRPr lang="en-US" altLang="en-US" u="none">
              <a:solidFill>
                <a:srgbClr val="006600"/>
              </a:solidFill>
            </a:endParaRP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1295400" y="2470150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none"/>
              <a:t>Makes sure employees are paid on time</a:t>
            </a:r>
          </a:p>
        </p:txBody>
      </p:sp>
      <p:sp>
        <p:nvSpPr>
          <p:cNvPr id="362512" name="Rectangle 16"/>
          <p:cNvSpPr>
            <a:spLocks noChangeArrowheads="1"/>
          </p:cNvSpPr>
          <p:nvPr/>
        </p:nvSpPr>
        <p:spPr bwMode="auto">
          <a:xfrm>
            <a:off x="1295400" y="3071813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none"/>
              <a:t>Makes sure each employee is paid the correct amount</a:t>
            </a:r>
          </a:p>
        </p:txBody>
      </p:sp>
      <p:sp>
        <p:nvSpPr>
          <p:cNvPr id="362513" name="Rectangle 17"/>
          <p:cNvSpPr>
            <a:spLocks noChangeArrowheads="1"/>
          </p:cNvSpPr>
          <p:nvPr/>
        </p:nvSpPr>
        <p:spPr bwMode="auto">
          <a:xfrm>
            <a:off x="1295400" y="3657600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none"/>
              <a:t>Completes payroll records</a:t>
            </a:r>
          </a:p>
        </p:txBody>
      </p:sp>
      <p:sp>
        <p:nvSpPr>
          <p:cNvPr id="362514" name="Rectangle 18"/>
          <p:cNvSpPr>
            <a:spLocks noChangeArrowheads="1"/>
          </p:cNvSpPr>
          <p:nvPr/>
        </p:nvSpPr>
        <p:spPr bwMode="auto">
          <a:xfrm>
            <a:off x="1295400" y="4251325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none"/>
              <a:t>Submits payroll reports</a:t>
            </a:r>
          </a:p>
        </p:txBody>
      </p:sp>
      <p:sp>
        <p:nvSpPr>
          <p:cNvPr id="362515" name="Rectangle 19"/>
          <p:cNvSpPr>
            <a:spLocks noChangeArrowheads="1"/>
          </p:cNvSpPr>
          <p:nvPr/>
        </p:nvSpPr>
        <p:spPr bwMode="auto">
          <a:xfrm>
            <a:off x="1295400" y="4852988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u="none"/>
              <a:t>Pays payroll taxes</a:t>
            </a:r>
          </a:p>
        </p:txBody>
      </p:sp>
      <p:sp>
        <p:nvSpPr>
          <p:cNvPr id="362516" name="Oval 20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Glencoe Accounting </a:t>
            </a:r>
            <a:endParaRPr lang="en-US" altLang="en-US"/>
          </a:p>
        </p:txBody>
      </p:sp>
      <p:pic>
        <p:nvPicPr>
          <p:cNvPr id="1026" name="Picture 2" descr="Speed B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939030" cy="54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229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Computing Gross Pay</a:t>
            </a: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1250950" y="1239838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u="none">
                <a:solidFill>
                  <a:schemeClr val="bg1"/>
                </a:solidFill>
              </a:rPr>
              <a:t>Calculating Gross</a:t>
            </a:r>
            <a:br>
              <a:rPr lang="en-US" altLang="en-US" sz="1200" u="none">
                <a:solidFill>
                  <a:schemeClr val="bg1"/>
                </a:solidFill>
              </a:rPr>
            </a:br>
            <a:r>
              <a:rPr lang="en-US" altLang="en-US" sz="1200" u="none">
                <a:solidFill>
                  <a:schemeClr val="bg1"/>
                </a:solidFill>
              </a:rPr>
              <a:t>Earnings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304800" y="1327150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u="none">
                <a:solidFill>
                  <a:srgbClr val="2E2E2E"/>
                </a:solidFill>
              </a:rPr>
              <a:t>Section 12.1</a:t>
            </a:r>
          </a:p>
        </p:txBody>
      </p:sp>
      <p:sp>
        <p:nvSpPr>
          <p:cNvPr id="364558" name="AutoShape 14"/>
          <p:cNvSpPr>
            <a:spLocks noChangeArrowheads="1"/>
          </p:cNvSpPr>
          <p:nvPr/>
        </p:nvSpPr>
        <p:spPr bwMode="auto">
          <a:xfrm>
            <a:off x="1423988" y="5486400"/>
            <a:ext cx="6353175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u="none">
                <a:solidFill>
                  <a:srgbClr val="CC0000"/>
                </a:solidFill>
              </a:rPr>
              <a:t>gross earnings</a:t>
            </a:r>
            <a:endParaRPr lang="en-US" altLang="en-US" sz="1800" b="0" u="none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 b="0" u="none"/>
              <a:t>The total amount of money an employee earns in a pay period; also called </a:t>
            </a:r>
            <a:r>
              <a:rPr lang="en-US" altLang="en-US" sz="1800" b="0" i="1" u="none"/>
              <a:t>gross pay</a:t>
            </a:r>
            <a:r>
              <a:rPr lang="en-US" altLang="en-US" sz="1800" b="0" u="none">
                <a:solidFill>
                  <a:srgbClr val="2E2E2E"/>
                </a:solidFill>
              </a:rPr>
              <a:t>.</a:t>
            </a:r>
          </a:p>
        </p:txBody>
      </p:sp>
      <p:pic>
        <p:nvPicPr>
          <p:cNvPr id="364559" name="Picture 15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8848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60" name="Picture 16" descr="5 boxes in 1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934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61" name="Rectangle 17"/>
          <p:cNvSpPr>
            <a:spLocks noChangeArrowheads="1"/>
          </p:cNvSpPr>
          <p:nvPr/>
        </p:nvSpPr>
        <p:spPr bwMode="auto">
          <a:xfrm>
            <a:off x="865188" y="1965325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u="none">
                <a:solidFill>
                  <a:srgbClr val="006600"/>
                </a:solidFill>
              </a:rPr>
              <a:t>Pay Categories That Help Determine </a:t>
            </a:r>
            <a:r>
              <a:rPr lang="en-US" altLang="en-US">
                <a:solidFill>
                  <a:srgbClr val="006600"/>
                </a:solidFill>
              </a:rPr>
              <a:t>Gross Earnings</a:t>
            </a:r>
            <a:endParaRPr lang="en-US" altLang="en-US" u="none">
              <a:solidFill>
                <a:srgbClr val="006600"/>
              </a:solidFill>
            </a:endParaRPr>
          </a:p>
        </p:txBody>
      </p:sp>
      <p:sp>
        <p:nvSpPr>
          <p:cNvPr id="364562" name="Rectangle 18"/>
          <p:cNvSpPr>
            <a:spLocks noChangeArrowheads="1"/>
          </p:cNvSpPr>
          <p:nvPr/>
        </p:nvSpPr>
        <p:spPr bwMode="auto">
          <a:xfrm>
            <a:off x="1295400" y="2486025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Salary</a:t>
            </a:r>
          </a:p>
        </p:txBody>
      </p:sp>
      <p:sp>
        <p:nvSpPr>
          <p:cNvPr id="364563" name="Rectangle 19"/>
          <p:cNvSpPr>
            <a:spLocks noChangeArrowheads="1"/>
          </p:cNvSpPr>
          <p:nvPr/>
        </p:nvSpPr>
        <p:spPr bwMode="auto">
          <a:xfrm>
            <a:off x="1295400" y="3071813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Hourly Wage</a:t>
            </a:r>
          </a:p>
        </p:txBody>
      </p:sp>
      <p:sp>
        <p:nvSpPr>
          <p:cNvPr id="364564" name="Rectangle 20"/>
          <p:cNvSpPr>
            <a:spLocks noChangeArrowheads="1"/>
          </p:cNvSpPr>
          <p:nvPr/>
        </p:nvSpPr>
        <p:spPr bwMode="auto">
          <a:xfrm>
            <a:off x="1295400" y="3657600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Commission</a:t>
            </a:r>
          </a:p>
        </p:txBody>
      </p:sp>
      <p:sp>
        <p:nvSpPr>
          <p:cNvPr id="364565" name="Rectangle 21"/>
          <p:cNvSpPr>
            <a:spLocks noChangeArrowheads="1"/>
          </p:cNvSpPr>
          <p:nvPr/>
        </p:nvSpPr>
        <p:spPr bwMode="auto">
          <a:xfrm>
            <a:off x="1295400" y="4251325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Salary plus Commission or Bonus</a:t>
            </a:r>
          </a:p>
        </p:txBody>
      </p:sp>
      <p:sp>
        <p:nvSpPr>
          <p:cNvPr id="364566" name="Rectangle 22"/>
          <p:cNvSpPr>
            <a:spLocks noChangeArrowheads="1"/>
          </p:cNvSpPr>
          <p:nvPr/>
        </p:nvSpPr>
        <p:spPr bwMode="auto">
          <a:xfrm>
            <a:off x="1295400" y="4852988"/>
            <a:ext cx="624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u="none"/>
              <a:t>Piece Rate</a:t>
            </a:r>
          </a:p>
        </p:txBody>
      </p:sp>
      <p:sp>
        <p:nvSpPr>
          <p:cNvPr id="364568" name="Oval 24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u="none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8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9900"/>
      </a:hlink>
      <a:folHlink>
        <a:srgbClr val="33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9821</TotalTime>
  <Words>1311</Words>
  <Application>Microsoft Office PowerPoint</Application>
  <PresentationFormat>On-screen Show (4:3)</PresentationFormat>
  <Paragraphs>378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Using a Payroll System</vt:lpstr>
      <vt:lpstr>Using a Payroll System</vt:lpstr>
      <vt:lpstr>Using a Payroll System</vt:lpstr>
      <vt:lpstr>PowerPoint Presentation</vt:lpstr>
      <vt:lpstr>Computing Gross Pay</vt:lpstr>
      <vt:lpstr>Computing Gross Pay</vt:lpstr>
      <vt:lpstr>Computing Gross Pay</vt:lpstr>
      <vt:lpstr>Computing Gross Pay</vt:lpstr>
      <vt:lpstr>Computing Gross Pay</vt:lpstr>
      <vt:lpstr>Computing Gross Pay</vt:lpstr>
      <vt:lpstr>Computing Gross Pay</vt:lpstr>
      <vt:lpstr>Computing Gross Pay</vt:lpstr>
      <vt:lpstr>Computing Gross Pay</vt:lpstr>
      <vt:lpstr>PowerPoint Presentation</vt:lpstr>
      <vt:lpstr>Deductions Required  by Law</vt:lpstr>
      <vt:lpstr>Deductions Required  by Law</vt:lpstr>
      <vt:lpstr>Deductions Required  by Law</vt:lpstr>
      <vt:lpstr>Deductions Required  by Law</vt:lpstr>
      <vt:lpstr>Deductions Required  by Law</vt:lpstr>
      <vt:lpstr>Deductions Required  by Law</vt:lpstr>
      <vt:lpstr>Voluntary Deductions</vt:lpstr>
      <vt:lpstr>Voluntary Deductions</vt:lpstr>
      <vt:lpstr>PowerPoint Presentation</vt:lpstr>
      <vt:lpstr>Preparing the  Payroll Register</vt:lpstr>
      <vt:lpstr>Preparing the  Payroll Register</vt:lpstr>
      <vt:lpstr>Paying Employees</vt:lpstr>
      <vt:lpstr>The Employee’s  Earnings Record</vt:lpstr>
      <vt:lpstr>Managerial Implications  for Payroll Accounting</vt:lpstr>
      <vt:lpstr>PowerPoint Presentation</vt:lpstr>
      <vt:lpstr>PowerPoint Presentation</vt:lpstr>
      <vt:lpstr>PowerPoint Presentation</vt:lpstr>
    </vt:vector>
  </TitlesOfParts>
  <Company>MCGRAW-HILL EDUCATION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</dc:creator>
  <cp:lastModifiedBy>Shawn Wyss</cp:lastModifiedBy>
  <cp:revision>231</cp:revision>
  <dcterms:created xsi:type="dcterms:W3CDTF">2005-08-25T04:32:33Z</dcterms:created>
  <dcterms:modified xsi:type="dcterms:W3CDTF">2014-03-24T16:02:54Z</dcterms:modified>
</cp:coreProperties>
</file>