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5"/>
  </p:notesMasterIdLst>
  <p:sldIdLst>
    <p:sldId id="329" r:id="rId2"/>
    <p:sldId id="257" r:id="rId3"/>
    <p:sldId id="323" r:id="rId4"/>
    <p:sldId id="345" r:id="rId5"/>
    <p:sldId id="376" r:id="rId6"/>
    <p:sldId id="393" r:id="rId7"/>
    <p:sldId id="426" r:id="rId8"/>
    <p:sldId id="427" r:id="rId9"/>
    <p:sldId id="394" r:id="rId10"/>
    <p:sldId id="395" r:id="rId11"/>
    <p:sldId id="396" r:id="rId12"/>
    <p:sldId id="397" r:id="rId13"/>
    <p:sldId id="398" r:id="rId14"/>
    <p:sldId id="399" r:id="rId15"/>
    <p:sldId id="400" r:id="rId16"/>
    <p:sldId id="401" r:id="rId17"/>
    <p:sldId id="402" r:id="rId18"/>
    <p:sldId id="428" r:id="rId19"/>
    <p:sldId id="386" r:id="rId20"/>
    <p:sldId id="429" r:id="rId21"/>
    <p:sldId id="404" r:id="rId22"/>
    <p:sldId id="405" r:id="rId23"/>
    <p:sldId id="406" r:id="rId24"/>
    <p:sldId id="407" r:id="rId25"/>
    <p:sldId id="408" r:id="rId26"/>
    <p:sldId id="409" r:id="rId27"/>
    <p:sldId id="410" r:id="rId28"/>
    <p:sldId id="411" r:id="rId29"/>
    <p:sldId id="412" r:id="rId30"/>
    <p:sldId id="413" r:id="rId31"/>
    <p:sldId id="414" r:id="rId32"/>
    <p:sldId id="415" r:id="rId33"/>
    <p:sldId id="416" r:id="rId34"/>
    <p:sldId id="417" r:id="rId35"/>
    <p:sldId id="418" r:id="rId36"/>
    <p:sldId id="420" r:id="rId37"/>
    <p:sldId id="421" r:id="rId38"/>
    <p:sldId id="422" r:id="rId39"/>
    <p:sldId id="423" r:id="rId40"/>
    <p:sldId id="424" r:id="rId41"/>
    <p:sldId id="355" r:id="rId42"/>
    <p:sldId id="425" r:id="rId43"/>
    <p:sldId id="330" r:id="rId44"/>
  </p:sldIdLst>
  <p:sldSz cx="9144000" cy="6858000" type="screen4x3"/>
  <p:notesSz cx="7315200" cy="9601200"/>
  <p:defaultTextStyle>
    <a:defPPr>
      <a:defRPr lang="en-US"/>
    </a:defPPr>
    <a:lvl1pPr algn="r" rtl="0" fontAlgn="base">
      <a:spcBef>
        <a:spcPct val="0"/>
      </a:spcBef>
      <a:spcAft>
        <a:spcPct val="0"/>
      </a:spcAft>
      <a:defRPr sz="2000" b="1" kern="1200">
        <a:solidFill>
          <a:schemeClr val="tx1"/>
        </a:solidFill>
        <a:latin typeface="Arial" charset="0"/>
        <a:ea typeface="+mn-ea"/>
        <a:cs typeface="+mn-cs"/>
      </a:defRPr>
    </a:lvl1pPr>
    <a:lvl2pPr marL="457200" algn="r" rtl="0" fontAlgn="base">
      <a:spcBef>
        <a:spcPct val="0"/>
      </a:spcBef>
      <a:spcAft>
        <a:spcPct val="0"/>
      </a:spcAft>
      <a:defRPr sz="2000" b="1" kern="1200">
        <a:solidFill>
          <a:schemeClr val="tx1"/>
        </a:solidFill>
        <a:latin typeface="Arial" charset="0"/>
        <a:ea typeface="+mn-ea"/>
        <a:cs typeface="+mn-cs"/>
      </a:defRPr>
    </a:lvl2pPr>
    <a:lvl3pPr marL="914400" algn="r" rtl="0" fontAlgn="base">
      <a:spcBef>
        <a:spcPct val="0"/>
      </a:spcBef>
      <a:spcAft>
        <a:spcPct val="0"/>
      </a:spcAft>
      <a:defRPr sz="2000" b="1" kern="1200">
        <a:solidFill>
          <a:schemeClr val="tx1"/>
        </a:solidFill>
        <a:latin typeface="Arial" charset="0"/>
        <a:ea typeface="+mn-ea"/>
        <a:cs typeface="+mn-cs"/>
      </a:defRPr>
    </a:lvl3pPr>
    <a:lvl4pPr marL="1371600" algn="r" rtl="0" fontAlgn="base">
      <a:spcBef>
        <a:spcPct val="0"/>
      </a:spcBef>
      <a:spcAft>
        <a:spcPct val="0"/>
      </a:spcAft>
      <a:defRPr sz="2000" b="1" kern="1200">
        <a:solidFill>
          <a:schemeClr val="tx1"/>
        </a:solidFill>
        <a:latin typeface="Arial" charset="0"/>
        <a:ea typeface="+mn-ea"/>
        <a:cs typeface="+mn-cs"/>
      </a:defRPr>
    </a:lvl4pPr>
    <a:lvl5pPr marL="1828800" algn="r"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9933"/>
    <a:srgbClr val="CC0000"/>
    <a:srgbClr val="FFCC66"/>
    <a:srgbClr val="006600"/>
    <a:srgbClr val="003300"/>
    <a:srgbClr val="2E2E2E"/>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72" autoAdjust="0"/>
    <p:restoredTop sz="92006" autoAdjust="0"/>
  </p:normalViewPr>
  <p:slideViewPr>
    <p:cSldViewPr>
      <p:cViewPr varScale="1">
        <p:scale>
          <a:sx n="64" d="100"/>
          <a:sy n="64" d="100"/>
        </p:scale>
        <p:origin x="-1555" y="-77"/>
      </p:cViewPr>
      <p:guideLst>
        <p:guide orient="horz" pos="2304"/>
        <p:guide pos="2880"/>
        <p:guide pos="1061"/>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52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a:defRPr sz="1300" b="0"/>
            </a:lvl1pPr>
          </a:lstStyle>
          <a:p>
            <a:endParaRPr lang="en-US" altLang="en-US"/>
          </a:p>
        </p:txBody>
      </p:sp>
      <p:sp>
        <p:nvSpPr>
          <p:cNvPr id="66563"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b="0"/>
            </a:lvl1pPr>
          </a:lstStyle>
          <a:p>
            <a:endParaRPr lang="en-US" altLang="en-US"/>
          </a:p>
        </p:txBody>
      </p:sp>
      <p:sp>
        <p:nvSpPr>
          <p:cNvPr id="66564" name="Rectangle 4"/>
          <p:cNvSpPr>
            <a:spLocks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6"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a:defRPr sz="1300" b="0"/>
            </a:lvl1pPr>
          </a:lstStyle>
          <a:p>
            <a:endParaRPr lang="en-US" altLang="en-US"/>
          </a:p>
        </p:txBody>
      </p:sp>
      <p:sp>
        <p:nvSpPr>
          <p:cNvPr id="66567"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b="0"/>
            </a:lvl1pPr>
          </a:lstStyle>
          <a:p>
            <a:fld id="{02478AA1-1684-47C6-9172-46F9EE5E7392}" type="slidenum">
              <a:rPr lang="en-US" altLang="en-US"/>
              <a:pPr/>
              <a:t>‹#›</a:t>
            </a:fld>
            <a:endParaRPr lang="en-US" altLang="en-US"/>
          </a:p>
        </p:txBody>
      </p:sp>
    </p:spTree>
    <p:extLst>
      <p:ext uri="{BB962C8B-B14F-4D97-AF65-F5344CB8AC3E}">
        <p14:creationId xmlns:p14="http://schemas.microsoft.com/office/powerpoint/2010/main" val="17642097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B25AC3-C24A-47A6-90A9-45AAB9507222}" type="slidenum">
              <a:rPr lang="en-US" altLang="en-US"/>
              <a:pPr/>
              <a:t>1</a:t>
            </a:fld>
            <a:endParaRPr lang="en-US" altLang="en-US"/>
          </a:p>
        </p:txBody>
      </p:sp>
      <p:sp>
        <p:nvSpPr>
          <p:cNvPr id="218114" name="Rectangle 2"/>
          <p:cNvSpPr>
            <a:spLocks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B1BD7C-45DC-41C1-9ACE-BACABFE9D113}" type="slidenum">
              <a:rPr lang="en-US" altLang="en-US"/>
              <a:pPr/>
              <a:t>10</a:t>
            </a:fld>
            <a:endParaRPr lang="en-US" altLang="en-US"/>
          </a:p>
        </p:txBody>
      </p:sp>
      <p:sp>
        <p:nvSpPr>
          <p:cNvPr id="365570" name="Rectangle 2"/>
          <p:cNvSpPr>
            <a:spLocks noChangeArrowheads="1" noTextEdit="1"/>
          </p:cNvSpPr>
          <p:nvPr>
            <p:ph type="sldImg"/>
          </p:nvPr>
        </p:nvSpPr>
        <p:spPr>
          <a:ln/>
        </p:spPr>
      </p:sp>
      <p:sp>
        <p:nvSpPr>
          <p:cNvPr id="3655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375114-B964-4BDA-B848-3C76933C7D46}" type="slidenum">
              <a:rPr lang="en-US" altLang="en-US"/>
              <a:pPr/>
              <a:t>11</a:t>
            </a:fld>
            <a:endParaRPr lang="en-US" altLang="en-US"/>
          </a:p>
        </p:txBody>
      </p:sp>
      <p:sp>
        <p:nvSpPr>
          <p:cNvPr id="371714" name="Rectangle 2"/>
          <p:cNvSpPr>
            <a:spLocks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2B1310-BACC-4858-A7FB-D36A15F05F77}" type="slidenum">
              <a:rPr lang="en-US" altLang="en-US"/>
              <a:pPr/>
              <a:t>12</a:t>
            </a:fld>
            <a:endParaRPr lang="en-US" altLang="en-US"/>
          </a:p>
        </p:txBody>
      </p:sp>
      <p:sp>
        <p:nvSpPr>
          <p:cNvPr id="368642" name="Rectangle 2"/>
          <p:cNvSpPr>
            <a:spLocks noChangeArrowheads="1" noTextEdit="1"/>
          </p:cNvSpPr>
          <p:nvPr>
            <p:ph type="sldImg"/>
          </p:nvPr>
        </p:nvSpPr>
        <p:spPr>
          <a:ln/>
        </p:spPr>
      </p:sp>
      <p:sp>
        <p:nvSpPr>
          <p:cNvPr id="3686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464D4-12F8-423C-B878-D9E0EF9BFF35}" type="slidenum">
              <a:rPr lang="en-US" altLang="en-US"/>
              <a:pPr/>
              <a:t>13</a:t>
            </a:fld>
            <a:endParaRPr lang="en-US" altLang="en-US"/>
          </a:p>
        </p:txBody>
      </p:sp>
      <p:sp>
        <p:nvSpPr>
          <p:cNvPr id="372738" name="Rectangle 2"/>
          <p:cNvSpPr>
            <a:spLocks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6FB2EF-90AC-455A-8342-97A5F63D232D}" type="slidenum">
              <a:rPr lang="en-US" altLang="en-US"/>
              <a:pPr/>
              <a:t>14</a:t>
            </a:fld>
            <a:endParaRPr lang="en-US" altLang="en-US"/>
          </a:p>
        </p:txBody>
      </p:sp>
      <p:sp>
        <p:nvSpPr>
          <p:cNvPr id="373762" name="Rectangle 2"/>
          <p:cNvSpPr>
            <a:spLocks noChangeArrowheads="1" noTextEdit="1"/>
          </p:cNvSpPr>
          <p:nvPr>
            <p:ph type="sldImg"/>
          </p:nvPr>
        </p:nvSpPr>
        <p:spPr>
          <a:ln/>
        </p:spPr>
      </p:sp>
      <p:sp>
        <p:nvSpPr>
          <p:cNvPr id="3737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C060D-2A9A-4283-8139-4C347DE2F18E}" type="slidenum">
              <a:rPr lang="en-US" altLang="en-US"/>
              <a:pPr/>
              <a:t>15</a:t>
            </a:fld>
            <a:endParaRPr lang="en-US" altLang="en-US"/>
          </a:p>
        </p:txBody>
      </p:sp>
      <p:sp>
        <p:nvSpPr>
          <p:cNvPr id="375810" name="Rectangle 2"/>
          <p:cNvSpPr>
            <a:spLocks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504A96-93AB-428C-9224-B7B52C708E0C}" type="slidenum">
              <a:rPr lang="en-US" altLang="en-US"/>
              <a:pPr/>
              <a:t>16</a:t>
            </a:fld>
            <a:endParaRPr lang="en-US" altLang="en-US"/>
          </a:p>
        </p:txBody>
      </p:sp>
      <p:sp>
        <p:nvSpPr>
          <p:cNvPr id="377858" name="Rectangle 2"/>
          <p:cNvSpPr>
            <a:spLocks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84E6D1-5941-4197-8486-208319EEDEE2}" type="slidenum">
              <a:rPr lang="en-US" altLang="en-US"/>
              <a:pPr/>
              <a:t>17</a:t>
            </a:fld>
            <a:endParaRPr lang="en-US" altLang="en-US"/>
          </a:p>
        </p:txBody>
      </p:sp>
      <p:sp>
        <p:nvSpPr>
          <p:cNvPr id="379906" name="Rectangle 2"/>
          <p:cNvSpPr>
            <a:spLocks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9AD2B-AED7-4B9B-9314-5447DC95CAE4}" type="slidenum">
              <a:rPr lang="en-US" altLang="en-US"/>
              <a:pPr/>
              <a:t>18</a:t>
            </a:fld>
            <a:endParaRPr lang="en-US" altLang="en-US"/>
          </a:p>
        </p:txBody>
      </p:sp>
      <p:sp>
        <p:nvSpPr>
          <p:cNvPr id="433154" name="Rectangle 2"/>
          <p:cNvSpPr>
            <a:spLocks noChangeArrowheads="1" noTextEdit="1"/>
          </p:cNvSpPr>
          <p:nvPr>
            <p:ph type="sldImg"/>
          </p:nvPr>
        </p:nvSpPr>
        <p:spPr>
          <a:ln/>
        </p:spPr>
      </p:sp>
      <p:sp>
        <p:nvSpPr>
          <p:cNvPr id="4331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3ED247-2288-4629-BCB5-671293630075}" type="slidenum">
              <a:rPr lang="en-US" altLang="en-US"/>
              <a:pPr/>
              <a:t>19</a:t>
            </a:fld>
            <a:endParaRPr lang="en-US" altLang="en-US"/>
          </a:p>
        </p:txBody>
      </p:sp>
      <p:sp>
        <p:nvSpPr>
          <p:cNvPr id="343042" name="Rectangle 2"/>
          <p:cNvSpPr>
            <a:spLocks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9791FA-D2E0-47B8-AC66-8B5EE3F5D709}" type="slidenum">
              <a:rPr lang="en-US" altLang="en-US"/>
              <a:pPr/>
              <a:t>2</a:t>
            </a:fld>
            <a:endParaRPr lang="en-US" altLang="en-US"/>
          </a:p>
        </p:txBody>
      </p:sp>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4A6DC-BCF9-4369-96F5-010832CAA153}" type="slidenum">
              <a:rPr lang="en-US" altLang="en-US"/>
              <a:pPr/>
              <a:t>20</a:t>
            </a:fld>
            <a:endParaRPr lang="en-US" altLang="en-US"/>
          </a:p>
        </p:txBody>
      </p:sp>
      <p:sp>
        <p:nvSpPr>
          <p:cNvPr id="435202" name="Rectangle 2"/>
          <p:cNvSpPr>
            <a:spLocks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4690FE-DDF4-4D96-9817-ABA36BAC3C74}" type="slidenum">
              <a:rPr lang="en-US" altLang="en-US"/>
              <a:pPr/>
              <a:t>21</a:t>
            </a:fld>
            <a:endParaRPr lang="en-US" altLang="en-US"/>
          </a:p>
        </p:txBody>
      </p:sp>
      <p:sp>
        <p:nvSpPr>
          <p:cNvPr id="384002" name="Rectangle 2"/>
          <p:cNvSpPr>
            <a:spLocks noChangeArrowheads="1" noTextEdit="1"/>
          </p:cNvSpPr>
          <p:nvPr>
            <p:ph type="sldImg"/>
          </p:nvPr>
        </p:nvSpPr>
        <p:spPr>
          <a:ln/>
        </p:spPr>
      </p:sp>
      <p:sp>
        <p:nvSpPr>
          <p:cNvPr id="3840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35C911-1515-411A-BB83-BFB26F731519}" type="slidenum">
              <a:rPr lang="en-US" altLang="en-US"/>
              <a:pPr/>
              <a:t>22</a:t>
            </a:fld>
            <a:endParaRPr lang="en-US" altLang="en-US"/>
          </a:p>
        </p:txBody>
      </p:sp>
      <p:sp>
        <p:nvSpPr>
          <p:cNvPr id="386050" name="Rectangle 2"/>
          <p:cNvSpPr>
            <a:spLocks noChangeArrowheads="1" noTextEdit="1"/>
          </p:cNvSpPr>
          <p:nvPr>
            <p:ph type="sldImg"/>
          </p:nvPr>
        </p:nvSpPr>
        <p:spPr>
          <a:ln/>
        </p:spPr>
      </p:sp>
      <p:sp>
        <p:nvSpPr>
          <p:cNvPr id="3860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3CA85-50A7-4A85-A313-51B112CDECE8}" type="slidenum">
              <a:rPr lang="en-US" altLang="en-US"/>
              <a:pPr/>
              <a:t>23</a:t>
            </a:fld>
            <a:endParaRPr lang="en-US" altLang="en-US"/>
          </a:p>
        </p:txBody>
      </p:sp>
      <p:sp>
        <p:nvSpPr>
          <p:cNvPr id="388098" name="Rectangle 2"/>
          <p:cNvSpPr>
            <a:spLocks noChangeArrowheads="1" noTextEdit="1"/>
          </p:cNvSpPr>
          <p:nvPr>
            <p:ph type="sldImg"/>
          </p:nvPr>
        </p:nvSpPr>
        <p:spPr>
          <a:ln/>
        </p:spPr>
      </p:sp>
      <p:sp>
        <p:nvSpPr>
          <p:cNvPr id="3880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7F19B5-5C70-42D2-9A9C-9AF66F57CD60}" type="slidenum">
              <a:rPr lang="en-US" altLang="en-US"/>
              <a:pPr/>
              <a:t>24</a:t>
            </a:fld>
            <a:endParaRPr lang="en-US" altLang="en-US"/>
          </a:p>
        </p:txBody>
      </p:sp>
      <p:sp>
        <p:nvSpPr>
          <p:cNvPr id="391170" name="Rectangle 2"/>
          <p:cNvSpPr>
            <a:spLocks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30AF2-44D9-4409-B3D7-CA21CA8AF57C}" type="slidenum">
              <a:rPr lang="en-US" altLang="en-US"/>
              <a:pPr/>
              <a:t>25</a:t>
            </a:fld>
            <a:endParaRPr lang="en-US" altLang="en-US"/>
          </a:p>
        </p:txBody>
      </p:sp>
      <p:sp>
        <p:nvSpPr>
          <p:cNvPr id="392194" name="Rectangle 2"/>
          <p:cNvSpPr>
            <a:spLocks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6003DA-BE6E-4F7B-84F7-4088A1777EF5}" type="slidenum">
              <a:rPr lang="en-US" altLang="en-US"/>
              <a:pPr/>
              <a:t>26</a:t>
            </a:fld>
            <a:endParaRPr lang="en-US" altLang="en-US"/>
          </a:p>
        </p:txBody>
      </p:sp>
      <p:sp>
        <p:nvSpPr>
          <p:cNvPr id="394242" name="Rectangle 2"/>
          <p:cNvSpPr>
            <a:spLocks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C06F9F-2B42-431E-A048-0C800ACEF067}" type="slidenum">
              <a:rPr lang="en-US" altLang="en-US"/>
              <a:pPr/>
              <a:t>27</a:t>
            </a:fld>
            <a:endParaRPr lang="en-US" altLang="en-US"/>
          </a:p>
        </p:txBody>
      </p:sp>
      <p:sp>
        <p:nvSpPr>
          <p:cNvPr id="396290" name="Rectangle 2"/>
          <p:cNvSpPr>
            <a:spLocks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2395E5-2AB4-4A26-9693-C99034D14184}" type="slidenum">
              <a:rPr lang="en-US" altLang="en-US"/>
              <a:pPr/>
              <a:t>28</a:t>
            </a:fld>
            <a:endParaRPr lang="en-US" altLang="en-US"/>
          </a:p>
        </p:txBody>
      </p:sp>
      <p:sp>
        <p:nvSpPr>
          <p:cNvPr id="398338" name="Rectangle 2"/>
          <p:cNvSpPr>
            <a:spLocks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A2F64-3D34-4CA7-990B-F02715BEB82E}" type="slidenum">
              <a:rPr lang="en-US" altLang="en-US"/>
              <a:pPr/>
              <a:t>29</a:t>
            </a:fld>
            <a:endParaRPr lang="en-US" altLang="en-US"/>
          </a:p>
        </p:txBody>
      </p:sp>
      <p:sp>
        <p:nvSpPr>
          <p:cNvPr id="400386" name="Rectangle 2"/>
          <p:cNvSpPr>
            <a:spLocks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7946E-9CBF-424A-AC0A-A19B231C3B50}" type="slidenum">
              <a:rPr lang="en-US" altLang="en-US"/>
              <a:pPr/>
              <a:t>3</a:t>
            </a:fld>
            <a:endParaRPr lang="en-US" altLang="en-US"/>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1DD7E-2468-4A37-9666-2A519DA5488F}" type="slidenum">
              <a:rPr lang="en-US" altLang="en-US"/>
              <a:pPr/>
              <a:t>30</a:t>
            </a:fld>
            <a:endParaRPr lang="en-US" altLang="en-US"/>
          </a:p>
        </p:txBody>
      </p:sp>
      <p:sp>
        <p:nvSpPr>
          <p:cNvPr id="402434" name="Rectangle 2"/>
          <p:cNvSpPr>
            <a:spLocks noChangeArrowheads="1" noTextEdit="1"/>
          </p:cNvSpPr>
          <p:nvPr>
            <p:ph type="sldImg"/>
          </p:nvPr>
        </p:nvSpPr>
        <p:spPr>
          <a:ln/>
        </p:spPr>
      </p:sp>
      <p:sp>
        <p:nvSpPr>
          <p:cNvPr id="4024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5D43E8-0D81-4AB7-A64B-7CED849ED011}" type="slidenum">
              <a:rPr lang="en-US" altLang="en-US"/>
              <a:pPr/>
              <a:t>31</a:t>
            </a:fld>
            <a:endParaRPr lang="en-US" altLang="en-US"/>
          </a:p>
        </p:txBody>
      </p:sp>
      <p:sp>
        <p:nvSpPr>
          <p:cNvPr id="404482" name="Rectangle 2"/>
          <p:cNvSpPr>
            <a:spLocks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C7D21-9150-4522-A977-F829BE68DC8B}" type="slidenum">
              <a:rPr lang="en-US" altLang="en-US"/>
              <a:pPr/>
              <a:t>32</a:t>
            </a:fld>
            <a:endParaRPr lang="en-US" altLang="en-US"/>
          </a:p>
        </p:txBody>
      </p:sp>
      <p:sp>
        <p:nvSpPr>
          <p:cNvPr id="406530" name="Rectangle 2"/>
          <p:cNvSpPr>
            <a:spLocks noChangeArrowheads="1" noTextEdit="1"/>
          </p:cNvSpPr>
          <p:nvPr>
            <p:ph type="sldImg"/>
          </p:nvPr>
        </p:nvSpPr>
        <p:spPr>
          <a:ln/>
        </p:spPr>
      </p:sp>
      <p:sp>
        <p:nvSpPr>
          <p:cNvPr id="4065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23F53-B4A0-4696-90E2-6D6FBA5CB2F1}" type="slidenum">
              <a:rPr lang="en-US" altLang="en-US"/>
              <a:pPr/>
              <a:t>33</a:t>
            </a:fld>
            <a:endParaRPr lang="en-US" altLang="en-US"/>
          </a:p>
        </p:txBody>
      </p:sp>
      <p:sp>
        <p:nvSpPr>
          <p:cNvPr id="408578" name="Rectangle 2"/>
          <p:cNvSpPr>
            <a:spLocks noChangeArrowheads="1" noTextEdit="1"/>
          </p:cNvSpPr>
          <p:nvPr>
            <p:ph type="sldImg"/>
          </p:nvPr>
        </p:nvSpPr>
        <p:spPr>
          <a:ln/>
        </p:spPr>
      </p:sp>
      <p:sp>
        <p:nvSpPr>
          <p:cNvPr id="408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F7E94-5387-465F-9ECB-B9CED1915B79}" type="slidenum">
              <a:rPr lang="en-US" altLang="en-US"/>
              <a:pPr/>
              <a:t>34</a:t>
            </a:fld>
            <a:endParaRPr lang="en-US" altLang="en-US"/>
          </a:p>
        </p:txBody>
      </p:sp>
      <p:sp>
        <p:nvSpPr>
          <p:cNvPr id="410626" name="Rectangle 2"/>
          <p:cNvSpPr>
            <a:spLocks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207866-66C8-43A0-B4AB-092282294B21}" type="slidenum">
              <a:rPr lang="en-US" altLang="en-US"/>
              <a:pPr/>
              <a:t>35</a:t>
            </a:fld>
            <a:endParaRPr lang="en-US" altLang="en-US"/>
          </a:p>
        </p:txBody>
      </p:sp>
      <p:sp>
        <p:nvSpPr>
          <p:cNvPr id="412674" name="Rectangle 2"/>
          <p:cNvSpPr>
            <a:spLocks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FB06BB-1BCD-4AE1-AB74-876FD43BC97B}" type="slidenum">
              <a:rPr lang="en-US" altLang="en-US"/>
              <a:pPr/>
              <a:t>36</a:t>
            </a:fld>
            <a:endParaRPr lang="en-US" altLang="en-US"/>
          </a:p>
        </p:txBody>
      </p:sp>
      <p:sp>
        <p:nvSpPr>
          <p:cNvPr id="416770" name="Rectangle 2"/>
          <p:cNvSpPr>
            <a:spLocks noChangeArrowheads="1" noTextEdit="1"/>
          </p:cNvSpPr>
          <p:nvPr>
            <p:ph type="sldImg"/>
          </p:nvPr>
        </p:nvSpPr>
        <p:spPr>
          <a:ln/>
        </p:spPr>
      </p:sp>
      <p:sp>
        <p:nvSpPr>
          <p:cNvPr id="4167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4050F-6E30-4C6A-A4EE-EE5D811A29B4}" type="slidenum">
              <a:rPr lang="en-US" altLang="en-US"/>
              <a:pPr/>
              <a:t>37</a:t>
            </a:fld>
            <a:endParaRPr lang="en-US" altLang="en-US"/>
          </a:p>
        </p:txBody>
      </p:sp>
      <p:sp>
        <p:nvSpPr>
          <p:cNvPr id="418818" name="Rectangle 2"/>
          <p:cNvSpPr>
            <a:spLocks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43C57-2AF1-4D4D-96E1-99F02B216D4F}" type="slidenum">
              <a:rPr lang="en-US" altLang="en-US"/>
              <a:pPr/>
              <a:t>38</a:t>
            </a:fld>
            <a:endParaRPr lang="en-US" altLang="en-US"/>
          </a:p>
        </p:txBody>
      </p:sp>
      <p:sp>
        <p:nvSpPr>
          <p:cNvPr id="420866" name="Rectangle 2"/>
          <p:cNvSpPr>
            <a:spLocks noChangeArrowheads="1" noTextEdit="1"/>
          </p:cNvSpPr>
          <p:nvPr>
            <p:ph type="sldImg"/>
          </p:nvPr>
        </p:nvSpPr>
        <p:spPr>
          <a:ln/>
        </p:spPr>
      </p:sp>
      <p:sp>
        <p:nvSpPr>
          <p:cNvPr id="4208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63DC6D-D5DB-412D-BB7E-9C578D82ACBC}" type="slidenum">
              <a:rPr lang="en-US" altLang="en-US"/>
              <a:pPr/>
              <a:t>39</a:t>
            </a:fld>
            <a:endParaRPr lang="en-US" altLang="en-US"/>
          </a:p>
        </p:txBody>
      </p:sp>
      <p:sp>
        <p:nvSpPr>
          <p:cNvPr id="422914" name="Rectangle 2"/>
          <p:cNvSpPr>
            <a:spLocks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7FB01-FBA0-4B8F-BA5E-C0A8B8663485}" type="slidenum">
              <a:rPr lang="en-US" altLang="en-US"/>
              <a:pPr/>
              <a:t>4</a:t>
            </a:fld>
            <a:endParaRPr lang="en-US" altLang="en-US"/>
          </a:p>
        </p:txBody>
      </p:sp>
      <p:sp>
        <p:nvSpPr>
          <p:cNvPr id="252930" name="Rectangle 2"/>
          <p:cNvSpPr>
            <a:spLocks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86729B-0CD6-4D5A-B95D-9CAFD8840064}" type="slidenum">
              <a:rPr lang="en-US" altLang="en-US"/>
              <a:pPr/>
              <a:t>40</a:t>
            </a:fld>
            <a:endParaRPr lang="en-US" altLang="en-US"/>
          </a:p>
        </p:txBody>
      </p:sp>
      <p:sp>
        <p:nvSpPr>
          <p:cNvPr id="424962" name="Rectangle 2"/>
          <p:cNvSpPr>
            <a:spLocks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883611-4546-47A1-82DA-12F48553791F}" type="slidenum">
              <a:rPr lang="en-US" altLang="en-US"/>
              <a:pPr/>
              <a:t>41</a:t>
            </a:fld>
            <a:endParaRPr lang="en-US" altLang="en-US"/>
          </a:p>
        </p:txBody>
      </p:sp>
      <p:sp>
        <p:nvSpPr>
          <p:cNvPr id="273410" name="Rectangle 2"/>
          <p:cNvSpPr>
            <a:spLocks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FBD4D2-E7EE-4248-ABC9-E4CDEC6CC34D}" type="slidenum">
              <a:rPr lang="en-US" altLang="en-US"/>
              <a:pPr/>
              <a:t>42</a:t>
            </a:fld>
            <a:endParaRPr lang="en-US" altLang="en-US"/>
          </a:p>
        </p:txBody>
      </p:sp>
      <p:sp>
        <p:nvSpPr>
          <p:cNvPr id="427010" name="Rectangle 2"/>
          <p:cNvSpPr>
            <a:spLocks noChangeArrowheads="1" noTextEdit="1"/>
          </p:cNvSpPr>
          <p:nvPr>
            <p:ph type="sldImg"/>
          </p:nvPr>
        </p:nvSpPr>
        <p:spPr>
          <a:ln/>
        </p:spPr>
      </p:sp>
      <p:sp>
        <p:nvSpPr>
          <p:cNvPr id="4270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3404E7-0F93-43D9-A0C2-AFA1C86D43CC}" type="slidenum">
              <a:rPr lang="en-US" altLang="en-US"/>
              <a:pPr/>
              <a:t>43</a:t>
            </a:fld>
            <a:endParaRPr lang="en-US" altLang="en-US"/>
          </a:p>
        </p:txBody>
      </p:sp>
      <p:sp>
        <p:nvSpPr>
          <p:cNvPr id="220162" name="Rectangle 2"/>
          <p:cNvSpPr>
            <a:spLocks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AD852-FCD9-4724-ABBA-8DFE6FC39131}" type="slidenum">
              <a:rPr lang="en-US" altLang="en-US"/>
              <a:pPr/>
              <a:t>5</a:t>
            </a:fld>
            <a:endParaRPr lang="en-US" altLang="en-US"/>
          </a:p>
        </p:txBody>
      </p:sp>
      <p:sp>
        <p:nvSpPr>
          <p:cNvPr id="322562" name="Rectangle 2"/>
          <p:cNvSpPr>
            <a:spLocks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D61EF3-1000-4994-95C7-8B068D804812}" type="slidenum">
              <a:rPr lang="en-US" altLang="en-US"/>
              <a:pPr/>
              <a:t>6</a:t>
            </a:fld>
            <a:endParaRPr lang="en-US" altLang="en-US"/>
          </a:p>
        </p:txBody>
      </p:sp>
      <p:sp>
        <p:nvSpPr>
          <p:cNvPr id="361474" name="Rectangle 2"/>
          <p:cNvSpPr>
            <a:spLocks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560277-85BB-4C8A-88BC-34536890B74A}" type="slidenum">
              <a:rPr lang="en-US" altLang="en-US"/>
              <a:pPr/>
              <a:t>7</a:t>
            </a:fld>
            <a:endParaRPr lang="en-US" altLang="en-US"/>
          </a:p>
        </p:txBody>
      </p:sp>
      <p:sp>
        <p:nvSpPr>
          <p:cNvPr id="429058" name="Rectangle 2"/>
          <p:cNvSpPr>
            <a:spLocks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32F25-63B3-4725-AB8D-81A2BF9FC19F}" type="slidenum">
              <a:rPr lang="en-US" altLang="en-US"/>
              <a:pPr/>
              <a:t>8</a:t>
            </a:fld>
            <a:endParaRPr lang="en-US" altLang="en-US"/>
          </a:p>
        </p:txBody>
      </p:sp>
      <p:sp>
        <p:nvSpPr>
          <p:cNvPr id="431106" name="Rectangle 2"/>
          <p:cNvSpPr>
            <a:spLocks noChangeArrowheads="1" noTextEdit="1"/>
          </p:cNvSpPr>
          <p:nvPr>
            <p:ph type="sldImg"/>
          </p:nvPr>
        </p:nvSpPr>
        <p:spPr>
          <a:ln/>
        </p:spPr>
      </p:sp>
      <p:sp>
        <p:nvSpPr>
          <p:cNvPr id="431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48D12-55B1-46F7-8FF4-D9924E7C0B9A}" type="slidenum">
              <a:rPr lang="en-US" altLang="en-US"/>
              <a:pPr/>
              <a:t>9</a:t>
            </a:fld>
            <a:endParaRPr lang="en-US" altLang="en-US"/>
          </a:p>
        </p:txBody>
      </p:sp>
      <p:sp>
        <p:nvSpPr>
          <p:cNvPr id="363522" name="Rectangle 2"/>
          <p:cNvSpPr>
            <a:spLocks noChangeArrowheads="1" noTextEdit="1"/>
          </p:cNvSpPr>
          <p:nvPr>
            <p:ph type="sldImg"/>
          </p:nvPr>
        </p:nvSpPr>
        <p:spPr>
          <a:ln/>
        </p:spPr>
      </p:sp>
      <p:sp>
        <p:nvSpPr>
          <p:cNvPr id="363523"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15056" name="Picture 16" descr="CH 13 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260771149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4038" y="152400"/>
            <a:ext cx="2198687"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446838"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18237701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28578446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397065885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8288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261714217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4079632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55999762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3510252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345820674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Glencoe Accounting </a:t>
            </a:r>
          </a:p>
        </p:txBody>
      </p:sp>
    </p:spTree>
    <p:extLst>
      <p:ext uri="{BB962C8B-B14F-4D97-AF65-F5344CB8AC3E}">
        <p14:creationId xmlns:p14="http://schemas.microsoft.com/office/powerpoint/2010/main" val="11859318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
        <p:cNvGrpSpPr/>
        <p:nvPr/>
      </p:nvGrpSpPr>
      <p:grpSpPr>
        <a:xfrm>
          <a:off x="0" y="0"/>
          <a:ext cx="0" cy="0"/>
          <a:chOff x="0" y="0"/>
          <a:chExt cx="0" cy="0"/>
        </a:xfrm>
      </p:grpSpPr>
      <p:pic>
        <p:nvPicPr>
          <p:cNvPr id="1074" name="Picture 50" descr="CH 13 BACK WITH TA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Grp="1" noChangeArrowheads="1"/>
          </p:cNvSpPr>
          <p:nvPr>
            <p:ph type="body" idx="1"/>
          </p:nvPr>
        </p:nvSpPr>
        <p:spPr bwMode="auto">
          <a:xfrm>
            <a:off x="304800" y="1828800"/>
            <a:ext cx="8610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ftr" sz="quarter" idx="3"/>
          </p:nvPr>
        </p:nvSpPr>
        <p:spPr bwMode="gray">
          <a:xfrm>
            <a:off x="762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50000"/>
              </a:spcBef>
              <a:defRPr sz="600" b="0">
                <a:solidFill>
                  <a:schemeClr val="bg1"/>
                </a:solidFill>
              </a:defRPr>
            </a:lvl1pPr>
          </a:lstStyle>
          <a:p>
            <a:r>
              <a:rPr lang="en-US" altLang="en-US"/>
              <a:t>Glencoe Accounting </a:t>
            </a:r>
          </a:p>
        </p:txBody>
      </p:sp>
      <p:sp>
        <p:nvSpPr>
          <p:cNvPr id="1065" name="Rectangle 41"/>
          <p:cNvSpPr>
            <a:spLocks noGrp="1" noChangeArrowheads="1"/>
          </p:cNvSpPr>
          <p:nvPr>
            <p:ph type="title"/>
          </p:nvPr>
        </p:nvSpPr>
        <p:spPr bwMode="gray">
          <a:xfrm>
            <a:off x="4191000" y="152400"/>
            <a:ext cx="4911725"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66" name="Line 42"/>
          <p:cNvSpPr>
            <a:spLocks noChangeShapeType="1"/>
          </p:cNvSpPr>
          <p:nvPr userDrawn="1"/>
        </p:nvSpPr>
        <p:spPr bwMode="auto">
          <a:xfrm>
            <a:off x="4038600" y="76200"/>
            <a:ext cx="0" cy="10668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67" name="Rectangle 43"/>
          <p:cNvSpPr>
            <a:spLocks noChangeArrowheads="1"/>
          </p:cNvSpPr>
          <p:nvPr/>
        </p:nvSpPr>
        <p:spPr bwMode="gray">
          <a:xfrm>
            <a:off x="65151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US" altLang="en-US" sz="600" b="0">
                <a:solidFill>
                  <a:schemeClr val="bg1"/>
                </a:solidFill>
              </a:rPr>
              <a:t>Copyright © by The McGraw-Hill Companies, Inc. All rights reserved.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par>
    </p:tnLst>
  </p:timing>
  <p:hf sldNum="0" hd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457200" indent="-457200" algn="l" rtl="0" fontAlgn="base">
        <a:spcBef>
          <a:spcPct val="20000"/>
        </a:spcBef>
        <a:spcAft>
          <a:spcPct val="0"/>
        </a:spcAft>
        <a:buBlip>
          <a:blip r:embed="rId14"/>
        </a:buBlip>
        <a:defRPr sz="2800">
          <a:solidFill>
            <a:srgbClr val="2E2E2E"/>
          </a:solidFill>
          <a:latin typeface="+mn-lt"/>
          <a:ea typeface="+mn-ea"/>
          <a:cs typeface="+mn-cs"/>
        </a:defRPr>
      </a:lvl1pPr>
      <a:lvl2pPr marL="969963" indent="-342900" algn="l" rtl="0" fontAlgn="base">
        <a:spcBef>
          <a:spcPct val="20000"/>
        </a:spcBef>
        <a:spcAft>
          <a:spcPct val="0"/>
        </a:spcAft>
        <a:buChar char="–"/>
        <a:defRPr sz="2400">
          <a:solidFill>
            <a:srgbClr val="2E2E2E"/>
          </a:solidFill>
          <a:latin typeface="+mn-lt"/>
        </a:defRPr>
      </a:lvl2pPr>
      <a:lvl3pPr marL="1312863" indent="-168275" algn="l" rtl="0" fontAlgn="base">
        <a:spcBef>
          <a:spcPct val="20000"/>
        </a:spcBef>
        <a:spcAft>
          <a:spcPct val="0"/>
        </a:spcAft>
        <a:buChar char="•"/>
        <a:defRPr sz="1900">
          <a:solidFill>
            <a:srgbClr val="2E2E2E"/>
          </a:solidFill>
          <a:latin typeface="+mn-lt"/>
        </a:defRPr>
      </a:lvl3pPr>
      <a:lvl4pPr marL="1655763"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Start_Here.pp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Start_Here.pps"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Start_Here.pps" TargetMode="External"/><Relationship Id="rId5" Type="http://schemas.openxmlformats.org/officeDocument/2006/relationships/image" Target="../media/image5.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Start_Here.pps"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Start_Here.pps"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Start_Here.pps"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Start_Here.pps"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Start_Here.p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Oval 4">
            <a:hlinkClick r:id="rId3"/>
          </p:cNvPr>
          <p:cNvSpPr>
            <a:spLocks noChangeArrowheads="1"/>
          </p:cNvSpPr>
          <p:nvPr/>
        </p:nvSpPr>
        <p:spPr bwMode="auto">
          <a:xfrm>
            <a:off x="82296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0"/>
          </p:nvPr>
        </p:nvSpPr>
        <p:spPr/>
        <p:txBody>
          <a:bodyPr/>
          <a:lstStyle/>
          <a:p>
            <a:r>
              <a:rPr lang="en-US" altLang="en-US"/>
              <a:t>Glencoe Accounting </a:t>
            </a:r>
          </a:p>
        </p:txBody>
      </p:sp>
      <p:sp>
        <p:nvSpPr>
          <p:cNvPr id="364546" name="Rectangle 2"/>
          <p:cNvSpPr>
            <a:spLocks noGrp="1" noChangeArrowheads="1"/>
          </p:cNvSpPr>
          <p:nvPr>
            <p:ph type="title"/>
          </p:nvPr>
        </p:nvSpPr>
        <p:spPr/>
        <p:txBody>
          <a:bodyPr/>
          <a:lstStyle/>
          <a:p>
            <a:r>
              <a:rPr lang="en-US" altLang="en-US"/>
              <a:t>Posting the Payroll Entry</a:t>
            </a:r>
          </a:p>
        </p:txBody>
      </p:sp>
      <p:sp>
        <p:nvSpPr>
          <p:cNvPr id="364547"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Journalizing and</a:t>
            </a:r>
            <a:br>
              <a:rPr lang="en-US" altLang="en-US" sz="1200">
                <a:solidFill>
                  <a:schemeClr val="bg1"/>
                </a:solidFill>
              </a:rPr>
            </a:br>
            <a:r>
              <a:rPr lang="en-US" altLang="en-US" sz="1200">
                <a:solidFill>
                  <a:schemeClr val="bg1"/>
                </a:solidFill>
              </a:rPr>
              <a:t>Posting the Payroll</a:t>
            </a:r>
          </a:p>
        </p:txBody>
      </p:sp>
      <p:sp>
        <p:nvSpPr>
          <p:cNvPr id="364548"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13.1</a:t>
            </a:r>
          </a:p>
        </p:txBody>
      </p:sp>
      <p:pic>
        <p:nvPicPr>
          <p:cNvPr id="364550" name="Picture 6" descr="13-1_p344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981200"/>
            <a:ext cx="5257800" cy="4524375"/>
          </a:xfrm>
          <a:prstGeom prst="rect">
            <a:avLst/>
          </a:prstGeom>
          <a:noFill/>
          <a:extLst>
            <a:ext uri="{909E8E84-426E-40DD-AFC4-6F175D3DCCD1}">
              <a14:hiddenFill xmlns:a14="http://schemas.microsoft.com/office/drawing/2010/main">
                <a:solidFill>
                  <a:srgbClr val="FFFFFF"/>
                </a:solidFill>
              </a14:hiddenFill>
            </a:ext>
          </a:extLst>
        </p:spPr>
      </p:pic>
      <p:sp>
        <p:nvSpPr>
          <p:cNvPr id="364552" name="Rectangle 8"/>
          <p:cNvSpPr>
            <a:spLocks noChangeArrowheads="1"/>
          </p:cNvSpPr>
          <p:nvPr/>
        </p:nvSpPr>
        <p:spPr bwMode="auto">
          <a:xfrm>
            <a:off x="7658100" y="60960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 347</a:t>
            </a:r>
          </a:p>
        </p:txBody>
      </p:sp>
      <p:sp>
        <p:nvSpPr>
          <p:cNvPr id="364553" name="Oval 9">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64550"/>
                                        </p:tgtEl>
                                        <p:attrNameLst>
                                          <p:attrName>style.visibility</p:attrName>
                                        </p:attrNameLst>
                                      </p:cBhvr>
                                      <p:to>
                                        <p:strVal val="visible"/>
                                      </p:to>
                                    </p:set>
                                    <p:anim calcmode="lin" valueType="num">
                                      <p:cBhvr additive="base">
                                        <p:cTn id="7" dur="500" fill="hold"/>
                                        <p:tgtEl>
                                          <p:spTgt spid="364550"/>
                                        </p:tgtEl>
                                        <p:attrNameLst>
                                          <p:attrName>ppt_x</p:attrName>
                                        </p:attrNameLst>
                                      </p:cBhvr>
                                      <p:tavLst>
                                        <p:tav tm="0">
                                          <p:val>
                                            <p:strVal val="1+#ppt_w/2"/>
                                          </p:val>
                                        </p:tav>
                                        <p:tav tm="100000">
                                          <p:val>
                                            <p:strVal val="#ppt_x"/>
                                          </p:val>
                                        </p:tav>
                                      </p:tavLst>
                                    </p:anim>
                                    <p:anim calcmode="lin" valueType="num">
                                      <p:cBhvr additive="base">
                                        <p:cTn id="8" dur="500" fill="hold"/>
                                        <p:tgtEl>
                                          <p:spTgt spid="3645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0"/>
          </p:nvPr>
        </p:nvSpPr>
        <p:spPr/>
        <p:txBody>
          <a:bodyPr/>
          <a:lstStyle/>
          <a:p>
            <a:r>
              <a:rPr lang="en-US" altLang="en-US"/>
              <a:t>Glencoe Accounting </a:t>
            </a:r>
          </a:p>
        </p:txBody>
      </p:sp>
      <p:sp>
        <p:nvSpPr>
          <p:cNvPr id="366594" name="Rectangle 2"/>
          <p:cNvSpPr>
            <a:spLocks noGrp="1" noChangeArrowheads="1"/>
          </p:cNvSpPr>
          <p:nvPr>
            <p:ph type="title"/>
          </p:nvPr>
        </p:nvSpPr>
        <p:spPr/>
        <p:txBody>
          <a:bodyPr/>
          <a:lstStyle/>
          <a:p>
            <a:r>
              <a:rPr lang="en-US" altLang="en-US"/>
              <a:t>Posting the Payroll Entry</a:t>
            </a:r>
          </a:p>
        </p:txBody>
      </p:sp>
      <p:pic>
        <p:nvPicPr>
          <p:cNvPr id="366595" name="Picture 3" descr="13-1_p344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063750"/>
            <a:ext cx="5334000" cy="4489450"/>
          </a:xfrm>
          <a:prstGeom prst="rect">
            <a:avLst/>
          </a:prstGeom>
          <a:noFill/>
          <a:extLst>
            <a:ext uri="{909E8E84-426E-40DD-AFC4-6F175D3DCCD1}">
              <a14:hiddenFill xmlns:a14="http://schemas.microsoft.com/office/drawing/2010/main">
                <a:solidFill>
                  <a:srgbClr val="FFFFFF"/>
                </a:solidFill>
              </a14:hiddenFill>
            </a:ext>
          </a:extLst>
        </p:spPr>
      </p:pic>
      <p:sp>
        <p:nvSpPr>
          <p:cNvPr id="366596" name="Rectangle 4"/>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Journalizing and</a:t>
            </a:r>
            <a:br>
              <a:rPr lang="en-US" altLang="en-US" sz="1200">
                <a:solidFill>
                  <a:schemeClr val="bg1"/>
                </a:solidFill>
              </a:rPr>
            </a:br>
            <a:r>
              <a:rPr lang="en-US" altLang="en-US" sz="1200">
                <a:solidFill>
                  <a:schemeClr val="bg1"/>
                </a:solidFill>
              </a:rPr>
              <a:t>Posting the Payroll</a:t>
            </a:r>
          </a:p>
        </p:txBody>
      </p:sp>
      <p:sp>
        <p:nvSpPr>
          <p:cNvPr id="366597" name="Rectangle 5"/>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13.1</a:t>
            </a:r>
          </a:p>
        </p:txBody>
      </p:sp>
      <p:sp>
        <p:nvSpPr>
          <p:cNvPr id="366598" name="Rectangle 6"/>
          <p:cNvSpPr>
            <a:spLocks noChangeArrowheads="1"/>
          </p:cNvSpPr>
          <p:nvPr/>
        </p:nvSpPr>
        <p:spPr bwMode="auto">
          <a:xfrm>
            <a:off x="7658100" y="60960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 347</a:t>
            </a:r>
          </a:p>
        </p:txBody>
      </p:sp>
      <p:sp>
        <p:nvSpPr>
          <p:cNvPr id="366599" name="Oval 7">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66595"/>
                                        </p:tgtEl>
                                        <p:attrNameLst>
                                          <p:attrName>style.visibility</p:attrName>
                                        </p:attrNameLst>
                                      </p:cBhvr>
                                      <p:to>
                                        <p:strVal val="visible"/>
                                      </p:to>
                                    </p:set>
                                    <p:anim calcmode="lin" valueType="num">
                                      <p:cBhvr additive="base">
                                        <p:cTn id="7" dur="500" fill="hold"/>
                                        <p:tgtEl>
                                          <p:spTgt spid="366595"/>
                                        </p:tgtEl>
                                        <p:attrNameLst>
                                          <p:attrName>ppt_x</p:attrName>
                                        </p:attrNameLst>
                                      </p:cBhvr>
                                      <p:tavLst>
                                        <p:tav tm="0">
                                          <p:val>
                                            <p:strVal val="1+#ppt_w/2"/>
                                          </p:val>
                                        </p:tav>
                                        <p:tav tm="100000">
                                          <p:val>
                                            <p:strVal val="#ppt_x"/>
                                          </p:val>
                                        </p:tav>
                                      </p:tavLst>
                                    </p:anim>
                                    <p:anim calcmode="lin" valueType="num">
                                      <p:cBhvr additive="base">
                                        <p:cTn id="8" dur="500" fill="hold"/>
                                        <p:tgtEl>
                                          <p:spTgt spid="3665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altLang="en-US"/>
              <a:t>Glencoe Accounting </a:t>
            </a:r>
          </a:p>
        </p:txBody>
      </p:sp>
      <p:sp>
        <p:nvSpPr>
          <p:cNvPr id="367618" name="Rectangle 2"/>
          <p:cNvSpPr>
            <a:spLocks noChangeArrowheads="1"/>
          </p:cNvSpPr>
          <p:nvPr/>
        </p:nvSpPr>
        <p:spPr bwMode="auto">
          <a:xfrm>
            <a:off x="304800" y="1828800"/>
            <a:ext cx="861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buFontTx/>
              <a:buNone/>
            </a:pPr>
            <a:r>
              <a:rPr lang="en-US" altLang="en-US">
                <a:solidFill>
                  <a:schemeClr val="accent2"/>
                </a:solidFill>
              </a:rPr>
              <a:t>Key Terms</a:t>
            </a:r>
          </a:p>
        </p:txBody>
      </p:sp>
      <p:sp>
        <p:nvSpPr>
          <p:cNvPr id="367619" name="Rectangle 3"/>
          <p:cNvSpPr>
            <a:spLocks noChangeArrowheads="1"/>
          </p:cNvSpPr>
          <p:nvPr/>
        </p:nvSpPr>
        <p:spPr bwMode="auto">
          <a:xfrm>
            <a:off x="1143000" y="2590800"/>
            <a:ext cx="7620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45000"/>
              </a:spcBef>
            </a:pPr>
            <a:r>
              <a:rPr lang="en-US" altLang="en-US" sz="2000" b="0"/>
              <a:t>Federal Unemployment Tax Act (FUTA)</a:t>
            </a:r>
          </a:p>
          <a:p>
            <a:pPr>
              <a:spcBef>
                <a:spcPct val="45000"/>
              </a:spcBef>
            </a:pPr>
            <a:r>
              <a:rPr lang="en-US" altLang="en-US" sz="2000" b="0"/>
              <a:t>State Unemployment Tax Act (SUTA)</a:t>
            </a:r>
          </a:p>
          <a:p>
            <a:pPr>
              <a:spcBef>
                <a:spcPct val="45000"/>
              </a:spcBef>
            </a:pPr>
            <a:r>
              <a:rPr lang="en-US" altLang="en-US" sz="2000" b="0"/>
              <a:t>unemployment taxes</a:t>
            </a:r>
          </a:p>
          <a:p>
            <a:pPr>
              <a:spcBef>
                <a:spcPct val="45000"/>
              </a:spcBef>
            </a:pPr>
            <a:r>
              <a:rPr lang="en-US" altLang="en-US" sz="2000" b="0"/>
              <a:t>Payroll Tax Expense</a:t>
            </a:r>
          </a:p>
        </p:txBody>
      </p:sp>
      <p:sp>
        <p:nvSpPr>
          <p:cNvPr id="367620" name="Rectangle 4"/>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Employer’s </a:t>
            </a:r>
            <a:br>
              <a:rPr lang="en-US" altLang="en-US" sz="1200">
                <a:solidFill>
                  <a:schemeClr val="bg1"/>
                </a:solidFill>
              </a:rPr>
            </a:br>
            <a:r>
              <a:rPr lang="en-US" altLang="en-US" sz="1200">
                <a:solidFill>
                  <a:schemeClr val="bg1"/>
                </a:solidFill>
              </a:rPr>
              <a:t>Payroll Taxes</a:t>
            </a:r>
          </a:p>
        </p:txBody>
      </p:sp>
      <p:sp>
        <p:nvSpPr>
          <p:cNvPr id="367621" name="Rectangle 5"/>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13.2</a:t>
            </a:r>
          </a:p>
        </p:txBody>
      </p:sp>
      <p:sp>
        <p:nvSpPr>
          <p:cNvPr id="367623" name="Oval 7">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altLang="en-US"/>
              <a:t>Glencoe Accounting </a:t>
            </a:r>
          </a:p>
        </p:txBody>
      </p:sp>
      <p:sp>
        <p:nvSpPr>
          <p:cNvPr id="369666" name="Rectangle 1026"/>
          <p:cNvSpPr>
            <a:spLocks noGrp="1" noChangeArrowheads="1"/>
          </p:cNvSpPr>
          <p:nvPr>
            <p:ph type="title"/>
          </p:nvPr>
        </p:nvSpPr>
        <p:spPr/>
        <p:txBody>
          <a:bodyPr/>
          <a:lstStyle/>
          <a:p>
            <a:r>
              <a:rPr lang="en-US" altLang="en-US"/>
              <a:t>Computing </a:t>
            </a:r>
            <a:br>
              <a:rPr lang="en-US" altLang="en-US"/>
            </a:br>
            <a:r>
              <a:rPr lang="en-US" altLang="en-US"/>
              <a:t>Payroll Tax Expenses</a:t>
            </a:r>
          </a:p>
        </p:txBody>
      </p:sp>
      <p:sp>
        <p:nvSpPr>
          <p:cNvPr id="369667" name="Rectangle 1027"/>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Employer’s </a:t>
            </a:r>
            <a:br>
              <a:rPr lang="en-US" altLang="en-US" sz="1200">
                <a:solidFill>
                  <a:schemeClr val="bg1"/>
                </a:solidFill>
              </a:rPr>
            </a:br>
            <a:r>
              <a:rPr lang="en-US" altLang="en-US" sz="1200">
                <a:solidFill>
                  <a:schemeClr val="bg1"/>
                </a:solidFill>
              </a:rPr>
              <a:t>Payroll Taxes</a:t>
            </a:r>
          </a:p>
        </p:txBody>
      </p:sp>
      <p:sp>
        <p:nvSpPr>
          <p:cNvPr id="369668" name="Rectangle 1028"/>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13.2</a:t>
            </a:r>
          </a:p>
        </p:txBody>
      </p:sp>
      <p:pic>
        <p:nvPicPr>
          <p:cNvPr id="369669" name="Picture 1029" descr="3 boxes with 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2133600"/>
            <a:ext cx="7943850" cy="3173413"/>
          </a:xfrm>
          <a:prstGeom prst="rect">
            <a:avLst/>
          </a:prstGeom>
          <a:noFill/>
          <a:extLst>
            <a:ext uri="{909E8E84-426E-40DD-AFC4-6F175D3DCCD1}">
              <a14:hiddenFill xmlns:a14="http://schemas.microsoft.com/office/drawing/2010/main">
                <a:solidFill>
                  <a:srgbClr val="FFFFFF"/>
                </a:solidFill>
              </a14:hiddenFill>
            </a:ext>
          </a:extLst>
        </p:spPr>
      </p:pic>
      <p:sp>
        <p:nvSpPr>
          <p:cNvPr id="369670" name="Rectangle 1030"/>
          <p:cNvSpPr>
            <a:spLocks noChangeArrowheads="1"/>
          </p:cNvSpPr>
          <p:nvPr/>
        </p:nvSpPr>
        <p:spPr bwMode="auto">
          <a:xfrm>
            <a:off x="609600" y="2330450"/>
            <a:ext cx="7848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400" b="0">
                <a:solidFill>
                  <a:schemeClr val="bg1"/>
                </a:solidFill>
              </a:rPr>
              <a:t>Taxes on employees’ wages include:</a:t>
            </a:r>
          </a:p>
        </p:txBody>
      </p:sp>
      <p:sp>
        <p:nvSpPr>
          <p:cNvPr id="369671" name="Rectangle 1031"/>
          <p:cNvSpPr>
            <a:spLocks noChangeArrowheads="1"/>
          </p:cNvSpPr>
          <p:nvPr/>
        </p:nvSpPr>
        <p:spPr bwMode="auto">
          <a:xfrm>
            <a:off x="685800" y="3733800"/>
            <a:ext cx="24384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400" b="0"/>
              <a:t>Employer’s FICA Taxes</a:t>
            </a:r>
          </a:p>
        </p:txBody>
      </p:sp>
      <p:sp>
        <p:nvSpPr>
          <p:cNvPr id="369672" name="Rectangle 1032"/>
          <p:cNvSpPr>
            <a:spLocks noChangeArrowheads="1"/>
          </p:cNvSpPr>
          <p:nvPr/>
        </p:nvSpPr>
        <p:spPr bwMode="auto">
          <a:xfrm>
            <a:off x="3324225" y="3581400"/>
            <a:ext cx="24384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400" b="0"/>
              <a:t>Federal Unemployment Tax</a:t>
            </a:r>
          </a:p>
        </p:txBody>
      </p:sp>
      <p:sp>
        <p:nvSpPr>
          <p:cNvPr id="369673" name="Rectangle 1033"/>
          <p:cNvSpPr>
            <a:spLocks noChangeArrowheads="1"/>
          </p:cNvSpPr>
          <p:nvPr/>
        </p:nvSpPr>
        <p:spPr bwMode="auto">
          <a:xfrm>
            <a:off x="6019800" y="3581400"/>
            <a:ext cx="24384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400" b="0"/>
              <a:t>State Unemployment Tax</a:t>
            </a:r>
          </a:p>
        </p:txBody>
      </p:sp>
      <p:sp>
        <p:nvSpPr>
          <p:cNvPr id="369675" name="Oval 1035">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2"/>
          <p:cNvSpPr>
            <a:spLocks noGrp="1"/>
          </p:cNvSpPr>
          <p:nvPr>
            <p:ph type="ftr" sz="quarter" idx="10"/>
          </p:nvPr>
        </p:nvSpPr>
        <p:spPr/>
        <p:txBody>
          <a:bodyPr/>
          <a:lstStyle/>
          <a:p>
            <a:r>
              <a:rPr lang="en-US" altLang="en-US"/>
              <a:t>Glencoe Accounting </a:t>
            </a:r>
          </a:p>
        </p:txBody>
      </p:sp>
      <p:sp>
        <p:nvSpPr>
          <p:cNvPr id="370690" name="Rectangle 2"/>
          <p:cNvSpPr>
            <a:spLocks noGrp="1" noChangeArrowheads="1"/>
          </p:cNvSpPr>
          <p:nvPr>
            <p:ph type="title"/>
          </p:nvPr>
        </p:nvSpPr>
        <p:spPr/>
        <p:txBody>
          <a:bodyPr/>
          <a:lstStyle/>
          <a:p>
            <a:r>
              <a:rPr lang="en-US" altLang="en-US"/>
              <a:t>Computing </a:t>
            </a:r>
            <a:br>
              <a:rPr lang="en-US" altLang="en-US"/>
            </a:br>
            <a:r>
              <a:rPr lang="en-US" altLang="en-US"/>
              <a:t>Payroll Tax Expenses</a:t>
            </a:r>
          </a:p>
        </p:txBody>
      </p:sp>
      <p:sp>
        <p:nvSpPr>
          <p:cNvPr id="370691"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Employer’s </a:t>
            </a:r>
            <a:br>
              <a:rPr lang="en-US" altLang="en-US" sz="1200">
                <a:solidFill>
                  <a:schemeClr val="bg1"/>
                </a:solidFill>
              </a:rPr>
            </a:br>
            <a:r>
              <a:rPr lang="en-US" altLang="en-US" sz="1200">
                <a:solidFill>
                  <a:schemeClr val="bg1"/>
                </a:solidFill>
              </a:rPr>
              <a:t>Payroll Taxes</a:t>
            </a:r>
          </a:p>
        </p:txBody>
      </p:sp>
      <p:sp>
        <p:nvSpPr>
          <p:cNvPr id="370692"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13.2</a:t>
            </a:r>
          </a:p>
        </p:txBody>
      </p:sp>
      <p:pic>
        <p:nvPicPr>
          <p:cNvPr id="370698" name="Picture 10" descr="2 boxes go to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28800"/>
            <a:ext cx="6858000" cy="2209800"/>
          </a:xfrm>
          <a:prstGeom prst="rect">
            <a:avLst/>
          </a:prstGeom>
          <a:noFill/>
          <a:extLst>
            <a:ext uri="{909E8E84-426E-40DD-AFC4-6F175D3DCCD1}">
              <a14:hiddenFill xmlns:a14="http://schemas.microsoft.com/office/drawing/2010/main">
                <a:solidFill>
                  <a:srgbClr val="FFFFFF"/>
                </a:solidFill>
              </a14:hiddenFill>
            </a:ext>
          </a:extLst>
        </p:spPr>
      </p:pic>
      <p:sp>
        <p:nvSpPr>
          <p:cNvPr id="370699" name="Rectangle 11"/>
          <p:cNvSpPr>
            <a:spLocks noChangeArrowheads="1"/>
          </p:cNvSpPr>
          <p:nvPr/>
        </p:nvSpPr>
        <p:spPr bwMode="auto">
          <a:xfrm>
            <a:off x="1306513" y="2819400"/>
            <a:ext cx="29225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t>Who pays FICA taxes?</a:t>
            </a:r>
          </a:p>
        </p:txBody>
      </p:sp>
      <p:sp>
        <p:nvSpPr>
          <p:cNvPr id="370700" name="Rectangle 12"/>
          <p:cNvSpPr>
            <a:spLocks noChangeArrowheads="1"/>
          </p:cNvSpPr>
          <p:nvPr/>
        </p:nvSpPr>
        <p:spPr bwMode="auto">
          <a:xfrm>
            <a:off x="4648200" y="2081213"/>
            <a:ext cx="30130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t>Employees</a:t>
            </a:r>
          </a:p>
        </p:txBody>
      </p:sp>
      <p:sp>
        <p:nvSpPr>
          <p:cNvPr id="370701" name="Rectangle 13"/>
          <p:cNvSpPr>
            <a:spLocks noChangeArrowheads="1"/>
          </p:cNvSpPr>
          <p:nvPr/>
        </p:nvSpPr>
        <p:spPr bwMode="auto">
          <a:xfrm>
            <a:off x="4648200" y="3344863"/>
            <a:ext cx="30130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t>Employers</a:t>
            </a:r>
          </a:p>
        </p:txBody>
      </p:sp>
      <p:pic>
        <p:nvPicPr>
          <p:cNvPr id="370702" name="Picture 14" descr="2 boxes go to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114800"/>
            <a:ext cx="6858000" cy="2209800"/>
          </a:xfrm>
          <a:prstGeom prst="rect">
            <a:avLst/>
          </a:prstGeom>
          <a:noFill/>
          <a:extLst>
            <a:ext uri="{909E8E84-426E-40DD-AFC4-6F175D3DCCD1}">
              <a14:hiddenFill xmlns:a14="http://schemas.microsoft.com/office/drawing/2010/main">
                <a:solidFill>
                  <a:srgbClr val="FFFFFF"/>
                </a:solidFill>
              </a14:hiddenFill>
            </a:ext>
          </a:extLst>
        </p:spPr>
      </p:pic>
      <p:sp>
        <p:nvSpPr>
          <p:cNvPr id="370703" name="Rectangle 15"/>
          <p:cNvSpPr>
            <a:spLocks noChangeArrowheads="1"/>
          </p:cNvSpPr>
          <p:nvPr/>
        </p:nvSpPr>
        <p:spPr bwMode="auto">
          <a:xfrm>
            <a:off x="1292225" y="4953000"/>
            <a:ext cx="289718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t>What are the </a:t>
            </a:r>
            <a:br>
              <a:rPr lang="en-US" altLang="en-US"/>
            </a:br>
            <a:r>
              <a:rPr lang="en-US" altLang="en-US"/>
              <a:t>current rates?</a:t>
            </a:r>
          </a:p>
        </p:txBody>
      </p:sp>
      <p:sp>
        <p:nvSpPr>
          <p:cNvPr id="370704" name="Rectangle 16"/>
          <p:cNvSpPr>
            <a:spLocks noChangeArrowheads="1"/>
          </p:cNvSpPr>
          <p:nvPr/>
        </p:nvSpPr>
        <p:spPr bwMode="auto">
          <a:xfrm>
            <a:off x="4648200" y="4256088"/>
            <a:ext cx="301307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t>6.2% for Social </a:t>
            </a:r>
            <a:br>
              <a:rPr lang="en-US" altLang="en-US" sz="1800"/>
            </a:br>
            <a:r>
              <a:rPr lang="en-US" altLang="en-US" sz="1800"/>
              <a:t>Security Tax</a:t>
            </a:r>
          </a:p>
        </p:txBody>
      </p:sp>
      <p:sp>
        <p:nvSpPr>
          <p:cNvPr id="370705" name="Rectangle 17"/>
          <p:cNvSpPr>
            <a:spLocks noChangeArrowheads="1"/>
          </p:cNvSpPr>
          <p:nvPr/>
        </p:nvSpPr>
        <p:spPr bwMode="auto">
          <a:xfrm>
            <a:off x="4648200" y="5614988"/>
            <a:ext cx="30130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1800"/>
              <a:t>1.45% for Medicare Tax</a:t>
            </a:r>
          </a:p>
        </p:txBody>
      </p:sp>
      <p:sp>
        <p:nvSpPr>
          <p:cNvPr id="370706" name="Oval 18">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0"/>
          </p:nvPr>
        </p:nvSpPr>
        <p:spPr/>
        <p:txBody>
          <a:bodyPr/>
          <a:lstStyle/>
          <a:p>
            <a:r>
              <a:rPr lang="en-US" altLang="en-US"/>
              <a:t>Glencoe Accounting </a:t>
            </a:r>
          </a:p>
        </p:txBody>
      </p:sp>
      <p:sp>
        <p:nvSpPr>
          <p:cNvPr id="374786" name="Rectangle 2"/>
          <p:cNvSpPr>
            <a:spLocks noGrp="1" noChangeArrowheads="1"/>
          </p:cNvSpPr>
          <p:nvPr>
            <p:ph type="title"/>
          </p:nvPr>
        </p:nvSpPr>
        <p:spPr/>
        <p:txBody>
          <a:bodyPr/>
          <a:lstStyle/>
          <a:p>
            <a:r>
              <a:rPr lang="en-US" altLang="en-US"/>
              <a:t>Computing </a:t>
            </a:r>
            <a:br>
              <a:rPr lang="en-US" altLang="en-US"/>
            </a:br>
            <a:r>
              <a:rPr lang="en-US" altLang="en-US"/>
              <a:t>Payroll Tax Expenses</a:t>
            </a:r>
          </a:p>
        </p:txBody>
      </p:sp>
      <p:sp>
        <p:nvSpPr>
          <p:cNvPr id="374787"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Employer’s </a:t>
            </a:r>
            <a:br>
              <a:rPr lang="en-US" altLang="en-US" sz="1200">
                <a:solidFill>
                  <a:schemeClr val="bg1"/>
                </a:solidFill>
              </a:rPr>
            </a:br>
            <a:r>
              <a:rPr lang="en-US" altLang="en-US" sz="1200">
                <a:solidFill>
                  <a:schemeClr val="bg1"/>
                </a:solidFill>
              </a:rPr>
              <a:t>Payroll Taxes</a:t>
            </a:r>
          </a:p>
        </p:txBody>
      </p:sp>
      <p:sp>
        <p:nvSpPr>
          <p:cNvPr id="374788"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13.2</a:t>
            </a:r>
          </a:p>
        </p:txBody>
      </p:sp>
      <p:pic>
        <p:nvPicPr>
          <p:cNvPr id="374797" name="Picture 13" descr="2 boxes out of 1 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7221538" cy="2663825"/>
          </a:xfrm>
          <a:prstGeom prst="rect">
            <a:avLst/>
          </a:prstGeom>
          <a:noFill/>
          <a:extLst>
            <a:ext uri="{909E8E84-426E-40DD-AFC4-6F175D3DCCD1}">
              <a14:hiddenFill xmlns:a14="http://schemas.microsoft.com/office/drawing/2010/main">
                <a:solidFill>
                  <a:srgbClr val="FFFFFF"/>
                </a:solidFill>
              </a14:hiddenFill>
            </a:ext>
          </a:extLst>
        </p:spPr>
      </p:pic>
      <p:sp>
        <p:nvSpPr>
          <p:cNvPr id="374798" name="AutoShape 14"/>
          <p:cNvSpPr>
            <a:spLocks noChangeArrowheads="1"/>
          </p:cNvSpPr>
          <p:nvPr/>
        </p:nvSpPr>
        <p:spPr bwMode="auto">
          <a:xfrm>
            <a:off x="1128713" y="4953000"/>
            <a:ext cx="7267575" cy="132080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unemployment taxes</a:t>
            </a:r>
            <a:endParaRPr lang="en-US" altLang="en-US" sz="1800" b="0">
              <a:solidFill>
                <a:srgbClr val="2E2E2E"/>
              </a:solidFill>
            </a:endParaRPr>
          </a:p>
          <a:p>
            <a:pPr algn="ctr" eaLnBrk="0" hangingPunct="0"/>
            <a:r>
              <a:rPr lang="en-US" altLang="en-US" sz="1800" b="0"/>
              <a:t>Taxes collected to provide funds for workers who are </a:t>
            </a:r>
            <a:br>
              <a:rPr lang="en-US" altLang="en-US" sz="1800" b="0"/>
            </a:br>
            <a:r>
              <a:rPr lang="en-US" altLang="en-US" sz="1800" b="0"/>
              <a:t>temporarily out of work; usually paid only by the employer </a:t>
            </a:r>
            <a:br>
              <a:rPr lang="en-US" altLang="en-US" sz="1800" b="0"/>
            </a:br>
            <a:r>
              <a:rPr lang="en-US" altLang="en-US" sz="1800" b="0"/>
              <a:t>(FUTA and SUTA).</a:t>
            </a:r>
          </a:p>
        </p:txBody>
      </p:sp>
      <p:pic>
        <p:nvPicPr>
          <p:cNvPr id="374799" name="Picture 15"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863" y="5440363"/>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374800" name="Rectangle 16"/>
          <p:cNvSpPr>
            <a:spLocks noChangeArrowheads="1"/>
          </p:cNvSpPr>
          <p:nvPr/>
        </p:nvSpPr>
        <p:spPr bwMode="auto">
          <a:xfrm>
            <a:off x="990600" y="2286000"/>
            <a:ext cx="2362200" cy="219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15000"/>
              </a:lnSpc>
            </a:pPr>
            <a:r>
              <a:rPr lang="en-US" altLang="en-US"/>
              <a:t>There are two unemployment laws that require employers to pay </a:t>
            </a:r>
            <a:r>
              <a:rPr lang="en-US" altLang="en-US" u="sng"/>
              <a:t>unemployment taxes</a:t>
            </a:r>
            <a:r>
              <a:rPr lang="en-US" altLang="en-US"/>
              <a:t>:</a:t>
            </a:r>
          </a:p>
        </p:txBody>
      </p:sp>
      <p:sp>
        <p:nvSpPr>
          <p:cNvPr id="374801" name="Rectangle 17"/>
          <p:cNvSpPr>
            <a:spLocks noChangeArrowheads="1"/>
          </p:cNvSpPr>
          <p:nvPr/>
        </p:nvSpPr>
        <p:spPr bwMode="auto">
          <a:xfrm>
            <a:off x="4672013" y="2228850"/>
            <a:ext cx="35052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15000"/>
              </a:lnSpc>
            </a:pPr>
            <a:r>
              <a:rPr lang="en-US" altLang="en-US" sz="1800">
                <a:solidFill>
                  <a:srgbClr val="006600"/>
                </a:solidFill>
              </a:rPr>
              <a:t>Federal Unemployment </a:t>
            </a:r>
            <a:br>
              <a:rPr lang="en-US" altLang="en-US" sz="1800">
                <a:solidFill>
                  <a:srgbClr val="006600"/>
                </a:solidFill>
              </a:rPr>
            </a:br>
            <a:r>
              <a:rPr lang="en-US" altLang="en-US" sz="1800">
                <a:solidFill>
                  <a:srgbClr val="006600"/>
                </a:solidFill>
              </a:rPr>
              <a:t>Tax Act (FUTA)</a:t>
            </a:r>
          </a:p>
        </p:txBody>
      </p:sp>
      <p:sp>
        <p:nvSpPr>
          <p:cNvPr id="374803" name="Rectangle 19"/>
          <p:cNvSpPr>
            <a:spLocks noChangeArrowheads="1"/>
          </p:cNvSpPr>
          <p:nvPr/>
        </p:nvSpPr>
        <p:spPr bwMode="auto">
          <a:xfrm>
            <a:off x="4672013" y="3765550"/>
            <a:ext cx="35052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15000"/>
              </a:lnSpc>
            </a:pPr>
            <a:r>
              <a:rPr lang="en-US" altLang="en-US" sz="1800">
                <a:solidFill>
                  <a:srgbClr val="006600"/>
                </a:solidFill>
              </a:rPr>
              <a:t>State Unemployment </a:t>
            </a:r>
            <a:br>
              <a:rPr lang="en-US" altLang="en-US" sz="1800">
                <a:solidFill>
                  <a:srgbClr val="006600"/>
                </a:solidFill>
              </a:rPr>
            </a:br>
            <a:r>
              <a:rPr lang="en-US" altLang="en-US" sz="1800">
                <a:solidFill>
                  <a:srgbClr val="006600"/>
                </a:solidFill>
              </a:rPr>
              <a:t>Tax Act (SUTA)</a:t>
            </a:r>
          </a:p>
        </p:txBody>
      </p:sp>
      <p:sp>
        <p:nvSpPr>
          <p:cNvPr id="374804" name="Oval 20">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4798"/>
                                        </p:tgtEl>
                                        <p:attrNameLst>
                                          <p:attrName>style.visibility</p:attrName>
                                        </p:attrNameLst>
                                      </p:cBhvr>
                                      <p:to>
                                        <p:strVal val="visible"/>
                                      </p:to>
                                    </p:set>
                                    <p:animEffect transition="in" filter="fade">
                                      <p:cBhvr>
                                        <p:cTn id="7" dur="500"/>
                                        <p:tgtEl>
                                          <p:spTgt spid="374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9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0"/>
          </p:nvPr>
        </p:nvSpPr>
        <p:spPr/>
        <p:txBody>
          <a:bodyPr/>
          <a:lstStyle/>
          <a:p>
            <a:r>
              <a:rPr lang="en-US" altLang="en-US"/>
              <a:t>Glencoe Accounting </a:t>
            </a:r>
          </a:p>
        </p:txBody>
      </p:sp>
      <p:sp>
        <p:nvSpPr>
          <p:cNvPr id="376834" name="Rectangle 2"/>
          <p:cNvSpPr>
            <a:spLocks noGrp="1" noChangeArrowheads="1"/>
          </p:cNvSpPr>
          <p:nvPr>
            <p:ph type="title"/>
          </p:nvPr>
        </p:nvSpPr>
        <p:spPr/>
        <p:txBody>
          <a:bodyPr/>
          <a:lstStyle/>
          <a:p>
            <a:r>
              <a:rPr lang="en-US" altLang="en-US"/>
              <a:t>Computing </a:t>
            </a:r>
            <a:br>
              <a:rPr lang="en-US" altLang="en-US"/>
            </a:br>
            <a:r>
              <a:rPr lang="en-US" altLang="en-US"/>
              <a:t>Payroll Tax Expenses</a:t>
            </a:r>
          </a:p>
        </p:txBody>
      </p:sp>
      <p:sp>
        <p:nvSpPr>
          <p:cNvPr id="376835"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Employer’s </a:t>
            </a:r>
            <a:br>
              <a:rPr lang="en-US" altLang="en-US" sz="1200">
                <a:solidFill>
                  <a:schemeClr val="bg1"/>
                </a:solidFill>
              </a:rPr>
            </a:br>
            <a:r>
              <a:rPr lang="en-US" altLang="en-US" sz="1200">
                <a:solidFill>
                  <a:schemeClr val="bg1"/>
                </a:solidFill>
              </a:rPr>
              <a:t>Payroll Taxes</a:t>
            </a:r>
          </a:p>
        </p:txBody>
      </p:sp>
      <p:sp>
        <p:nvSpPr>
          <p:cNvPr id="376836"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13.2</a:t>
            </a:r>
          </a:p>
        </p:txBody>
      </p:sp>
      <p:pic>
        <p:nvPicPr>
          <p:cNvPr id="376837" name="Picture 5" descr="2 boxes out of 1 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7221538" cy="2663825"/>
          </a:xfrm>
          <a:prstGeom prst="rect">
            <a:avLst/>
          </a:prstGeom>
          <a:noFill/>
          <a:extLst>
            <a:ext uri="{909E8E84-426E-40DD-AFC4-6F175D3DCCD1}">
              <a14:hiddenFill xmlns:a14="http://schemas.microsoft.com/office/drawing/2010/main">
                <a:solidFill>
                  <a:srgbClr val="FFFFFF"/>
                </a:solidFill>
              </a14:hiddenFill>
            </a:ext>
          </a:extLst>
        </p:spPr>
      </p:pic>
      <p:sp>
        <p:nvSpPr>
          <p:cNvPr id="376838" name="AutoShape 6"/>
          <p:cNvSpPr>
            <a:spLocks noChangeArrowheads="1"/>
          </p:cNvSpPr>
          <p:nvPr/>
        </p:nvSpPr>
        <p:spPr bwMode="auto">
          <a:xfrm>
            <a:off x="1143000" y="5103813"/>
            <a:ext cx="7239000" cy="1017587"/>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Federal Unemployment Tax Act (FUTA)</a:t>
            </a:r>
            <a:endParaRPr lang="en-US" altLang="en-US" sz="1800" b="0">
              <a:solidFill>
                <a:srgbClr val="2E2E2E"/>
              </a:solidFill>
            </a:endParaRPr>
          </a:p>
          <a:p>
            <a:pPr algn="ctr" eaLnBrk="0" hangingPunct="0"/>
            <a:r>
              <a:rPr lang="en-US" altLang="en-US" sz="1800" b="0"/>
              <a:t>Law that requires employers to pay unemployment taxes to </a:t>
            </a:r>
            <a:br>
              <a:rPr lang="en-US" altLang="en-US" sz="1800" b="0"/>
            </a:br>
            <a:r>
              <a:rPr lang="en-US" altLang="en-US" sz="1800" b="0"/>
              <a:t>the federal government.</a:t>
            </a:r>
          </a:p>
        </p:txBody>
      </p:sp>
      <p:pic>
        <p:nvPicPr>
          <p:cNvPr id="376839" name="Picture 7"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863" y="5440363"/>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376840" name="Rectangle 8"/>
          <p:cNvSpPr>
            <a:spLocks noChangeArrowheads="1"/>
          </p:cNvSpPr>
          <p:nvPr/>
        </p:nvSpPr>
        <p:spPr bwMode="auto">
          <a:xfrm>
            <a:off x="990600" y="2286000"/>
            <a:ext cx="2362200" cy="219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15000"/>
              </a:lnSpc>
            </a:pPr>
            <a:r>
              <a:rPr lang="en-US" altLang="en-US"/>
              <a:t>There are two unemployment laws that require employers to pay unemployment taxes:</a:t>
            </a:r>
          </a:p>
        </p:txBody>
      </p:sp>
      <p:sp>
        <p:nvSpPr>
          <p:cNvPr id="376841" name="Rectangle 9"/>
          <p:cNvSpPr>
            <a:spLocks noChangeArrowheads="1"/>
          </p:cNvSpPr>
          <p:nvPr/>
        </p:nvSpPr>
        <p:spPr bwMode="auto">
          <a:xfrm>
            <a:off x="4672013" y="2228850"/>
            <a:ext cx="35052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15000"/>
              </a:lnSpc>
            </a:pPr>
            <a:r>
              <a:rPr lang="en-US" altLang="en-US" sz="1800" u="sng">
                <a:solidFill>
                  <a:srgbClr val="006600"/>
                </a:solidFill>
              </a:rPr>
              <a:t>Federal Unemployment </a:t>
            </a:r>
            <a:br>
              <a:rPr lang="en-US" altLang="en-US" sz="1800" u="sng">
                <a:solidFill>
                  <a:srgbClr val="006600"/>
                </a:solidFill>
              </a:rPr>
            </a:br>
            <a:r>
              <a:rPr lang="en-US" altLang="en-US" sz="1800" u="sng">
                <a:solidFill>
                  <a:srgbClr val="006600"/>
                </a:solidFill>
              </a:rPr>
              <a:t>Tax Act (FUTA)</a:t>
            </a:r>
          </a:p>
        </p:txBody>
      </p:sp>
      <p:sp>
        <p:nvSpPr>
          <p:cNvPr id="376842" name="Rectangle 10"/>
          <p:cNvSpPr>
            <a:spLocks noChangeArrowheads="1"/>
          </p:cNvSpPr>
          <p:nvPr/>
        </p:nvSpPr>
        <p:spPr bwMode="auto">
          <a:xfrm>
            <a:off x="4672013" y="3765550"/>
            <a:ext cx="35052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15000"/>
              </a:lnSpc>
            </a:pPr>
            <a:r>
              <a:rPr lang="en-US" altLang="en-US" sz="1800">
                <a:solidFill>
                  <a:srgbClr val="006600"/>
                </a:solidFill>
              </a:rPr>
              <a:t>State Unemployment </a:t>
            </a:r>
            <a:br>
              <a:rPr lang="en-US" altLang="en-US" sz="1800">
                <a:solidFill>
                  <a:srgbClr val="006600"/>
                </a:solidFill>
              </a:rPr>
            </a:br>
            <a:r>
              <a:rPr lang="en-US" altLang="en-US" sz="1800">
                <a:solidFill>
                  <a:srgbClr val="006600"/>
                </a:solidFill>
              </a:rPr>
              <a:t>Tax Act (SUTA)</a:t>
            </a:r>
          </a:p>
        </p:txBody>
      </p:sp>
      <p:sp>
        <p:nvSpPr>
          <p:cNvPr id="376843" name="Oval 11">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6838"/>
                                        </p:tgtEl>
                                        <p:attrNameLst>
                                          <p:attrName>style.visibility</p:attrName>
                                        </p:attrNameLst>
                                      </p:cBhvr>
                                      <p:to>
                                        <p:strVal val="visible"/>
                                      </p:to>
                                    </p:set>
                                    <p:animEffect transition="in" filter="fade">
                                      <p:cBhvr>
                                        <p:cTn id="7" dur="500"/>
                                        <p:tgtEl>
                                          <p:spTgt spid="376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0"/>
          </p:nvPr>
        </p:nvSpPr>
        <p:spPr/>
        <p:txBody>
          <a:bodyPr/>
          <a:lstStyle/>
          <a:p>
            <a:r>
              <a:rPr lang="en-US" altLang="en-US"/>
              <a:t>Glencoe Accounting </a:t>
            </a:r>
          </a:p>
        </p:txBody>
      </p:sp>
      <p:sp>
        <p:nvSpPr>
          <p:cNvPr id="378882" name="Rectangle 2"/>
          <p:cNvSpPr>
            <a:spLocks noGrp="1" noChangeArrowheads="1"/>
          </p:cNvSpPr>
          <p:nvPr>
            <p:ph type="title"/>
          </p:nvPr>
        </p:nvSpPr>
        <p:spPr/>
        <p:txBody>
          <a:bodyPr/>
          <a:lstStyle/>
          <a:p>
            <a:r>
              <a:rPr lang="en-US" altLang="en-US"/>
              <a:t>Computing </a:t>
            </a:r>
            <a:br>
              <a:rPr lang="en-US" altLang="en-US"/>
            </a:br>
            <a:r>
              <a:rPr lang="en-US" altLang="en-US"/>
              <a:t>Payroll Tax Expenses</a:t>
            </a:r>
          </a:p>
        </p:txBody>
      </p:sp>
      <p:sp>
        <p:nvSpPr>
          <p:cNvPr id="378883"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Employer’s </a:t>
            </a:r>
            <a:br>
              <a:rPr lang="en-US" altLang="en-US" sz="1200">
                <a:solidFill>
                  <a:schemeClr val="bg1"/>
                </a:solidFill>
              </a:rPr>
            </a:br>
            <a:r>
              <a:rPr lang="en-US" altLang="en-US" sz="1200">
                <a:solidFill>
                  <a:schemeClr val="bg1"/>
                </a:solidFill>
              </a:rPr>
              <a:t>Payroll Taxes</a:t>
            </a:r>
          </a:p>
        </p:txBody>
      </p:sp>
      <p:sp>
        <p:nvSpPr>
          <p:cNvPr id="378884"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13.2</a:t>
            </a:r>
          </a:p>
        </p:txBody>
      </p:sp>
      <p:pic>
        <p:nvPicPr>
          <p:cNvPr id="378885" name="Picture 5" descr="2 boxes out of 1 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7221538" cy="2663825"/>
          </a:xfrm>
          <a:prstGeom prst="rect">
            <a:avLst/>
          </a:prstGeom>
          <a:noFill/>
          <a:extLst>
            <a:ext uri="{909E8E84-426E-40DD-AFC4-6F175D3DCCD1}">
              <a14:hiddenFill xmlns:a14="http://schemas.microsoft.com/office/drawing/2010/main">
                <a:solidFill>
                  <a:srgbClr val="FFFFFF"/>
                </a:solidFill>
              </a14:hiddenFill>
            </a:ext>
          </a:extLst>
        </p:spPr>
      </p:pic>
      <p:sp>
        <p:nvSpPr>
          <p:cNvPr id="378886" name="AutoShape 6"/>
          <p:cNvSpPr>
            <a:spLocks noChangeArrowheads="1"/>
          </p:cNvSpPr>
          <p:nvPr/>
        </p:nvSpPr>
        <p:spPr bwMode="auto">
          <a:xfrm>
            <a:off x="1143000" y="5103813"/>
            <a:ext cx="7239000" cy="1017587"/>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State Unemployment Tax Act (SUTA)</a:t>
            </a:r>
            <a:endParaRPr lang="en-US" altLang="en-US" sz="1800" b="0">
              <a:solidFill>
                <a:srgbClr val="2E2E2E"/>
              </a:solidFill>
            </a:endParaRPr>
          </a:p>
          <a:p>
            <a:pPr algn="ctr" eaLnBrk="0" hangingPunct="0"/>
            <a:r>
              <a:rPr lang="en-US" altLang="en-US" sz="1800" b="0"/>
              <a:t>Law that requires employers to pay employment taxes </a:t>
            </a:r>
            <a:br>
              <a:rPr lang="en-US" altLang="en-US" sz="1800" b="0"/>
            </a:br>
            <a:r>
              <a:rPr lang="en-US" altLang="en-US" sz="1800" b="0"/>
              <a:t>to individual states.</a:t>
            </a:r>
          </a:p>
        </p:txBody>
      </p:sp>
      <p:pic>
        <p:nvPicPr>
          <p:cNvPr id="378887" name="Picture 7"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863" y="5440363"/>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378888" name="Rectangle 8"/>
          <p:cNvSpPr>
            <a:spLocks noChangeArrowheads="1"/>
          </p:cNvSpPr>
          <p:nvPr/>
        </p:nvSpPr>
        <p:spPr bwMode="auto">
          <a:xfrm>
            <a:off x="990600" y="2286000"/>
            <a:ext cx="2362200" cy="219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15000"/>
              </a:lnSpc>
            </a:pPr>
            <a:r>
              <a:rPr lang="en-US" altLang="en-US"/>
              <a:t>There are two unemployment laws that require employers to pay unemployment taxes:</a:t>
            </a:r>
          </a:p>
        </p:txBody>
      </p:sp>
      <p:sp>
        <p:nvSpPr>
          <p:cNvPr id="378889" name="Rectangle 9"/>
          <p:cNvSpPr>
            <a:spLocks noChangeArrowheads="1"/>
          </p:cNvSpPr>
          <p:nvPr/>
        </p:nvSpPr>
        <p:spPr bwMode="auto">
          <a:xfrm>
            <a:off x="4672013" y="2228850"/>
            <a:ext cx="35052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15000"/>
              </a:lnSpc>
            </a:pPr>
            <a:r>
              <a:rPr lang="en-US" altLang="en-US" sz="1800">
                <a:solidFill>
                  <a:srgbClr val="006600"/>
                </a:solidFill>
              </a:rPr>
              <a:t>Federal Unemployment </a:t>
            </a:r>
            <a:br>
              <a:rPr lang="en-US" altLang="en-US" sz="1800">
                <a:solidFill>
                  <a:srgbClr val="006600"/>
                </a:solidFill>
              </a:rPr>
            </a:br>
            <a:r>
              <a:rPr lang="en-US" altLang="en-US" sz="1800">
                <a:solidFill>
                  <a:srgbClr val="006600"/>
                </a:solidFill>
              </a:rPr>
              <a:t>Tax Act (FUTA)</a:t>
            </a:r>
          </a:p>
        </p:txBody>
      </p:sp>
      <p:sp>
        <p:nvSpPr>
          <p:cNvPr id="378890" name="Rectangle 10"/>
          <p:cNvSpPr>
            <a:spLocks noChangeArrowheads="1"/>
          </p:cNvSpPr>
          <p:nvPr/>
        </p:nvSpPr>
        <p:spPr bwMode="auto">
          <a:xfrm>
            <a:off x="4672013" y="3765550"/>
            <a:ext cx="35052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15000"/>
              </a:lnSpc>
            </a:pPr>
            <a:r>
              <a:rPr lang="en-US" altLang="en-US" sz="1800" u="sng">
                <a:solidFill>
                  <a:srgbClr val="006600"/>
                </a:solidFill>
              </a:rPr>
              <a:t>State Unemployment </a:t>
            </a:r>
            <a:br>
              <a:rPr lang="en-US" altLang="en-US" sz="1800" u="sng">
                <a:solidFill>
                  <a:srgbClr val="006600"/>
                </a:solidFill>
              </a:rPr>
            </a:br>
            <a:r>
              <a:rPr lang="en-US" altLang="en-US" sz="1800" u="sng">
                <a:solidFill>
                  <a:srgbClr val="006600"/>
                </a:solidFill>
              </a:rPr>
              <a:t>Tax Act (SUTA)</a:t>
            </a:r>
          </a:p>
        </p:txBody>
      </p:sp>
      <p:sp>
        <p:nvSpPr>
          <p:cNvPr id="378891" name="Oval 11">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886"/>
                                        </p:tgtEl>
                                        <p:attrNameLst>
                                          <p:attrName>style.visibility</p:attrName>
                                        </p:attrNameLst>
                                      </p:cBhvr>
                                      <p:to>
                                        <p:strVal val="visible"/>
                                      </p:to>
                                    </p:set>
                                    <p:animEffect transition="in" filter="fade">
                                      <p:cBhvr>
                                        <p:cTn id="7" dur="500"/>
                                        <p:tgtEl>
                                          <p:spTgt spid="378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6"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p:txBody>
          <a:bodyPr/>
          <a:lstStyle/>
          <a:p>
            <a:r>
              <a:rPr lang="en-US" altLang="en-US"/>
              <a:t>Glencoe Accounting </a:t>
            </a:r>
          </a:p>
        </p:txBody>
      </p:sp>
      <p:sp>
        <p:nvSpPr>
          <p:cNvPr id="432130" name="Rectangle 1026"/>
          <p:cNvSpPr>
            <a:spLocks noGrp="1" noChangeArrowheads="1"/>
          </p:cNvSpPr>
          <p:nvPr>
            <p:ph type="title"/>
          </p:nvPr>
        </p:nvSpPr>
        <p:spPr/>
        <p:txBody>
          <a:bodyPr/>
          <a:lstStyle/>
          <a:p>
            <a:r>
              <a:rPr lang="en-US" altLang="en-US"/>
              <a:t>Journalizing the Employer’s Payroll Taxes</a:t>
            </a:r>
          </a:p>
        </p:txBody>
      </p:sp>
      <p:sp>
        <p:nvSpPr>
          <p:cNvPr id="432131" name="Rectangle 1027"/>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Employer’s </a:t>
            </a:r>
            <a:br>
              <a:rPr lang="en-US" altLang="en-US" sz="1200">
                <a:solidFill>
                  <a:schemeClr val="bg1"/>
                </a:solidFill>
              </a:rPr>
            </a:br>
            <a:r>
              <a:rPr lang="en-US" altLang="en-US" sz="1200">
                <a:solidFill>
                  <a:schemeClr val="bg1"/>
                </a:solidFill>
              </a:rPr>
              <a:t>Payroll Taxes</a:t>
            </a:r>
          </a:p>
        </p:txBody>
      </p:sp>
      <p:sp>
        <p:nvSpPr>
          <p:cNvPr id="432132" name="Rectangle 1028"/>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13.2</a:t>
            </a:r>
          </a:p>
        </p:txBody>
      </p:sp>
      <p:pic>
        <p:nvPicPr>
          <p:cNvPr id="432139" name="Picture 1035" descr="1 long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2438400"/>
            <a:ext cx="8562975" cy="1371600"/>
          </a:xfrm>
          <a:prstGeom prst="rect">
            <a:avLst/>
          </a:prstGeom>
          <a:noFill/>
          <a:extLst>
            <a:ext uri="{909E8E84-426E-40DD-AFC4-6F175D3DCCD1}">
              <a14:hiddenFill xmlns:a14="http://schemas.microsoft.com/office/drawing/2010/main">
                <a:solidFill>
                  <a:srgbClr val="FFFFFF"/>
                </a:solidFill>
              </a14:hiddenFill>
            </a:ext>
          </a:extLst>
        </p:spPr>
      </p:pic>
      <p:sp>
        <p:nvSpPr>
          <p:cNvPr id="432140" name="Rectangle 1036"/>
          <p:cNvSpPr>
            <a:spLocks noChangeArrowheads="1"/>
          </p:cNvSpPr>
          <p:nvPr/>
        </p:nvSpPr>
        <p:spPr bwMode="auto">
          <a:xfrm>
            <a:off x="457200" y="2743200"/>
            <a:ext cx="82296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20000"/>
              </a:spcBef>
            </a:pPr>
            <a:r>
              <a:rPr lang="en-US" altLang="en-US" sz="2200">
                <a:solidFill>
                  <a:srgbClr val="006600"/>
                </a:solidFill>
              </a:rPr>
              <a:t>The payroll taxes are recorded as business expenses in the </a:t>
            </a:r>
            <a:r>
              <a:rPr lang="en-US" altLang="en-US" sz="2200" u="sng">
                <a:solidFill>
                  <a:srgbClr val="006600"/>
                </a:solidFill>
              </a:rPr>
              <a:t>Payroll Tax Expense</a:t>
            </a:r>
            <a:r>
              <a:rPr lang="en-US" altLang="en-US" sz="2200">
                <a:solidFill>
                  <a:srgbClr val="006600"/>
                </a:solidFill>
              </a:rPr>
              <a:t> account</a:t>
            </a:r>
          </a:p>
        </p:txBody>
      </p:sp>
      <p:sp>
        <p:nvSpPr>
          <p:cNvPr id="432141" name="AutoShape 1037"/>
          <p:cNvSpPr>
            <a:spLocks noChangeArrowheads="1"/>
          </p:cNvSpPr>
          <p:nvPr/>
        </p:nvSpPr>
        <p:spPr bwMode="auto">
          <a:xfrm>
            <a:off x="2971800" y="4189413"/>
            <a:ext cx="3810000" cy="132080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Payroll Tax Expense</a:t>
            </a:r>
            <a:endParaRPr lang="en-US" altLang="en-US" sz="1800" b="0">
              <a:solidFill>
                <a:srgbClr val="2E2E2E"/>
              </a:solidFill>
            </a:endParaRPr>
          </a:p>
          <a:p>
            <a:pPr algn="ctr" eaLnBrk="0" hangingPunct="0"/>
            <a:r>
              <a:rPr lang="en-US" altLang="en-US" sz="1800" b="0"/>
              <a:t>The expense account used to record the employer’s payroll taxes (FICA, FUTA, SUTA).</a:t>
            </a:r>
          </a:p>
        </p:txBody>
      </p:sp>
      <p:pic>
        <p:nvPicPr>
          <p:cNvPr id="432142" name="Picture 1038"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724400"/>
            <a:ext cx="587375" cy="344488"/>
          </a:xfrm>
          <a:prstGeom prst="rect">
            <a:avLst/>
          </a:prstGeom>
          <a:noFill/>
          <a:extLst>
            <a:ext uri="{909E8E84-426E-40DD-AFC4-6F175D3DCCD1}">
              <a14:hiddenFill xmlns:a14="http://schemas.microsoft.com/office/drawing/2010/main">
                <a:solidFill>
                  <a:srgbClr val="FFFFFF"/>
                </a:solidFill>
              </a14:hiddenFill>
            </a:ext>
          </a:extLst>
        </p:spPr>
      </p:pic>
      <p:sp>
        <p:nvSpPr>
          <p:cNvPr id="432143" name="Oval 1039">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2141"/>
                                        </p:tgtEl>
                                        <p:attrNameLst>
                                          <p:attrName>style.visibility</p:attrName>
                                        </p:attrNameLst>
                                      </p:cBhvr>
                                      <p:to>
                                        <p:strVal val="visible"/>
                                      </p:to>
                                    </p:set>
                                    <p:animEffect transition="in" filter="fade">
                                      <p:cBhvr>
                                        <p:cTn id="7" dur="500"/>
                                        <p:tgtEl>
                                          <p:spTgt spid="432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41"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altLang="en-US"/>
              <a:t>Glencoe Accounting </a:t>
            </a:r>
          </a:p>
        </p:txBody>
      </p:sp>
      <p:sp>
        <p:nvSpPr>
          <p:cNvPr id="342020" name="Rectangle 4"/>
          <p:cNvSpPr>
            <a:spLocks noGrp="1" noChangeArrowheads="1"/>
          </p:cNvSpPr>
          <p:nvPr>
            <p:ph type="title"/>
          </p:nvPr>
        </p:nvSpPr>
        <p:spPr/>
        <p:txBody>
          <a:bodyPr/>
          <a:lstStyle/>
          <a:p>
            <a:r>
              <a:rPr lang="en-US" altLang="en-US"/>
              <a:t>Journalizing the Employer’s Payroll Taxes</a:t>
            </a:r>
          </a:p>
        </p:txBody>
      </p:sp>
      <p:sp>
        <p:nvSpPr>
          <p:cNvPr id="342024" name="Rectangle 8"/>
          <p:cNvSpPr>
            <a:spLocks noChangeArrowheads="1"/>
          </p:cNvSpPr>
          <p:nvPr/>
        </p:nvSpPr>
        <p:spPr bwMode="auto">
          <a:xfrm>
            <a:off x="698500" y="2209800"/>
            <a:ext cx="8216900" cy="3810000"/>
          </a:xfrm>
          <a:prstGeom prst="rect">
            <a:avLst/>
          </a:prstGeom>
          <a:noFill/>
          <a:ln w="19050">
            <a:solidFill>
              <a:srgbClr val="003C96"/>
            </a:solidFill>
            <a:miter lim="800000"/>
            <a:headEnd/>
            <a:tailEnd/>
          </a:ln>
          <a:effectLst/>
          <a:extLst>
            <a:ext uri="{909E8E84-426E-40DD-AFC4-6F175D3DCCD1}">
              <a14:hiddenFill xmlns:a14="http://schemas.microsoft.com/office/drawing/2010/main">
                <a:solidFill>
                  <a:srgbClr val="003C9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2025" name="Rectangle 9"/>
          <p:cNvSpPr>
            <a:spLocks noChangeArrowheads="1"/>
          </p:cNvSpPr>
          <p:nvPr/>
        </p:nvSpPr>
        <p:spPr bwMode="gray">
          <a:xfrm>
            <a:off x="698500" y="2209800"/>
            <a:ext cx="2578100" cy="381000"/>
          </a:xfrm>
          <a:prstGeom prst="rect">
            <a:avLst/>
          </a:prstGeom>
          <a:solidFill>
            <a:srgbClr val="003C9C"/>
          </a:solidFill>
          <a:ln w="9525">
            <a:solidFill>
              <a:srgbClr val="003C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a:r>
              <a:rPr lang="en-US" altLang="en-US" sz="1600">
                <a:solidFill>
                  <a:schemeClr val="bg1"/>
                </a:solidFill>
              </a:rPr>
              <a:t>Business Transaction</a:t>
            </a:r>
          </a:p>
        </p:txBody>
      </p:sp>
      <p:pic>
        <p:nvPicPr>
          <p:cNvPr id="342028" name="Picture 12"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590800"/>
            <a:ext cx="5105400" cy="3236913"/>
          </a:xfrm>
          <a:prstGeom prst="rect">
            <a:avLst/>
          </a:prstGeom>
          <a:noFill/>
          <a:extLst>
            <a:ext uri="{909E8E84-426E-40DD-AFC4-6F175D3DCCD1}">
              <a14:hiddenFill xmlns:a14="http://schemas.microsoft.com/office/drawing/2010/main">
                <a:solidFill>
                  <a:srgbClr val="FFFFFF"/>
                </a:solidFill>
              </a14:hiddenFill>
            </a:ext>
          </a:extLst>
        </p:spPr>
      </p:pic>
      <p:sp>
        <p:nvSpPr>
          <p:cNvPr id="342031" name="Rectangle 15"/>
          <p:cNvSpPr>
            <a:spLocks noChangeArrowheads="1"/>
          </p:cNvSpPr>
          <p:nvPr/>
        </p:nvSpPr>
        <p:spPr bwMode="auto">
          <a:xfrm>
            <a:off x="7543800" y="60198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 351</a:t>
            </a:r>
          </a:p>
        </p:txBody>
      </p:sp>
      <p:sp>
        <p:nvSpPr>
          <p:cNvPr id="342032" name="Rectangle 16"/>
          <p:cNvSpPr>
            <a:spLocks noChangeArrowheads="1"/>
          </p:cNvSpPr>
          <p:nvPr/>
        </p:nvSpPr>
        <p:spPr bwMode="auto">
          <a:xfrm>
            <a:off x="838200" y="2667000"/>
            <a:ext cx="2286000"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800" b="0">
                <a:solidFill>
                  <a:srgbClr val="000000"/>
                </a:solidFill>
              </a:rPr>
              <a:t>Zip’s payroll register in Figure 12-5 on page 323 is the source document for the payroll tax.</a:t>
            </a:r>
          </a:p>
        </p:txBody>
      </p:sp>
      <p:sp>
        <p:nvSpPr>
          <p:cNvPr id="342033" name="Rectangle 17"/>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Employer’s </a:t>
            </a:r>
            <a:br>
              <a:rPr lang="en-US" altLang="en-US" sz="1200">
                <a:solidFill>
                  <a:schemeClr val="bg1"/>
                </a:solidFill>
              </a:rPr>
            </a:br>
            <a:r>
              <a:rPr lang="en-US" altLang="en-US" sz="1200">
                <a:solidFill>
                  <a:schemeClr val="bg1"/>
                </a:solidFill>
              </a:rPr>
              <a:t>Payroll Taxes</a:t>
            </a:r>
          </a:p>
        </p:txBody>
      </p:sp>
      <p:sp>
        <p:nvSpPr>
          <p:cNvPr id="342034" name="Rectangle 18"/>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13.2</a:t>
            </a:r>
          </a:p>
        </p:txBody>
      </p:sp>
      <p:sp>
        <p:nvSpPr>
          <p:cNvPr id="342035" name="Oval 19">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ltLang="en-US"/>
              <a:t>Glencoe Accounting </a:t>
            </a:r>
          </a:p>
        </p:txBody>
      </p:sp>
      <p:pic>
        <p:nvPicPr>
          <p:cNvPr id="3118" name="Picture 46" descr="CH 13 BACK NO T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3110" name="Rectangle 38"/>
          <p:cNvSpPr>
            <a:spLocks noChangeArrowheads="1"/>
          </p:cNvSpPr>
          <p:nvPr/>
        </p:nvSpPr>
        <p:spPr bwMode="auto">
          <a:xfrm>
            <a:off x="1219200" y="2286000"/>
            <a:ext cx="762000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Blip>
                <a:blip r:embed="rId4"/>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0"/>
              </a:spcBef>
              <a:spcAft>
                <a:spcPts val="300"/>
              </a:spcAft>
              <a:buFontTx/>
              <a:buNone/>
            </a:pPr>
            <a:r>
              <a:rPr lang="en-US" altLang="en-US">
                <a:solidFill>
                  <a:srgbClr val="006600"/>
                </a:solidFill>
              </a:rPr>
              <a:t>Employers are legally required to make tax deposits on time and to report the earnings of each employee. Employers must pay taxes in addition to the amounts withheld from their employees. This is an expense for the business.</a:t>
            </a:r>
          </a:p>
        </p:txBody>
      </p:sp>
      <p:pic>
        <p:nvPicPr>
          <p:cNvPr id="3116" name="Picture 44" descr="main idea graphic"/>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43000" y="1447800"/>
            <a:ext cx="5384800" cy="639763"/>
          </a:xfrm>
          <a:prstGeom prst="rect">
            <a:avLst/>
          </a:prstGeom>
          <a:noFill/>
          <a:extLst>
            <a:ext uri="{909E8E84-426E-40DD-AFC4-6F175D3DCCD1}">
              <a14:hiddenFill xmlns:a14="http://schemas.microsoft.com/office/drawing/2010/main">
                <a:solidFill>
                  <a:srgbClr val="FFFFFF"/>
                </a:solidFill>
              </a14:hiddenFill>
            </a:ext>
          </a:extLst>
        </p:spPr>
      </p:pic>
      <p:sp>
        <p:nvSpPr>
          <p:cNvPr id="3119" name="Rectangle 47"/>
          <p:cNvSpPr>
            <a:spLocks noChangeArrowheads="1"/>
          </p:cNvSpPr>
          <p:nvPr/>
        </p:nvSpPr>
        <p:spPr bwMode="gray">
          <a:xfrm>
            <a:off x="762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r>
              <a:rPr lang="en-US" altLang="en-US" sz="600" b="0">
                <a:solidFill>
                  <a:schemeClr val="bg1"/>
                </a:solidFill>
              </a:rPr>
              <a:t>Glencoe Accounting </a:t>
            </a:r>
          </a:p>
        </p:txBody>
      </p:sp>
      <p:sp>
        <p:nvSpPr>
          <p:cNvPr id="3120" name="Rectangle 48"/>
          <p:cNvSpPr>
            <a:spLocks noChangeArrowheads="1"/>
          </p:cNvSpPr>
          <p:nvPr/>
        </p:nvSpPr>
        <p:spPr bwMode="gray">
          <a:xfrm>
            <a:off x="65151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600" b="0">
                <a:solidFill>
                  <a:schemeClr val="bg1"/>
                </a:solidFill>
              </a:rPr>
              <a:t>Copyright © by The McGraw-Hill Companies, Inc. All rights reserved. </a:t>
            </a:r>
          </a:p>
        </p:txBody>
      </p:sp>
      <p:sp>
        <p:nvSpPr>
          <p:cNvPr id="3121" name="Oval 49">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altLang="en-US"/>
              <a:t>Glencoe Accounting </a:t>
            </a:r>
          </a:p>
        </p:txBody>
      </p:sp>
      <p:sp>
        <p:nvSpPr>
          <p:cNvPr id="434180" name="Rectangle 4"/>
          <p:cNvSpPr>
            <a:spLocks noGrp="1" noChangeArrowheads="1"/>
          </p:cNvSpPr>
          <p:nvPr>
            <p:ph type="title"/>
          </p:nvPr>
        </p:nvSpPr>
        <p:spPr/>
        <p:txBody>
          <a:bodyPr/>
          <a:lstStyle/>
          <a:p>
            <a:r>
              <a:rPr lang="en-US" altLang="en-US"/>
              <a:t>Journalizing the Employer Payroll Taxes</a:t>
            </a:r>
          </a:p>
        </p:txBody>
      </p:sp>
      <p:sp>
        <p:nvSpPr>
          <p:cNvPr id="434181" name="Rectangle 5"/>
          <p:cNvSpPr>
            <a:spLocks noChangeArrowheads="1"/>
          </p:cNvSpPr>
          <p:nvPr/>
        </p:nvSpPr>
        <p:spPr bwMode="auto">
          <a:xfrm>
            <a:off x="698500" y="2209800"/>
            <a:ext cx="8216900" cy="3810000"/>
          </a:xfrm>
          <a:prstGeom prst="rect">
            <a:avLst/>
          </a:prstGeom>
          <a:noFill/>
          <a:ln w="19050">
            <a:solidFill>
              <a:srgbClr val="003C96"/>
            </a:solidFill>
            <a:miter lim="800000"/>
            <a:headEnd/>
            <a:tailEnd/>
          </a:ln>
          <a:effectLst/>
          <a:extLst>
            <a:ext uri="{909E8E84-426E-40DD-AFC4-6F175D3DCCD1}">
              <a14:hiddenFill xmlns:a14="http://schemas.microsoft.com/office/drawing/2010/main">
                <a:solidFill>
                  <a:srgbClr val="003C9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4182" name="Rectangle 6"/>
          <p:cNvSpPr>
            <a:spLocks noChangeArrowheads="1"/>
          </p:cNvSpPr>
          <p:nvPr/>
        </p:nvSpPr>
        <p:spPr bwMode="gray">
          <a:xfrm>
            <a:off x="698500" y="2209800"/>
            <a:ext cx="2578100" cy="381000"/>
          </a:xfrm>
          <a:prstGeom prst="rect">
            <a:avLst/>
          </a:prstGeom>
          <a:solidFill>
            <a:srgbClr val="003C9C"/>
          </a:solidFill>
          <a:ln w="9525">
            <a:solidFill>
              <a:srgbClr val="003C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a:r>
              <a:rPr lang="en-US" altLang="en-US" sz="1600">
                <a:solidFill>
                  <a:schemeClr val="bg1"/>
                </a:solidFill>
              </a:rPr>
              <a:t>Business Transaction</a:t>
            </a:r>
          </a:p>
        </p:txBody>
      </p:sp>
      <p:sp>
        <p:nvSpPr>
          <p:cNvPr id="434184" name="Rectangle 8"/>
          <p:cNvSpPr>
            <a:spLocks noChangeArrowheads="1"/>
          </p:cNvSpPr>
          <p:nvPr/>
        </p:nvSpPr>
        <p:spPr bwMode="auto">
          <a:xfrm>
            <a:off x="7543800" y="60198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 351</a:t>
            </a:r>
          </a:p>
        </p:txBody>
      </p:sp>
      <p:sp>
        <p:nvSpPr>
          <p:cNvPr id="434185" name="Rectangle 9"/>
          <p:cNvSpPr>
            <a:spLocks noChangeArrowheads="1"/>
          </p:cNvSpPr>
          <p:nvPr/>
        </p:nvSpPr>
        <p:spPr bwMode="auto">
          <a:xfrm>
            <a:off x="838200" y="2667000"/>
            <a:ext cx="76200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800" b="0">
                <a:solidFill>
                  <a:srgbClr val="000000"/>
                </a:solidFill>
              </a:rPr>
              <a:t>Zip’s payroll register in Figure 12-5 on page 323 is the source document for the payroll tax.</a:t>
            </a:r>
          </a:p>
        </p:txBody>
      </p:sp>
      <p:pic>
        <p:nvPicPr>
          <p:cNvPr id="434186" name="Picture 10"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408363"/>
            <a:ext cx="5638800" cy="2568575"/>
          </a:xfrm>
          <a:prstGeom prst="rect">
            <a:avLst/>
          </a:prstGeom>
          <a:noFill/>
          <a:extLst>
            <a:ext uri="{909E8E84-426E-40DD-AFC4-6F175D3DCCD1}">
              <a14:hiddenFill xmlns:a14="http://schemas.microsoft.com/office/drawing/2010/main">
                <a:solidFill>
                  <a:srgbClr val="FFFFFF"/>
                </a:solidFill>
              </a14:hiddenFill>
            </a:ext>
          </a:extLst>
        </p:spPr>
      </p:pic>
      <p:sp>
        <p:nvSpPr>
          <p:cNvPr id="434187" name="Rectangle 11"/>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Employer’s </a:t>
            </a:r>
            <a:br>
              <a:rPr lang="en-US" altLang="en-US" sz="1200">
                <a:solidFill>
                  <a:schemeClr val="bg1"/>
                </a:solidFill>
              </a:rPr>
            </a:br>
            <a:r>
              <a:rPr lang="en-US" altLang="en-US" sz="1200">
                <a:solidFill>
                  <a:schemeClr val="bg1"/>
                </a:solidFill>
              </a:rPr>
              <a:t>Payroll Taxes</a:t>
            </a:r>
          </a:p>
        </p:txBody>
      </p:sp>
      <p:sp>
        <p:nvSpPr>
          <p:cNvPr id="434188" name="Rectangle 12"/>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13.2</a:t>
            </a:r>
          </a:p>
        </p:txBody>
      </p:sp>
      <p:sp>
        <p:nvSpPr>
          <p:cNvPr id="434189" name="Oval 13">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0"/>
          </p:nvPr>
        </p:nvSpPr>
        <p:spPr/>
        <p:txBody>
          <a:bodyPr/>
          <a:lstStyle/>
          <a:p>
            <a:r>
              <a:rPr lang="en-US" altLang="en-US"/>
              <a:t>Glencoe Accounting </a:t>
            </a:r>
          </a:p>
        </p:txBody>
      </p:sp>
      <p:sp>
        <p:nvSpPr>
          <p:cNvPr id="382980" name="Rectangle 4"/>
          <p:cNvSpPr>
            <a:spLocks noGrp="1" noChangeArrowheads="1"/>
          </p:cNvSpPr>
          <p:nvPr>
            <p:ph type="title"/>
          </p:nvPr>
        </p:nvSpPr>
        <p:spPr/>
        <p:txBody>
          <a:bodyPr/>
          <a:lstStyle/>
          <a:p>
            <a:r>
              <a:rPr lang="en-US" altLang="en-US"/>
              <a:t>Posting Payroll Taxes to the General Ledger</a:t>
            </a:r>
          </a:p>
        </p:txBody>
      </p:sp>
      <p:pic>
        <p:nvPicPr>
          <p:cNvPr id="382985" name="Picture 9" descr="13-2_p3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81200"/>
            <a:ext cx="6486525" cy="3584575"/>
          </a:xfrm>
          <a:prstGeom prst="rect">
            <a:avLst/>
          </a:prstGeom>
          <a:noFill/>
          <a:extLst>
            <a:ext uri="{909E8E84-426E-40DD-AFC4-6F175D3DCCD1}">
              <a14:hiddenFill xmlns:a14="http://schemas.microsoft.com/office/drawing/2010/main">
                <a:solidFill>
                  <a:srgbClr val="FFFFFF"/>
                </a:solidFill>
              </a14:hiddenFill>
            </a:ext>
          </a:extLst>
        </p:spPr>
      </p:pic>
      <p:sp>
        <p:nvSpPr>
          <p:cNvPr id="382986" name="Rectangle 10"/>
          <p:cNvSpPr>
            <a:spLocks noChangeArrowheads="1"/>
          </p:cNvSpPr>
          <p:nvPr/>
        </p:nvSpPr>
        <p:spPr bwMode="auto">
          <a:xfrm>
            <a:off x="6400800" y="56388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 352</a:t>
            </a:r>
          </a:p>
        </p:txBody>
      </p:sp>
      <p:sp>
        <p:nvSpPr>
          <p:cNvPr id="382987" name="Rectangle 11"/>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Employer’s </a:t>
            </a:r>
            <a:br>
              <a:rPr lang="en-US" altLang="en-US" sz="1200">
                <a:solidFill>
                  <a:schemeClr val="bg1"/>
                </a:solidFill>
              </a:rPr>
            </a:br>
            <a:r>
              <a:rPr lang="en-US" altLang="en-US" sz="1200">
                <a:solidFill>
                  <a:schemeClr val="bg1"/>
                </a:solidFill>
              </a:rPr>
              <a:t>Payroll Taxes</a:t>
            </a:r>
          </a:p>
        </p:txBody>
      </p:sp>
      <p:sp>
        <p:nvSpPr>
          <p:cNvPr id="382988" name="Rectangle 12"/>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13.2</a:t>
            </a:r>
          </a:p>
        </p:txBody>
      </p:sp>
      <p:sp>
        <p:nvSpPr>
          <p:cNvPr id="382989" name="Oval 13">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82985"/>
                                        </p:tgtEl>
                                        <p:attrNameLst>
                                          <p:attrName>style.visibility</p:attrName>
                                        </p:attrNameLst>
                                      </p:cBhvr>
                                      <p:to>
                                        <p:strVal val="visible"/>
                                      </p:to>
                                    </p:set>
                                    <p:anim calcmode="lin" valueType="num">
                                      <p:cBhvr additive="base">
                                        <p:cTn id="7" dur="500" fill="hold"/>
                                        <p:tgtEl>
                                          <p:spTgt spid="382985"/>
                                        </p:tgtEl>
                                        <p:attrNameLst>
                                          <p:attrName>ppt_x</p:attrName>
                                        </p:attrNameLst>
                                      </p:cBhvr>
                                      <p:tavLst>
                                        <p:tav tm="0">
                                          <p:val>
                                            <p:strVal val="1+#ppt_w/2"/>
                                          </p:val>
                                        </p:tav>
                                        <p:tav tm="100000">
                                          <p:val>
                                            <p:strVal val="#ppt_x"/>
                                          </p:val>
                                        </p:tav>
                                      </p:tavLst>
                                    </p:anim>
                                    <p:anim calcmode="lin" valueType="num">
                                      <p:cBhvr additive="base">
                                        <p:cTn id="8" dur="500" fill="hold"/>
                                        <p:tgtEl>
                                          <p:spTgt spid="3829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0"/>
          </p:nvPr>
        </p:nvSpPr>
        <p:spPr/>
        <p:txBody>
          <a:bodyPr/>
          <a:lstStyle/>
          <a:p>
            <a:r>
              <a:rPr lang="en-US" altLang="en-US"/>
              <a:t>Glencoe Accounting </a:t>
            </a:r>
          </a:p>
        </p:txBody>
      </p:sp>
      <p:sp>
        <p:nvSpPr>
          <p:cNvPr id="385028" name="Rectangle 4"/>
          <p:cNvSpPr>
            <a:spLocks noGrp="1" noChangeArrowheads="1"/>
          </p:cNvSpPr>
          <p:nvPr>
            <p:ph type="title"/>
          </p:nvPr>
        </p:nvSpPr>
        <p:spPr/>
        <p:txBody>
          <a:bodyPr/>
          <a:lstStyle/>
          <a:p>
            <a:r>
              <a:rPr lang="en-US" altLang="en-US"/>
              <a:t>Posting Payroll Taxes to the General Ledger</a:t>
            </a:r>
          </a:p>
        </p:txBody>
      </p:sp>
      <p:pic>
        <p:nvPicPr>
          <p:cNvPr id="385030" name="Picture 6" descr="13-2_p34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05000"/>
            <a:ext cx="5638800" cy="4622800"/>
          </a:xfrm>
          <a:prstGeom prst="rect">
            <a:avLst/>
          </a:prstGeom>
          <a:noFill/>
          <a:extLst>
            <a:ext uri="{909E8E84-426E-40DD-AFC4-6F175D3DCCD1}">
              <a14:hiddenFill xmlns:a14="http://schemas.microsoft.com/office/drawing/2010/main">
                <a:solidFill>
                  <a:srgbClr val="FFFFFF"/>
                </a:solidFill>
              </a14:hiddenFill>
            </a:ext>
          </a:extLst>
        </p:spPr>
      </p:pic>
      <p:sp>
        <p:nvSpPr>
          <p:cNvPr id="385031" name="Rectangle 7"/>
          <p:cNvSpPr>
            <a:spLocks noChangeArrowheads="1"/>
          </p:cNvSpPr>
          <p:nvPr/>
        </p:nvSpPr>
        <p:spPr bwMode="auto">
          <a:xfrm>
            <a:off x="7391400" y="60960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 352</a:t>
            </a:r>
          </a:p>
        </p:txBody>
      </p:sp>
      <p:sp>
        <p:nvSpPr>
          <p:cNvPr id="385032" name="Rectangle 8"/>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Employer’s </a:t>
            </a:r>
            <a:br>
              <a:rPr lang="en-US" altLang="en-US" sz="1200">
                <a:solidFill>
                  <a:schemeClr val="bg1"/>
                </a:solidFill>
              </a:rPr>
            </a:br>
            <a:r>
              <a:rPr lang="en-US" altLang="en-US" sz="1200">
                <a:solidFill>
                  <a:schemeClr val="bg1"/>
                </a:solidFill>
              </a:rPr>
              <a:t>Payroll Taxes</a:t>
            </a:r>
          </a:p>
        </p:txBody>
      </p:sp>
      <p:sp>
        <p:nvSpPr>
          <p:cNvPr id="385033" name="Rectangle 9"/>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13.2</a:t>
            </a:r>
          </a:p>
        </p:txBody>
      </p:sp>
      <p:sp>
        <p:nvSpPr>
          <p:cNvPr id="385034" name="Oval 10">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85030"/>
                                        </p:tgtEl>
                                        <p:attrNameLst>
                                          <p:attrName>style.visibility</p:attrName>
                                        </p:attrNameLst>
                                      </p:cBhvr>
                                      <p:to>
                                        <p:strVal val="visible"/>
                                      </p:to>
                                    </p:set>
                                    <p:anim calcmode="lin" valueType="num">
                                      <p:cBhvr additive="base">
                                        <p:cTn id="7" dur="500" fill="hold"/>
                                        <p:tgtEl>
                                          <p:spTgt spid="385030"/>
                                        </p:tgtEl>
                                        <p:attrNameLst>
                                          <p:attrName>ppt_x</p:attrName>
                                        </p:attrNameLst>
                                      </p:cBhvr>
                                      <p:tavLst>
                                        <p:tav tm="0">
                                          <p:val>
                                            <p:strVal val="1+#ppt_w/2"/>
                                          </p:val>
                                        </p:tav>
                                        <p:tav tm="100000">
                                          <p:val>
                                            <p:strVal val="#ppt_x"/>
                                          </p:val>
                                        </p:tav>
                                      </p:tavLst>
                                    </p:anim>
                                    <p:anim calcmode="lin" valueType="num">
                                      <p:cBhvr additive="base">
                                        <p:cTn id="8" dur="500" fill="hold"/>
                                        <p:tgtEl>
                                          <p:spTgt spid="3850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altLang="en-US"/>
              <a:t>Glencoe Accounting </a:t>
            </a:r>
          </a:p>
        </p:txBody>
      </p:sp>
      <p:sp>
        <p:nvSpPr>
          <p:cNvPr id="387074" name="Rectangle 2"/>
          <p:cNvSpPr>
            <a:spLocks noChangeArrowheads="1"/>
          </p:cNvSpPr>
          <p:nvPr/>
        </p:nvSpPr>
        <p:spPr bwMode="auto">
          <a:xfrm>
            <a:off x="304800" y="1828800"/>
            <a:ext cx="861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buFontTx/>
              <a:buNone/>
            </a:pPr>
            <a:r>
              <a:rPr lang="en-US" altLang="en-US">
                <a:solidFill>
                  <a:schemeClr val="accent2"/>
                </a:solidFill>
              </a:rPr>
              <a:t>Key Terms</a:t>
            </a:r>
          </a:p>
        </p:txBody>
      </p:sp>
      <p:sp>
        <p:nvSpPr>
          <p:cNvPr id="387075" name="Rectangle 3"/>
          <p:cNvSpPr>
            <a:spLocks noChangeArrowheads="1"/>
          </p:cNvSpPr>
          <p:nvPr/>
        </p:nvSpPr>
        <p:spPr bwMode="auto">
          <a:xfrm>
            <a:off x="1143000" y="2590800"/>
            <a:ext cx="7620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45000"/>
              </a:spcBef>
            </a:pPr>
            <a:r>
              <a:rPr lang="en-US" altLang="en-US" sz="2000" b="0"/>
              <a:t>Form 8109</a:t>
            </a:r>
          </a:p>
          <a:p>
            <a:pPr>
              <a:spcBef>
                <a:spcPct val="45000"/>
              </a:spcBef>
            </a:pPr>
            <a:r>
              <a:rPr lang="en-US" altLang="en-US" sz="2000" b="0"/>
              <a:t>Electronic Federal Tax Payment System (EFTPS)</a:t>
            </a:r>
          </a:p>
          <a:p>
            <a:pPr>
              <a:spcBef>
                <a:spcPct val="45000"/>
              </a:spcBef>
            </a:pPr>
            <a:r>
              <a:rPr lang="en-US" altLang="en-US" sz="2000" b="0"/>
              <a:t>Form W-2</a:t>
            </a:r>
          </a:p>
          <a:p>
            <a:pPr>
              <a:spcBef>
                <a:spcPct val="45000"/>
              </a:spcBef>
            </a:pPr>
            <a:r>
              <a:rPr lang="en-US" altLang="en-US" sz="2000" b="0"/>
              <a:t>Form W-3</a:t>
            </a:r>
          </a:p>
          <a:p>
            <a:pPr>
              <a:spcBef>
                <a:spcPct val="45000"/>
              </a:spcBef>
            </a:pPr>
            <a:r>
              <a:rPr lang="en-US" altLang="en-US" sz="2000" b="0"/>
              <a:t>Form 941</a:t>
            </a:r>
          </a:p>
          <a:p>
            <a:pPr>
              <a:spcBef>
                <a:spcPct val="45000"/>
              </a:spcBef>
            </a:pPr>
            <a:r>
              <a:rPr lang="en-US" altLang="en-US" sz="2000" b="0"/>
              <a:t>Form 940</a:t>
            </a:r>
          </a:p>
        </p:txBody>
      </p:sp>
      <p:sp>
        <p:nvSpPr>
          <p:cNvPr id="387076" name="Rectangle 4"/>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Tax Liability Payments</a:t>
            </a:r>
            <a:br>
              <a:rPr lang="en-US" altLang="en-US" sz="1200">
                <a:solidFill>
                  <a:schemeClr val="bg1"/>
                </a:solidFill>
              </a:rPr>
            </a:br>
            <a:r>
              <a:rPr lang="en-US" altLang="en-US" sz="1200">
                <a:solidFill>
                  <a:schemeClr val="bg1"/>
                </a:solidFill>
              </a:rPr>
              <a:t>and Tax Reports</a:t>
            </a:r>
          </a:p>
        </p:txBody>
      </p:sp>
      <p:sp>
        <p:nvSpPr>
          <p:cNvPr id="387077" name="Rectangle 5"/>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13.3</a:t>
            </a:r>
          </a:p>
        </p:txBody>
      </p:sp>
      <p:sp>
        <p:nvSpPr>
          <p:cNvPr id="387078" name="Oval 6">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p:txBody>
          <a:bodyPr/>
          <a:lstStyle/>
          <a:p>
            <a:r>
              <a:rPr lang="en-US" altLang="en-US"/>
              <a:t>Glencoe Accounting </a:t>
            </a:r>
          </a:p>
        </p:txBody>
      </p:sp>
      <p:sp>
        <p:nvSpPr>
          <p:cNvPr id="389122" name="Rectangle 2"/>
          <p:cNvSpPr>
            <a:spLocks noGrp="1" noChangeArrowheads="1"/>
          </p:cNvSpPr>
          <p:nvPr>
            <p:ph type="title"/>
          </p:nvPr>
        </p:nvSpPr>
        <p:spPr/>
        <p:txBody>
          <a:bodyPr/>
          <a:lstStyle/>
          <a:p>
            <a:r>
              <a:rPr lang="en-US" altLang="en-US"/>
              <a:t>Paying the Payroll </a:t>
            </a:r>
            <a:br>
              <a:rPr lang="en-US" altLang="en-US"/>
            </a:br>
            <a:r>
              <a:rPr lang="en-US" altLang="en-US"/>
              <a:t>Tax Liabilities</a:t>
            </a:r>
          </a:p>
        </p:txBody>
      </p:sp>
      <p:sp>
        <p:nvSpPr>
          <p:cNvPr id="389123"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Tax Liability Payments</a:t>
            </a:r>
            <a:br>
              <a:rPr lang="en-US" altLang="en-US" sz="1200">
                <a:solidFill>
                  <a:schemeClr val="bg1"/>
                </a:solidFill>
              </a:rPr>
            </a:br>
            <a:r>
              <a:rPr lang="en-US" altLang="en-US" sz="1200">
                <a:solidFill>
                  <a:schemeClr val="bg1"/>
                </a:solidFill>
              </a:rPr>
              <a:t>and Tax Reports</a:t>
            </a:r>
          </a:p>
        </p:txBody>
      </p:sp>
      <p:sp>
        <p:nvSpPr>
          <p:cNvPr id="389124"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13.3</a:t>
            </a:r>
          </a:p>
        </p:txBody>
      </p:sp>
      <p:pic>
        <p:nvPicPr>
          <p:cNvPr id="389126" name="Picture 6" descr="2 boxes out of 1 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14600"/>
            <a:ext cx="7221538" cy="2663825"/>
          </a:xfrm>
          <a:prstGeom prst="rect">
            <a:avLst/>
          </a:prstGeom>
          <a:noFill/>
          <a:extLst>
            <a:ext uri="{909E8E84-426E-40DD-AFC4-6F175D3DCCD1}">
              <a14:hiddenFill xmlns:a14="http://schemas.microsoft.com/office/drawing/2010/main">
                <a:solidFill>
                  <a:srgbClr val="FFFFFF"/>
                </a:solidFill>
              </a14:hiddenFill>
            </a:ext>
          </a:extLst>
        </p:spPr>
      </p:pic>
      <p:sp>
        <p:nvSpPr>
          <p:cNvPr id="389127" name="Rectangle 7"/>
          <p:cNvSpPr>
            <a:spLocks noChangeArrowheads="1"/>
          </p:cNvSpPr>
          <p:nvPr/>
        </p:nvSpPr>
        <p:spPr bwMode="auto">
          <a:xfrm>
            <a:off x="990600" y="2895600"/>
            <a:ext cx="2362200" cy="177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15000"/>
              </a:lnSpc>
            </a:pPr>
            <a:r>
              <a:rPr lang="en-US" altLang="en-US" sz="2400"/>
              <a:t>A business makes one payment combining:</a:t>
            </a:r>
          </a:p>
        </p:txBody>
      </p:sp>
      <p:sp>
        <p:nvSpPr>
          <p:cNvPr id="389128" name="Rectangle 8"/>
          <p:cNvSpPr>
            <a:spLocks noChangeArrowheads="1"/>
          </p:cNvSpPr>
          <p:nvPr/>
        </p:nvSpPr>
        <p:spPr bwMode="auto">
          <a:xfrm>
            <a:off x="4672013" y="2686050"/>
            <a:ext cx="35052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15000"/>
              </a:lnSpc>
            </a:pPr>
            <a:r>
              <a:rPr lang="en-US" altLang="en-US" sz="1800">
                <a:solidFill>
                  <a:srgbClr val="006600"/>
                </a:solidFill>
              </a:rPr>
              <a:t>Social Security and </a:t>
            </a:r>
            <a:br>
              <a:rPr lang="en-US" altLang="en-US" sz="1800">
                <a:solidFill>
                  <a:srgbClr val="006600"/>
                </a:solidFill>
              </a:rPr>
            </a:br>
            <a:r>
              <a:rPr lang="en-US" altLang="en-US" sz="1800">
                <a:solidFill>
                  <a:srgbClr val="006600"/>
                </a:solidFill>
              </a:rPr>
              <a:t>Medicare Taxes</a:t>
            </a:r>
          </a:p>
        </p:txBody>
      </p:sp>
      <p:sp>
        <p:nvSpPr>
          <p:cNvPr id="389129" name="Rectangle 9"/>
          <p:cNvSpPr>
            <a:spLocks noChangeArrowheads="1"/>
          </p:cNvSpPr>
          <p:nvPr/>
        </p:nvSpPr>
        <p:spPr bwMode="auto">
          <a:xfrm>
            <a:off x="4672013" y="4222750"/>
            <a:ext cx="35052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15000"/>
              </a:lnSpc>
            </a:pPr>
            <a:r>
              <a:rPr lang="en-US" altLang="en-US" sz="1800">
                <a:solidFill>
                  <a:srgbClr val="006600"/>
                </a:solidFill>
              </a:rPr>
              <a:t>Employees’ Federal Income Taxes Withheld</a:t>
            </a:r>
          </a:p>
        </p:txBody>
      </p:sp>
      <p:sp>
        <p:nvSpPr>
          <p:cNvPr id="389130" name="Oval 10">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altLang="en-US"/>
              <a:t>Glencoe Accounting </a:t>
            </a:r>
          </a:p>
        </p:txBody>
      </p:sp>
      <p:sp>
        <p:nvSpPr>
          <p:cNvPr id="390146" name="Rectangle 2"/>
          <p:cNvSpPr>
            <a:spLocks noGrp="1" noChangeArrowheads="1"/>
          </p:cNvSpPr>
          <p:nvPr>
            <p:ph type="title"/>
          </p:nvPr>
        </p:nvSpPr>
        <p:spPr/>
        <p:txBody>
          <a:bodyPr/>
          <a:lstStyle/>
          <a:p>
            <a:r>
              <a:rPr lang="en-US" altLang="en-US"/>
              <a:t>Paying the Payroll </a:t>
            </a:r>
            <a:br>
              <a:rPr lang="en-US" altLang="en-US"/>
            </a:br>
            <a:r>
              <a:rPr lang="en-US" altLang="en-US"/>
              <a:t>Tax Liabilities</a:t>
            </a:r>
          </a:p>
        </p:txBody>
      </p:sp>
      <p:sp>
        <p:nvSpPr>
          <p:cNvPr id="390147"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Tax Liability Payments</a:t>
            </a:r>
            <a:br>
              <a:rPr lang="en-US" altLang="en-US" sz="1200">
                <a:solidFill>
                  <a:schemeClr val="bg1"/>
                </a:solidFill>
              </a:rPr>
            </a:br>
            <a:r>
              <a:rPr lang="en-US" altLang="en-US" sz="1200">
                <a:solidFill>
                  <a:schemeClr val="bg1"/>
                </a:solidFill>
              </a:rPr>
              <a:t>and Tax Reports</a:t>
            </a:r>
          </a:p>
        </p:txBody>
      </p:sp>
      <p:sp>
        <p:nvSpPr>
          <p:cNvPr id="390148"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13.3</a:t>
            </a:r>
          </a:p>
        </p:txBody>
      </p:sp>
      <p:sp>
        <p:nvSpPr>
          <p:cNvPr id="390149" name="Rectangle 5"/>
          <p:cNvSpPr>
            <a:spLocks noChangeArrowheads="1"/>
          </p:cNvSpPr>
          <p:nvPr/>
        </p:nvSpPr>
        <p:spPr bwMode="auto">
          <a:xfrm>
            <a:off x="254000" y="1841500"/>
            <a:ext cx="85090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t>Many small businesses prepare and send a </a:t>
            </a:r>
            <a:br>
              <a:rPr lang="en-US" altLang="en-US"/>
            </a:br>
            <a:r>
              <a:rPr lang="en-US" altLang="en-US" u="sng"/>
              <a:t>Form 8109</a:t>
            </a:r>
            <a:r>
              <a:rPr lang="en-US" altLang="en-US"/>
              <a:t> with the check.</a:t>
            </a:r>
          </a:p>
        </p:txBody>
      </p:sp>
      <p:pic>
        <p:nvPicPr>
          <p:cNvPr id="390150" name="Picture 6"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27300"/>
            <a:ext cx="5802313" cy="2619375"/>
          </a:xfrm>
          <a:prstGeom prst="rect">
            <a:avLst/>
          </a:prstGeom>
          <a:noFill/>
          <a:extLst>
            <a:ext uri="{909E8E84-426E-40DD-AFC4-6F175D3DCCD1}">
              <a14:hiddenFill xmlns:a14="http://schemas.microsoft.com/office/drawing/2010/main">
                <a:solidFill>
                  <a:srgbClr val="FFFFFF"/>
                </a:solidFill>
              </a14:hiddenFill>
            </a:ext>
          </a:extLst>
        </p:spPr>
      </p:pic>
      <p:sp>
        <p:nvSpPr>
          <p:cNvPr id="390151" name="AutoShape 7"/>
          <p:cNvSpPr>
            <a:spLocks noChangeArrowheads="1"/>
          </p:cNvSpPr>
          <p:nvPr/>
        </p:nvSpPr>
        <p:spPr bwMode="auto">
          <a:xfrm>
            <a:off x="1752600" y="5181600"/>
            <a:ext cx="5246688" cy="132080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Form 8109</a:t>
            </a:r>
            <a:endParaRPr lang="en-US" altLang="en-US" sz="1800" b="0">
              <a:solidFill>
                <a:srgbClr val="2E2E2E"/>
              </a:solidFill>
            </a:endParaRPr>
          </a:p>
          <a:p>
            <a:pPr algn="ctr" eaLnBrk="0" hangingPunct="0"/>
            <a:r>
              <a:rPr lang="en-US" altLang="en-US" sz="1800" b="0"/>
              <a:t>Federal Deposit Tax Coupon; form sent with payment for FICA and federal income taxes or federal unemployment taxes.</a:t>
            </a:r>
          </a:p>
        </p:txBody>
      </p:sp>
      <p:pic>
        <p:nvPicPr>
          <p:cNvPr id="390152" name="Picture 8"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5668963"/>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390153" name="Rectangle 9"/>
          <p:cNvSpPr>
            <a:spLocks noChangeArrowheads="1"/>
          </p:cNvSpPr>
          <p:nvPr/>
        </p:nvSpPr>
        <p:spPr bwMode="auto">
          <a:xfrm>
            <a:off x="7215188" y="4700588"/>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 354</a:t>
            </a:r>
          </a:p>
        </p:txBody>
      </p:sp>
      <p:sp>
        <p:nvSpPr>
          <p:cNvPr id="390154" name="Oval 10">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0151"/>
                                        </p:tgtEl>
                                        <p:attrNameLst>
                                          <p:attrName>style.visibility</p:attrName>
                                        </p:attrNameLst>
                                      </p:cBhvr>
                                      <p:to>
                                        <p:strVal val="visible"/>
                                      </p:to>
                                    </p:set>
                                    <p:animEffect transition="in" filter="fade">
                                      <p:cBhvr>
                                        <p:cTn id="7" dur="500"/>
                                        <p:tgtEl>
                                          <p:spTgt spid="390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p:txBody>
          <a:bodyPr/>
          <a:lstStyle/>
          <a:p>
            <a:r>
              <a:rPr lang="en-US" altLang="en-US"/>
              <a:t>Glencoe Accounting </a:t>
            </a:r>
          </a:p>
        </p:txBody>
      </p:sp>
      <p:sp>
        <p:nvSpPr>
          <p:cNvPr id="393218" name="Rectangle 2"/>
          <p:cNvSpPr>
            <a:spLocks noGrp="1" noChangeArrowheads="1"/>
          </p:cNvSpPr>
          <p:nvPr>
            <p:ph type="title"/>
          </p:nvPr>
        </p:nvSpPr>
        <p:spPr/>
        <p:txBody>
          <a:bodyPr/>
          <a:lstStyle/>
          <a:p>
            <a:r>
              <a:rPr lang="en-US" altLang="en-US"/>
              <a:t>Paying the Payroll </a:t>
            </a:r>
            <a:br>
              <a:rPr lang="en-US" altLang="en-US"/>
            </a:br>
            <a:r>
              <a:rPr lang="en-US" altLang="en-US"/>
              <a:t>Tax Liabilities</a:t>
            </a:r>
          </a:p>
        </p:txBody>
      </p:sp>
      <p:sp>
        <p:nvSpPr>
          <p:cNvPr id="393219"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Tax Liability Payments</a:t>
            </a:r>
            <a:br>
              <a:rPr lang="en-US" altLang="en-US" sz="1200">
                <a:solidFill>
                  <a:schemeClr val="bg1"/>
                </a:solidFill>
              </a:rPr>
            </a:br>
            <a:r>
              <a:rPr lang="en-US" altLang="en-US" sz="1200">
                <a:solidFill>
                  <a:schemeClr val="bg1"/>
                </a:solidFill>
              </a:rPr>
              <a:t>and Tax Reports</a:t>
            </a:r>
          </a:p>
        </p:txBody>
      </p:sp>
      <p:sp>
        <p:nvSpPr>
          <p:cNvPr id="393220"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13.3</a:t>
            </a:r>
          </a:p>
        </p:txBody>
      </p:sp>
      <p:sp>
        <p:nvSpPr>
          <p:cNvPr id="393223" name="AutoShape 7"/>
          <p:cNvSpPr>
            <a:spLocks noChangeArrowheads="1"/>
          </p:cNvSpPr>
          <p:nvPr/>
        </p:nvSpPr>
        <p:spPr bwMode="auto">
          <a:xfrm>
            <a:off x="995363" y="4265613"/>
            <a:ext cx="7458075" cy="1017587"/>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Electronic Federal Tax Payment System (EFTPS)</a:t>
            </a:r>
            <a:endParaRPr lang="en-US" altLang="en-US" sz="1800" b="0">
              <a:solidFill>
                <a:srgbClr val="2E2E2E"/>
              </a:solidFill>
            </a:endParaRPr>
          </a:p>
          <a:p>
            <a:pPr algn="ctr" eaLnBrk="0" hangingPunct="0"/>
            <a:r>
              <a:rPr lang="en-US" altLang="en-US" sz="1800" b="0"/>
              <a:t>System used by large businesses to deposit tax payments by electronic funds transfer.</a:t>
            </a:r>
          </a:p>
        </p:txBody>
      </p:sp>
      <p:pic>
        <p:nvPicPr>
          <p:cNvPr id="393224" name="Picture 8" descr="Before You Read_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602163"/>
            <a:ext cx="587375" cy="344487"/>
          </a:xfrm>
          <a:prstGeom prst="rect">
            <a:avLst/>
          </a:prstGeom>
          <a:noFill/>
          <a:extLst>
            <a:ext uri="{909E8E84-426E-40DD-AFC4-6F175D3DCCD1}">
              <a14:hiddenFill xmlns:a14="http://schemas.microsoft.com/office/drawing/2010/main">
                <a:solidFill>
                  <a:srgbClr val="FFFFFF"/>
                </a:solidFill>
              </a14:hiddenFill>
            </a:ext>
          </a:extLst>
        </p:spPr>
      </p:pic>
      <p:pic>
        <p:nvPicPr>
          <p:cNvPr id="393225" name="Picture 9" descr="1 long 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2362200"/>
            <a:ext cx="8562975" cy="1371600"/>
          </a:xfrm>
          <a:prstGeom prst="rect">
            <a:avLst/>
          </a:prstGeom>
          <a:noFill/>
          <a:extLst>
            <a:ext uri="{909E8E84-426E-40DD-AFC4-6F175D3DCCD1}">
              <a14:hiddenFill xmlns:a14="http://schemas.microsoft.com/office/drawing/2010/main">
                <a:solidFill>
                  <a:srgbClr val="FFFFFF"/>
                </a:solidFill>
              </a14:hiddenFill>
            </a:ext>
          </a:extLst>
        </p:spPr>
      </p:pic>
      <p:sp>
        <p:nvSpPr>
          <p:cNvPr id="393226" name="Rectangle 10"/>
          <p:cNvSpPr>
            <a:spLocks noChangeArrowheads="1"/>
          </p:cNvSpPr>
          <p:nvPr/>
        </p:nvSpPr>
        <p:spPr bwMode="auto">
          <a:xfrm>
            <a:off x="381000" y="2651125"/>
            <a:ext cx="83820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sz="2400">
                <a:solidFill>
                  <a:srgbClr val="006600"/>
                </a:solidFill>
              </a:rPr>
              <a:t>The </a:t>
            </a:r>
            <a:r>
              <a:rPr lang="en-US" altLang="en-US" sz="2400" u="sng">
                <a:solidFill>
                  <a:srgbClr val="006600"/>
                </a:solidFill>
              </a:rPr>
              <a:t>Electronic Federal Tax Payment System (EFTPS)</a:t>
            </a:r>
            <a:r>
              <a:rPr lang="en-US" altLang="en-US" sz="2400">
                <a:solidFill>
                  <a:srgbClr val="006600"/>
                </a:solidFill>
              </a:rPr>
              <a:t> </a:t>
            </a:r>
            <a:br>
              <a:rPr lang="en-US" altLang="en-US" sz="2400">
                <a:solidFill>
                  <a:srgbClr val="006600"/>
                </a:solidFill>
              </a:rPr>
            </a:br>
            <a:r>
              <a:rPr lang="en-US" altLang="en-US" sz="2400">
                <a:solidFill>
                  <a:srgbClr val="006600"/>
                </a:solidFill>
              </a:rPr>
              <a:t>is mostly used by larger businesses.</a:t>
            </a:r>
          </a:p>
        </p:txBody>
      </p:sp>
      <p:sp>
        <p:nvSpPr>
          <p:cNvPr id="393227" name="Oval 11">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3223"/>
                                        </p:tgtEl>
                                        <p:attrNameLst>
                                          <p:attrName>style.visibility</p:attrName>
                                        </p:attrNameLst>
                                      </p:cBhvr>
                                      <p:to>
                                        <p:strVal val="visible"/>
                                      </p:to>
                                    </p:set>
                                    <p:animEffect transition="in" filter="fade">
                                      <p:cBhvr>
                                        <p:cTn id="7" dur="500"/>
                                        <p:tgtEl>
                                          <p:spTgt spid="393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3"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0"/>
          </p:nvPr>
        </p:nvSpPr>
        <p:spPr/>
        <p:txBody>
          <a:bodyPr/>
          <a:lstStyle/>
          <a:p>
            <a:r>
              <a:rPr lang="en-US" altLang="en-US"/>
              <a:t>Glencoe Accounting </a:t>
            </a:r>
          </a:p>
        </p:txBody>
      </p:sp>
      <p:sp>
        <p:nvSpPr>
          <p:cNvPr id="395266" name="Rectangle 2"/>
          <p:cNvSpPr>
            <a:spLocks noGrp="1" noChangeArrowheads="1"/>
          </p:cNvSpPr>
          <p:nvPr>
            <p:ph type="title"/>
          </p:nvPr>
        </p:nvSpPr>
        <p:spPr/>
        <p:txBody>
          <a:bodyPr/>
          <a:lstStyle/>
          <a:p>
            <a:r>
              <a:rPr lang="en-US" altLang="en-US"/>
              <a:t>Paying the Payroll </a:t>
            </a:r>
            <a:br>
              <a:rPr lang="en-US" altLang="en-US"/>
            </a:br>
            <a:r>
              <a:rPr lang="en-US" altLang="en-US"/>
              <a:t>Tax Liabilities</a:t>
            </a:r>
          </a:p>
        </p:txBody>
      </p:sp>
      <p:sp>
        <p:nvSpPr>
          <p:cNvPr id="395267"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Tax Liability Payments</a:t>
            </a:r>
            <a:br>
              <a:rPr lang="en-US" altLang="en-US" sz="1200">
                <a:solidFill>
                  <a:schemeClr val="bg1"/>
                </a:solidFill>
              </a:rPr>
            </a:br>
            <a:r>
              <a:rPr lang="en-US" altLang="en-US" sz="1200">
                <a:solidFill>
                  <a:schemeClr val="bg1"/>
                </a:solidFill>
              </a:rPr>
              <a:t>and Tax Reports</a:t>
            </a:r>
          </a:p>
        </p:txBody>
      </p:sp>
      <p:sp>
        <p:nvSpPr>
          <p:cNvPr id="395268"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13.3</a:t>
            </a:r>
          </a:p>
        </p:txBody>
      </p:sp>
      <p:sp>
        <p:nvSpPr>
          <p:cNvPr id="395273" name="Rectangle 9"/>
          <p:cNvSpPr>
            <a:spLocks noChangeArrowheads="1"/>
          </p:cNvSpPr>
          <p:nvPr/>
        </p:nvSpPr>
        <p:spPr bwMode="auto">
          <a:xfrm>
            <a:off x="638175" y="1828800"/>
            <a:ext cx="753427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b="0"/>
              <a:t>Businesses pay FICA and federal income taxes withheld at regular intervals.</a:t>
            </a:r>
          </a:p>
        </p:txBody>
      </p:sp>
      <p:sp>
        <p:nvSpPr>
          <p:cNvPr id="395274" name="Rectangle 10"/>
          <p:cNvSpPr>
            <a:spLocks noChangeArrowheads="1"/>
          </p:cNvSpPr>
          <p:nvPr/>
        </p:nvSpPr>
        <p:spPr bwMode="auto">
          <a:xfrm>
            <a:off x="698500" y="2667000"/>
            <a:ext cx="7607300" cy="3505200"/>
          </a:xfrm>
          <a:prstGeom prst="rect">
            <a:avLst/>
          </a:prstGeom>
          <a:noFill/>
          <a:ln w="19050">
            <a:solidFill>
              <a:srgbClr val="003C96"/>
            </a:solidFill>
            <a:miter lim="800000"/>
            <a:headEnd/>
            <a:tailEnd/>
          </a:ln>
          <a:effectLst/>
          <a:extLst>
            <a:ext uri="{909E8E84-426E-40DD-AFC4-6F175D3DCCD1}">
              <a14:hiddenFill xmlns:a14="http://schemas.microsoft.com/office/drawing/2010/main">
                <a:solidFill>
                  <a:srgbClr val="003C9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5277" name="Rectangle 13"/>
          <p:cNvSpPr>
            <a:spLocks noChangeArrowheads="1"/>
          </p:cNvSpPr>
          <p:nvPr/>
        </p:nvSpPr>
        <p:spPr bwMode="auto">
          <a:xfrm>
            <a:off x="762000" y="3124200"/>
            <a:ext cx="2667000"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b="0">
                <a:solidFill>
                  <a:srgbClr val="000000"/>
                </a:solidFill>
              </a:rPr>
              <a:t>Zip pays $922.01 payroll tax liabilities July 15 including $395.18 employees’ federal income taxes, $426.90 social security taxes, and $99.93 Medicare taxes.</a:t>
            </a:r>
          </a:p>
        </p:txBody>
      </p:sp>
      <p:pic>
        <p:nvPicPr>
          <p:cNvPr id="395278" name="Picture 14"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819400"/>
            <a:ext cx="350520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395279" name="Picture 15" desc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495800"/>
            <a:ext cx="3703638" cy="1560513"/>
          </a:xfrm>
          <a:prstGeom prst="rect">
            <a:avLst/>
          </a:prstGeom>
          <a:noFill/>
          <a:extLst>
            <a:ext uri="{909E8E84-426E-40DD-AFC4-6F175D3DCCD1}">
              <a14:hiddenFill xmlns:a14="http://schemas.microsoft.com/office/drawing/2010/main">
                <a:solidFill>
                  <a:srgbClr val="FFFFFF"/>
                </a:solidFill>
              </a14:hiddenFill>
            </a:ext>
          </a:extLst>
        </p:spPr>
      </p:pic>
      <p:sp>
        <p:nvSpPr>
          <p:cNvPr id="395282" name="Rectangle 18"/>
          <p:cNvSpPr>
            <a:spLocks noChangeArrowheads="1"/>
          </p:cNvSpPr>
          <p:nvPr/>
        </p:nvSpPr>
        <p:spPr bwMode="gray">
          <a:xfrm>
            <a:off x="698500" y="2667000"/>
            <a:ext cx="2578100" cy="381000"/>
          </a:xfrm>
          <a:prstGeom prst="rect">
            <a:avLst/>
          </a:prstGeom>
          <a:solidFill>
            <a:srgbClr val="003C9C"/>
          </a:solidFill>
          <a:ln w="9525">
            <a:solidFill>
              <a:srgbClr val="003C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a:r>
              <a:rPr lang="en-US" altLang="en-US" sz="1600">
                <a:solidFill>
                  <a:schemeClr val="bg1"/>
                </a:solidFill>
              </a:rPr>
              <a:t>Business Transaction</a:t>
            </a:r>
          </a:p>
        </p:txBody>
      </p:sp>
      <p:sp>
        <p:nvSpPr>
          <p:cNvPr id="395283" name="Rectangle 19"/>
          <p:cNvSpPr>
            <a:spLocks noChangeArrowheads="1"/>
          </p:cNvSpPr>
          <p:nvPr/>
        </p:nvSpPr>
        <p:spPr bwMode="auto">
          <a:xfrm>
            <a:off x="6483350" y="6172200"/>
            <a:ext cx="19208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pages 354–355</a:t>
            </a:r>
          </a:p>
        </p:txBody>
      </p:sp>
      <p:sp>
        <p:nvSpPr>
          <p:cNvPr id="395284" name="Oval 20">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0"/>
          </p:nvPr>
        </p:nvSpPr>
        <p:spPr/>
        <p:txBody>
          <a:bodyPr/>
          <a:lstStyle/>
          <a:p>
            <a:r>
              <a:rPr lang="en-US" altLang="en-US"/>
              <a:t>Glencoe Accounting </a:t>
            </a:r>
          </a:p>
        </p:txBody>
      </p:sp>
      <p:sp>
        <p:nvSpPr>
          <p:cNvPr id="397314" name="Rectangle 2"/>
          <p:cNvSpPr>
            <a:spLocks noGrp="1" noChangeArrowheads="1"/>
          </p:cNvSpPr>
          <p:nvPr>
            <p:ph type="title"/>
          </p:nvPr>
        </p:nvSpPr>
        <p:spPr/>
        <p:txBody>
          <a:bodyPr/>
          <a:lstStyle/>
          <a:p>
            <a:r>
              <a:rPr lang="en-US" altLang="en-US"/>
              <a:t>Paying the Payroll </a:t>
            </a:r>
            <a:br>
              <a:rPr lang="en-US" altLang="en-US"/>
            </a:br>
            <a:r>
              <a:rPr lang="en-US" altLang="en-US"/>
              <a:t>Tax Liabilities</a:t>
            </a:r>
          </a:p>
        </p:txBody>
      </p:sp>
      <p:sp>
        <p:nvSpPr>
          <p:cNvPr id="397315"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Tax Liability Payments</a:t>
            </a:r>
            <a:br>
              <a:rPr lang="en-US" altLang="en-US" sz="1200">
                <a:solidFill>
                  <a:schemeClr val="bg1"/>
                </a:solidFill>
              </a:rPr>
            </a:br>
            <a:r>
              <a:rPr lang="en-US" altLang="en-US" sz="1200">
                <a:solidFill>
                  <a:schemeClr val="bg1"/>
                </a:solidFill>
              </a:rPr>
              <a:t>and Tax Reports</a:t>
            </a:r>
          </a:p>
        </p:txBody>
      </p:sp>
      <p:sp>
        <p:nvSpPr>
          <p:cNvPr id="397316"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13.3</a:t>
            </a:r>
          </a:p>
        </p:txBody>
      </p:sp>
      <p:sp>
        <p:nvSpPr>
          <p:cNvPr id="397317" name="Rectangle 5"/>
          <p:cNvSpPr>
            <a:spLocks noChangeArrowheads="1"/>
          </p:cNvSpPr>
          <p:nvPr/>
        </p:nvSpPr>
        <p:spPr bwMode="auto">
          <a:xfrm>
            <a:off x="638175" y="1828800"/>
            <a:ext cx="753427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b="0"/>
              <a:t>Businesses pay state and local income taxes withheld at regular intervals.</a:t>
            </a:r>
          </a:p>
        </p:txBody>
      </p:sp>
      <p:sp>
        <p:nvSpPr>
          <p:cNvPr id="397318" name="Rectangle 6"/>
          <p:cNvSpPr>
            <a:spLocks noChangeArrowheads="1"/>
          </p:cNvSpPr>
          <p:nvPr/>
        </p:nvSpPr>
        <p:spPr bwMode="auto">
          <a:xfrm>
            <a:off x="698500" y="2667000"/>
            <a:ext cx="7607300" cy="3505200"/>
          </a:xfrm>
          <a:prstGeom prst="rect">
            <a:avLst/>
          </a:prstGeom>
          <a:noFill/>
          <a:ln w="19050">
            <a:solidFill>
              <a:srgbClr val="003C96"/>
            </a:solidFill>
            <a:miter lim="800000"/>
            <a:headEnd/>
            <a:tailEnd/>
          </a:ln>
          <a:effectLst/>
          <a:extLst>
            <a:ext uri="{909E8E84-426E-40DD-AFC4-6F175D3DCCD1}">
              <a14:hiddenFill xmlns:a14="http://schemas.microsoft.com/office/drawing/2010/main">
                <a:solidFill>
                  <a:srgbClr val="003C9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7320" name="Rectangle 8"/>
          <p:cNvSpPr>
            <a:spLocks noChangeArrowheads="1"/>
          </p:cNvSpPr>
          <p:nvPr/>
        </p:nvSpPr>
        <p:spPr bwMode="auto">
          <a:xfrm>
            <a:off x="762000" y="3124200"/>
            <a:ext cx="2438400"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b="0">
                <a:solidFill>
                  <a:srgbClr val="000000"/>
                </a:solidFill>
              </a:rPr>
              <a:t>Zip pays $349.59 to the state. This is the amount of state income tax withheld from employees’ earnings, as indicated in the account shown in Figure 13-2.</a:t>
            </a:r>
          </a:p>
        </p:txBody>
      </p:sp>
      <p:pic>
        <p:nvPicPr>
          <p:cNvPr id="397323" name="Picture 11"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025" y="3217863"/>
            <a:ext cx="4876800" cy="1069975"/>
          </a:xfrm>
          <a:prstGeom prst="rect">
            <a:avLst/>
          </a:prstGeom>
          <a:noFill/>
          <a:extLst>
            <a:ext uri="{909E8E84-426E-40DD-AFC4-6F175D3DCCD1}">
              <a14:hiddenFill xmlns:a14="http://schemas.microsoft.com/office/drawing/2010/main">
                <a:solidFill>
                  <a:srgbClr val="FFFFFF"/>
                </a:solidFill>
              </a14:hiddenFill>
            </a:ext>
          </a:extLst>
        </p:spPr>
      </p:pic>
      <p:pic>
        <p:nvPicPr>
          <p:cNvPr id="397324" name="Picture 12" desc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1825" y="4419600"/>
            <a:ext cx="4876800" cy="1585913"/>
          </a:xfrm>
          <a:prstGeom prst="rect">
            <a:avLst/>
          </a:prstGeom>
          <a:noFill/>
          <a:extLst>
            <a:ext uri="{909E8E84-426E-40DD-AFC4-6F175D3DCCD1}">
              <a14:hiddenFill xmlns:a14="http://schemas.microsoft.com/office/drawing/2010/main">
                <a:solidFill>
                  <a:srgbClr val="FFFFFF"/>
                </a:solidFill>
              </a14:hiddenFill>
            </a:ext>
          </a:extLst>
        </p:spPr>
      </p:pic>
      <p:sp>
        <p:nvSpPr>
          <p:cNvPr id="397325" name="Rectangle 13"/>
          <p:cNvSpPr>
            <a:spLocks noChangeArrowheads="1"/>
          </p:cNvSpPr>
          <p:nvPr/>
        </p:nvSpPr>
        <p:spPr bwMode="gray">
          <a:xfrm>
            <a:off x="698500" y="2667000"/>
            <a:ext cx="2578100" cy="381000"/>
          </a:xfrm>
          <a:prstGeom prst="rect">
            <a:avLst/>
          </a:prstGeom>
          <a:solidFill>
            <a:srgbClr val="003C9C"/>
          </a:solidFill>
          <a:ln w="9525">
            <a:solidFill>
              <a:srgbClr val="003C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a:r>
              <a:rPr lang="en-US" altLang="en-US" sz="1600">
                <a:solidFill>
                  <a:schemeClr val="bg1"/>
                </a:solidFill>
              </a:rPr>
              <a:t>Business Transaction</a:t>
            </a:r>
          </a:p>
        </p:txBody>
      </p:sp>
      <p:sp>
        <p:nvSpPr>
          <p:cNvPr id="397328" name="Rectangle 16"/>
          <p:cNvSpPr>
            <a:spLocks noChangeArrowheads="1"/>
          </p:cNvSpPr>
          <p:nvPr/>
        </p:nvSpPr>
        <p:spPr bwMode="auto">
          <a:xfrm>
            <a:off x="6483350" y="6172200"/>
            <a:ext cx="19208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pages 355–356</a:t>
            </a:r>
          </a:p>
        </p:txBody>
      </p:sp>
      <p:sp>
        <p:nvSpPr>
          <p:cNvPr id="397329" name="Oval 17">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0"/>
          </p:nvPr>
        </p:nvSpPr>
        <p:spPr/>
        <p:txBody>
          <a:bodyPr/>
          <a:lstStyle/>
          <a:p>
            <a:r>
              <a:rPr lang="en-US" altLang="en-US"/>
              <a:t>Glencoe Accounting </a:t>
            </a:r>
          </a:p>
        </p:txBody>
      </p:sp>
      <p:sp>
        <p:nvSpPr>
          <p:cNvPr id="399362" name="Rectangle 2"/>
          <p:cNvSpPr>
            <a:spLocks noGrp="1" noChangeArrowheads="1"/>
          </p:cNvSpPr>
          <p:nvPr>
            <p:ph type="title"/>
          </p:nvPr>
        </p:nvSpPr>
        <p:spPr/>
        <p:txBody>
          <a:bodyPr/>
          <a:lstStyle/>
          <a:p>
            <a:r>
              <a:rPr lang="en-US" altLang="en-US"/>
              <a:t>Paying the Payroll </a:t>
            </a:r>
            <a:br>
              <a:rPr lang="en-US" altLang="en-US"/>
            </a:br>
            <a:r>
              <a:rPr lang="en-US" altLang="en-US"/>
              <a:t>Tax Liabilities</a:t>
            </a:r>
          </a:p>
        </p:txBody>
      </p:sp>
      <p:sp>
        <p:nvSpPr>
          <p:cNvPr id="399363"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Tax Liability Payments</a:t>
            </a:r>
            <a:br>
              <a:rPr lang="en-US" altLang="en-US" sz="1200">
                <a:solidFill>
                  <a:schemeClr val="bg1"/>
                </a:solidFill>
              </a:rPr>
            </a:br>
            <a:r>
              <a:rPr lang="en-US" altLang="en-US" sz="1200">
                <a:solidFill>
                  <a:schemeClr val="bg1"/>
                </a:solidFill>
              </a:rPr>
              <a:t>and Tax Reports</a:t>
            </a:r>
          </a:p>
        </p:txBody>
      </p:sp>
      <p:sp>
        <p:nvSpPr>
          <p:cNvPr id="399364"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13.3</a:t>
            </a:r>
          </a:p>
        </p:txBody>
      </p:sp>
      <p:sp>
        <p:nvSpPr>
          <p:cNvPr id="399365" name="Rectangle 5"/>
          <p:cNvSpPr>
            <a:spLocks noChangeArrowheads="1"/>
          </p:cNvSpPr>
          <p:nvPr/>
        </p:nvSpPr>
        <p:spPr bwMode="auto">
          <a:xfrm>
            <a:off x="638175" y="1828800"/>
            <a:ext cx="753427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b="0"/>
              <a:t>Most businesses pay the FUTA tax quarterly, unless it is less than $100 and only an annual payment is needed.</a:t>
            </a:r>
          </a:p>
        </p:txBody>
      </p:sp>
      <p:sp>
        <p:nvSpPr>
          <p:cNvPr id="399366" name="Rectangle 6"/>
          <p:cNvSpPr>
            <a:spLocks noChangeArrowheads="1"/>
          </p:cNvSpPr>
          <p:nvPr/>
        </p:nvSpPr>
        <p:spPr bwMode="auto">
          <a:xfrm>
            <a:off x="698500" y="2667000"/>
            <a:ext cx="7607300" cy="3505200"/>
          </a:xfrm>
          <a:prstGeom prst="rect">
            <a:avLst/>
          </a:prstGeom>
          <a:noFill/>
          <a:ln w="19050">
            <a:solidFill>
              <a:srgbClr val="003C96"/>
            </a:solidFill>
            <a:miter lim="800000"/>
            <a:headEnd/>
            <a:tailEnd/>
          </a:ln>
          <a:effectLst/>
          <a:extLst>
            <a:ext uri="{909E8E84-426E-40DD-AFC4-6F175D3DCCD1}">
              <a14:hiddenFill xmlns:a14="http://schemas.microsoft.com/office/drawing/2010/main">
                <a:solidFill>
                  <a:srgbClr val="003C9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368" name="Rectangle 8"/>
          <p:cNvSpPr>
            <a:spLocks noChangeArrowheads="1"/>
          </p:cNvSpPr>
          <p:nvPr/>
        </p:nvSpPr>
        <p:spPr bwMode="auto">
          <a:xfrm>
            <a:off x="762000" y="3124200"/>
            <a:ext cx="2438400"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b="0">
                <a:solidFill>
                  <a:srgbClr val="000000"/>
                </a:solidFill>
              </a:rPr>
              <a:t>Zip pays $130.19 for FUTA taxes. This is the balance of the Federal Unemployment Tax Payable account shown in Figure 13-2.</a:t>
            </a:r>
          </a:p>
        </p:txBody>
      </p:sp>
      <p:pic>
        <p:nvPicPr>
          <p:cNvPr id="399371" name="Picture 11"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200400"/>
            <a:ext cx="4824413" cy="1046163"/>
          </a:xfrm>
          <a:prstGeom prst="rect">
            <a:avLst/>
          </a:prstGeom>
          <a:noFill/>
          <a:extLst>
            <a:ext uri="{909E8E84-426E-40DD-AFC4-6F175D3DCCD1}">
              <a14:hiddenFill xmlns:a14="http://schemas.microsoft.com/office/drawing/2010/main">
                <a:solidFill>
                  <a:srgbClr val="FFFFFF"/>
                </a:solidFill>
              </a14:hiddenFill>
            </a:ext>
          </a:extLst>
        </p:spPr>
      </p:pic>
      <p:pic>
        <p:nvPicPr>
          <p:cNvPr id="399372" name="Picture 12" descr="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419600"/>
            <a:ext cx="4648200" cy="1509713"/>
          </a:xfrm>
          <a:prstGeom prst="rect">
            <a:avLst/>
          </a:prstGeom>
          <a:noFill/>
          <a:extLst>
            <a:ext uri="{909E8E84-426E-40DD-AFC4-6F175D3DCCD1}">
              <a14:hiddenFill xmlns:a14="http://schemas.microsoft.com/office/drawing/2010/main">
                <a:solidFill>
                  <a:srgbClr val="FFFFFF"/>
                </a:solidFill>
              </a14:hiddenFill>
            </a:ext>
          </a:extLst>
        </p:spPr>
      </p:pic>
      <p:sp>
        <p:nvSpPr>
          <p:cNvPr id="399373" name="Rectangle 13"/>
          <p:cNvSpPr>
            <a:spLocks noChangeArrowheads="1"/>
          </p:cNvSpPr>
          <p:nvPr/>
        </p:nvSpPr>
        <p:spPr bwMode="gray">
          <a:xfrm>
            <a:off x="698500" y="2667000"/>
            <a:ext cx="2578100" cy="381000"/>
          </a:xfrm>
          <a:prstGeom prst="rect">
            <a:avLst/>
          </a:prstGeom>
          <a:solidFill>
            <a:srgbClr val="003C9C"/>
          </a:solidFill>
          <a:ln w="9525">
            <a:solidFill>
              <a:srgbClr val="003C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a:r>
              <a:rPr lang="en-US" altLang="en-US" sz="1600">
                <a:solidFill>
                  <a:schemeClr val="bg1"/>
                </a:solidFill>
              </a:rPr>
              <a:t>Business Transaction</a:t>
            </a:r>
          </a:p>
        </p:txBody>
      </p:sp>
      <p:sp>
        <p:nvSpPr>
          <p:cNvPr id="399375" name="Rectangle 15"/>
          <p:cNvSpPr>
            <a:spLocks noChangeArrowheads="1"/>
          </p:cNvSpPr>
          <p:nvPr/>
        </p:nvSpPr>
        <p:spPr bwMode="auto">
          <a:xfrm>
            <a:off x="6483350" y="6172200"/>
            <a:ext cx="19208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pages 356–357</a:t>
            </a:r>
          </a:p>
        </p:txBody>
      </p:sp>
      <p:sp>
        <p:nvSpPr>
          <p:cNvPr id="399376" name="Oval 16">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ltLang="en-US"/>
              <a:t>Glencoe Accounting </a:t>
            </a:r>
          </a:p>
        </p:txBody>
      </p:sp>
      <p:pic>
        <p:nvPicPr>
          <p:cNvPr id="169999" name="Picture 15" descr="CH 13 BACK NO T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169989" name="Rectangle 5"/>
          <p:cNvSpPr>
            <a:spLocks noChangeArrowheads="1"/>
          </p:cNvSpPr>
          <p:nvPr/>
        </p:nvSpPr>
        <p:spPr bwMode="auto">
          <a:xfrm>
            <a:off x="1219200" y="2286000"/>
            <a:ext cx="777240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4"/>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65000"/>
              </a:spcBef>
            </a:pPr>
            <a:r>
              <a:rPr lang="en-US" altLang="en-US" sz="1800" b="0"/>
              <a:t>Record payroll transactions in the general journal.</a:t>
            </a:r>
          </a:p>
          <a:p>
            <a:pPr>
              <a:spcBef>
                <a:spcPct val="65000"/>
              </a:spcBef>
            </a:pPr>
            <a:r>
              <a:rPr lang="en-US" altLang="en-US" sz="1800" b="0"/>
              <a:t>Describe the employer’s payroll taxes.</a:t>
            </a:r>
          </a:p>
          <a:p>
            <a:pPr>
              <a:spcBef>
                <a:spcPct val="65000"/>
              </a:spcBef>
            </a:pPr>
            <a:r>
              <a:rPr lang="en-US" altLang="en-US" sz="1800" b="0"/>
              <a:t>Compute and complete payroll tax expense forms.</a:t>
            </a:r>
          </a:p>
          <a:p>
            <a:pPr>
              <a:spcBef>
                <a:spcPct val="65000"/>
              </a:spcBef>
            </a:pPr>
            <a:r>
              <a:rPr lang="en-US" altLang="en-US" sz="1800" b="0"/>
              <a:t>Record the payment of tax liabilities in the general journal.</a:t>
            </a:r>
          </a:p>
          <a:p>
            <a:pPr>
              <a:spcBef>
                <a:spcPct val="65000"/>
              </a:spcBef>
            </a:pPr>
            <a:r>
              <a:rPr lang="en-US" altLang="en-US" sz="1800" b="0"/>
              <a:t>Complete payroll tax reports.</a:t>
            </a:r>
          </a:p>
        </p:txBody>
      </p:sp>
      <p:pic>
        <p:nvPicPr>
          <p:cNvPr id="169994" name="Picture 10" descr="chapter objectives graph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47800"/>
            <a:ext cx="5410200" cy="642938"/>
          </a:xfrm>
          <a:prstGeom prst="rect">
            <a:avLst/>
          </a:prstGeom>
          <a:noFill/>
          <a:extLst>
            <a:ext uri="{909E8E84-426E-40DD-AFC4-6F175D3DCCD1}">
              <a14:hiddenFill xmlns:a14="http://schemas.microsoft.com/office/drawing/2010/main">
                <a:solidFill>
                  <a:srgbClr val="FFFFFF"/>
                </a:solidFill>
              </a14:hiddenFill>
            </a:ext>
          </a:extLst>
        </p:spPr>
      </p:pic>
      <p:sp>
        <p:nvSpPr>
          <p:cNvPr id="170000" name="Rectangle 16"/>
          <p:cNvSpPr>
            <a:spLocks noChangeArrowheads="1"/>
          </p:cNvSpPr>
          <p:nvPr/>
        </p:nvSpPr>
        <p:spPr bwMode="gray">
          <a:xfrm>
            <a:off x="762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r>
              <a:rPr lang="en-US" altLang="en-US" sz="600" b="0">
                <a:solidFill>
                  <a:schemeClr val="bg1"/>
                </a:solidFill>
              </a:rPr>
              <a:t>Glencoe Accounting </a:t>
            </a:r>
          </a:p>
        </p:txBody>
      </p:sp>
      <p:sp>
        <p:nvSpPr>
          <p:cNvPr id="170001" name="Rectangle 17"/>
          <p:cNvSpPr>
            <a:spLocks noChangeArrowheads="1"/>
          </p:cNvSpPr>
          <p:nvPr/>
        </p:nvSpPr>
        <p:spPr bwMode="gray">
          <a:xfrm>
            <a:off x="6515100" y="6681788"/>
            <a:ext cx="2590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600" b="0">
                <a:solidFill>
                  <a:schemeClr val="bg1"/>
                </a:solidFill>
              </a:rPr>
              <a:t>Copyright © by The McGraw-Hill Companies, Inc. All rights reserved. </a:t>
            </a:r>
          </a:p>
        </p:txBody>
      </p:sp>
      <p:sp>
        <p:nvSpPr>
          <p:cNvPr id="170002" name="Oval 18">
            <a:hlinkClick r:id="rId6"/>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0"/>
          </p:nvPr>
        </p:nvSpPr>
        <p:spPr/>
        <p:txBody>
          <a:bodyPr/>
          <a:lstStyle/>
          <a:p>
            <a:r>
              <a:rPr lang="en-US" altLang="en-US"/>
              <a:t>Glencoe Accounting </a:t>
            </a:r>
          </a:p>
        </p:txBody>
      </p:sp>
      <p:sp>
        <p:nvSpPr>
          <p:cNvPr id="401410" name="Rectangle 2"/>
          <p:cNvSpPr>
            <a:spLocks noGrp="1" noChangeArrowheads="1"/>
          </p:cNvSpPr>
          <p:nvPr>
            <p:ph type="title"/>
          </p:nvPr>
        </p:nvSpPr>
        <p:spPr/>
        <p:txBody>
          <a:bodyPr/>
          <a:lstStyle/>
          <a:p>
            <a:r>
              <a:rPr lang="en-US" altLang="en-US"/>
              <a:t>Paying the Payroll </a:t>
            </a:r>
            <a:br>
              <a:rPr lang="en-US" altLang="en-US"/>
            </a:br>
            <a:r>
              <a:rPr lang="en-US" altLang="en-US"/>
              <a:t>Tax Liabilities</a:t>
            </a:r>
          </a:p>
        </p:txBody>
      </p:sp>
      <p:sp>
        <p:nvSpPr>
          <p:cNvPr id="401411"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Tax Liability Payments</a:t>
            </a:r>
            <a:br>
              <a:rPr lang="en-US" altLang="en-US" sz="1200">
                <a:solidFill>
                  <a:schemeClr val="bg1"/>
                </a:solidFill>
              </a:rPr>
            </a:br>
            <a:r>
              <a:rPr lang="en-US" altLang="en-US" sz="1200">
                <a:solidFill>
                  <a:schemeClr val="bg1"/>
                </a:solidFill>
              </a:rPr>
              <a:t>and Tax Reports</a:t>
            </a:r>
          </a:p>
        </p:txBody>
      </p:sp>
      <p:sp>
        <p:nvSpPr>
          <p:cNvPr id="401412"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13.3</a:t>
            </a:r>
          </a:p>
        </p:txBody>
      </p:sp>
      <p:sp>
        <p:nvSpPr>
          <p:cNvPr id="401413" name="Rectangle 5"/>
          <p:cNvSpPr>
            <a:spLocks noChangeArrowheads="1"/>
          </p:cNvSpPr>
          <p:nvPr/>
        </p:nvSpPr>
        <p:spPr bwMode="auto">
          <a:xfrm>
            <a:off x="638175" y="1828800"/>
            <a:ext cx="75342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b="0"/>
              <a:t>State unemployment taxes are usually paid quarterly.</a:t>
            </a:r>
          </a:p>
        </p:txBody>
      </p:sp>
      <p:sp>
        <p:nvSpPr>
          <p:cNvPr id="401414" name="Rectangle 6"/>
          <p:cNvSpPr>
            <a:spLocks noChangeArrowheads="1"/>
          </p:cNvSpPr>
          <p:nvPr/>
        </p:nvSpPr>
        <p:spPr bwMode="auto">
          <a:xfrm>
            <a:off x="698500" y="2667000"/>
            <a:ext cx="7607300" cy="3505200"/>
          </a:xfrm>
          <a:prstGeom prst="rect">
            <a:avLst/>
          </a:prstGeom>
          <a:noFill/>
          <a:ln w="19050">
            <a:solidFill>
              <a:srgbClr val="003C96"/>
            </a:solidFill>
            <a:miter lim="800000"/>
            <a:headEnd/>
            <a:tailEnd/>
          </a:ln>
          <a:effectLst/>
          <a:extLst>
            <a:ext uri="{909E8E84-426E-40DD-AFC4-6F175D3DCCD1}">
              <a14:hiddenFill xmlns:a14="http://schemas.microsoft.com/office/drawing/2010/main">
                <a:solidFill>
                  <a:srgbClr val="003C9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1416" name="Rectangle 8"/>
          <p:cNvSpPr>
            <a:spLocks noChangeArrowheads="1"/>
          </p:cNvSpPr>
          <p:nvPr/>
        </p:nvSpPr>
        <p:spPr bwMode="auto">
          <a:xfrm>
            <a:off x="762000" y="3124200"/>
            <a:ext cx="24384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b="0">
                <a:solidFill>
                  <a:srgbClr val="000000"/>
                </a:solidFill>
              </a:rPr>
              <a:t>Zip pays $870.30 to the state, as shown in Figure 13-2.</a:t>
            </a:r>
          </a:p>
        </p:txBody>
      </p:sp>
      <p:pic>
        <p:nvPicPr>
          <p:cNvPr id="401419" name="Picture 11"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24200"/>
            <a:ext cx="4648200" cy="1017588"/>
          </a:xfrm>
          <a:prstGeom prst="rect">
            <a:avLst/>
          </a:prstGeom>
          <a:noFill/>
          <a:extLst>
            <a:ext uri="{909E8E84-426E-40DD-AFC4-6F175D3DCCD1}">
              <a14:hiddenFill xmlns:a14="http://schemas.microsoft.com/office/drawing/2010/main">
                <a:solidFill>
                  <a:srgbClr val="FFFFFF"/>
                </a:solidFill>
              </a14:hiddenFill>
            </a:ext>
          </a:extLst>
        </p:spPr>
      </p:pic>
      <p:pic>
        <p:nvPicPr>
          <p:cNvPr id="401420" name="Picture 12" descr="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419600"/>
            <a:ext cx="4876800" cy="1525588"/>
          </a:xfrm>
          <a:prstGeom prst="rect">
            <a:avLst/>
          </a:prstGeom>
          <a:noFill/>
          <a:extLst>
            <a:ext uri="{909E8E84-426E-40DD-AFC4-6F175D3DCCD1}">
              <a14:hiddenFill xmlns:a14="http://schemas.microsoft.com/office/drawing/2010/main">
                <a:solidFill>
                  <a:srgbClr val="FFFFFF"/>
                </a:solidFill>
              </a14:hiddenFill>
            </a:ext>
          </a:extLst>
        </p:spPr>
      </p:pic>
      <p:sp>
        <p:nvSpPr>
          <p:cNvPr id="401421" name="Rectangle 13"/>
          <p:cNvSpPr>
            <a:spLocks noChangeArrowheads="1"/>
          </p:cNvSpPr>
          <p:nvPr/>
        </p:nvSpPr>
        <p:spPr bwMode="gray">
          <a:xfrm>
            <a:off x="698500" y="2667000"/>
            <a:ext cx="2578100" cy="381000"/>
          </a:xfrm>
          <a:prstGeom prst="rect">
            <a:avLst/>
          </a:prstGeom>
          <a:solidFill>
            <a:srgbClr val="003C9C"/>
          </a:solidFill>
          <a:ln w="9525">
            <a:solidFill>
              <a:srgbClr val="003C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a:r>
              <a:rPr lang="en-US" altLang="en-US" sz="1600">
                <a:solidFill>
                  <a:schemeClr val="bg1"/>
                </a:solidFill>
              </a:rPr>
              <a:t>Business Transaction</a:t>
            </a:r>
          </a:p>
        </p:txBody>
      </p:sp>
      <p:sp>
        <p:nvSpPr>
          <p:cNvPr id="401423" name="Rectangle 15"/>
          <p:cNvSpPr>
            <a:spLocks noChangeArrowheads="1"/>
          </p:cNvSpPr>
          <p:nvPr/>
        </p:nvSpPr>
        <p:spPr bwMode="auto">
          <a:xfrm>
            <a:off x="6483350" y="6172200"/>
            <a:ext cx="19208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pages 357–358</a:t>
            </a:r>
          </a:p>
        </p:txBody>
      </p:sp>
      <p:sp>
        <p:nvSpPr>
          <p:cNvPr id="401424" name="Oval 16">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0"/>
          </p:nvPr>
        </p:nvSpPr>
        <p:spPr/>
        <p:txBody>
          <a:bodyPr/>
          <a:lstStyle/>
          <a:p>
            <a:r>
              <a:rPr lang="en-US" altLang="en-US"/>
              <a:t>Glencoe Accounting </a:t>
            </a:r>
          </a:p>
        </p:txBody>
      </p:sp>
      <p:sp>
        <p:nvSpPr>
          <p:cNvPr id="403458" name="Rectangle 2"/>
          <p:cNvSpPr>
            <a:spLocks noGrp="1" noChangeArrowheads="1"/>
          </p:cNvSpPr>
          <p:nvPr>
            <p:ph type="title"/>
          </p:nvPr>
        </p:nvSpPr>
        <p:spPr/>
        <p:txBody>
          <a:bodyPr/>
          <a:lstStyle/>
          <a:p>
            <a:r>
              <a:rPr lang="en-US" altLang="en-US"/>
              <a:t>Paying the Payroll </a:t>
            </a:r>
            <a:br>
              <a:rPr lang="en-US" altLang="en-US"/>
            </a:br>
            <a:r>
              <a:rPr lang="en-US" altLang="en-US"/>
              <a:t>Tax Liabilities</a:t>
            </a:r>
          </a:p>
        </p:txBody>
      </p:sp>
      <p:sp>
        <p:nvSpPr>
          <p:cNvPr id="403459"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Tax Liability Payments</a:t>
            </a:r>
            <a:br>
              <a:rPr lang="en-US" altLang="en-US" sz="1200">
                <a:solidFill>
                  <a:schemeClr val="bg1"/>
                </a:solidFill>
              </a:rPr>
            </a:br>
            <a:r>
              <a:rPr lang="en-US" altLang="en-US" sz="1200">
                <a:solidFill>
                  <a:schemeClr val="bg1"/>
                </a:solidFill>
              </a:rPr>
              <a:t>and Tax Reports</a:t>
            </a:r>
          </a:p>
        </p:txBody>
      </p:sp>
      <p:sp>
        <p:nvSpPr>
          <p:cNvPr id="403460"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13.3</a:t>
            </a:r>
          </a:p>
        </p:txBody>
      </p:sp>
      <p:sp>
        <p:nvSpPr>
          <p:cNvPr id="403461" name="Rectangle 5"/>
          <p:cNvSpPr>
            <a:spLocks noChangeArrowheads="1"/>
          </p:cNvSpPr>
          <p:nvPr/>
        </p:nvSpPr>
        <p:spPr bwMode="auto">
          <a:xfrm>
            <a:off x="638175" y="1828800"/>
            <a:ext cx="75342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b="0"/>
              <a:t>Payments for voluntary deductions are also made.</a:t>
            </a:r>
          </a:p>
        </p:txBody>
      </p:sp>
      <p:sp>
        <p:nvSpPr>
          <p:cNvPr id="403462" name="Rectangle 6"/>
          <p:cNvSpPr>
            <a:spLocks noChangeArrowheads="1"/>
          </p:cNvSpPr>
          <p:nvPr/>
        </p:nvSpPr>
        <p:spPr bwMode="auto">
          <a:xfrm>
            <a:off x="698500" y="2667000"/>
            <a:ext cx="7607300" cy="3505200"/>
          </a:xfrm>
          <a:prstGeom prst="rect">
            <a:avLst/>
          </a:prstGeom>
          <a:noFill/>
          <a:ln w="19050">
            <a:solidFill>
              <a:srgbClr val="003C96"/>
            </a:solidFill>
            <a:miter lim="800000"/>
            <a:headEnd/>
            <a:tailEnd/>
          </a:ln>
          <a:effectLst/>
          <a:extLst>
            <a:ext uri="{909E8E84-426E-40DD-AFC4-6F175D3DCCD1}">
              <a14:hiddenFill xmlns:a14="http://schemas.microsoft.com/office/drawing/2010/main">
                <a:solidFill>
                  <a:srgbClr val="003C9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3464" name="Rectangle 8"/>
          <p:cNvSpPr>
            <a:spLocks noChangeArrowheads="1"/>
          </p:cNvSpPr>
          <p:nvPr/>
        </p:nvSpPr>
        <p:spPr bwMode="auto">
          <a:xfrm>
            <a:off x="762000" y="3124200"/>
            <a:ext cx="2438400"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400" b="0">
                <a:solidFill>
                  <a:srgbClr val="000000"/>
                </a:solidFill>
              </a:rPr>
              <a:t>On July 15 Zip pays $28.38 for hospital insurance premiums (Refer to Figure 13-1).</a:t>
            </a:r>
          </a:p>
        </p:txBody>
      </p:sp>
      <p:pic>
        <p:nvPicPr>
          <p:cNvPr id="403467" name="Picture 11"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17863"/>
            <a:ext cx="4648200" cy="1014412"/>
          </a:xfrm>
          <a:prstGeom prst="rect">
            <a:avLst/>
          </a:prstGeom>
          <a:noFill/>
          <a:extLst>
            <a:ext uri="{909E8E84-426E-40DD-AFC4-6F175D3DCCD1}">
              <a14:hiddenFill xmlns:a14="http://schemas.microsoft.com/office/drawing/2010/main">
                <a:solidFill>
                  <a:srgbClr val="FFFFFF"/>
                </a:solidFill>
              </a14:hiddenFill>
            </a:ext>
          </a:extLst>
        </p:spPr>
      </p:pic>
      <p:pic>
        <p:nvPicPr>
          <p:cNvPr id="403468" name="Picture 12" descr="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419600"/>
            <a:ext cx="4770438" cy="1549400"/>
          </a:xfrm>
          <a:prstGeom prst="rect">
            <a:avLst/>
          </a:prstGeom>
          <a:noFill/>
          <a:extLst>
            <a:ext uri="{909E8E84-426E-40DD-AFC4-6F175D3DCCD1}">
              <a14:hiddenFill xmlns:a14="http://schemas.microsoft.com/office/drawing/2010/main">
                <a:solidFill>
                  <a:srgbClr val="FFFFFF"/>
                </a:solidFill>
              </a14:hiddenFill>
            </a:ext>
          </a:extLst>
        </p:spPr>
      </p:pic>
      <p:sp>
        <p:nvSpPr>
          <p:cNvPr id="403469" name="Rectangle 13"/>
          <p:cNvSpPr>
            <a:spLocks noChangeArrowheads="1"/>
          </p:cNvSpPr>
          <p:nvPr/>
        </p:nvSpPr>
        <p:spPr bwMode="gray">
          <a:xfrm>
            <a:off x="698500" y="2667000"/>
            <a:ext cx="2578100" cy="381000"/>
          </a:xfrm>
          <a:prstGeom prst="rect">
            <a:avLst/>
          </a:prstGeom>
          <a:solidFill>
            <a:srgbClr val="003C9C"/>
          </a:solidFill>
          <a:ln w="9525">
            <a:solidFill>
              <a:srgbClr val="003C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a:r>
              <a:rPr lang="en-US" altLang="en-US" sz="1600">
                <a:solidFill>
                  <a:schemeClr val="bg1"/>
                </a:solidFill>
              </a:rPr>
              <a:t>Business Transaction</a:t>
            </a:r>
          </a:p>
        </p:txBody>
      </p:sp>
      <p:sp>
        <p:nvSpPr>
          <p:cNvPr id="403470" name="Rectangle 14"/>
          <p:cNvSpPr>
            <a:spLocks noChangeArrowheads="1"/>
          </p:cNvSpPr>
          <p:nvPr/>
        </p:nvSpPr>
        <p:spPr bwMode="auto">
          <a:xfrm>
            <a:off x="7011988" y="61722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 358</a:t>
            </a:r>
          </a:p>
        </p:txBody>
      </p:sp>
      <p:sp>
        <p:nvSpPr>
          <p:cNvPr id="403471" name="Oval 15">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altLang="en-US"/>
              <a:t>Glencoe Accounting </a:t>
            </a:r>
          </a:p>
        </p:txBody>
      </p:sp>
      <p:sp>
        <p:nvSpPr>
          <p:cNvPr id="405506" name="Rectangle 2"/>
          <p:cNvSpPr>
            <a:spLocks noGrp="1" noChangeArrowheads="1"/>
          </p:cNvSpPr>
          <p:nvPr>
            <p:ph type="title"/>
          </p:nvPr>
        </p:nvSpPr>
        <p:spPr/>
        <p:txBody>
          <a:bodyPr/>
          <a:lstStyle/>
          <a:p>
            <a:r>
              <a:rPr lang="en-US" altLang="en-US"/>
              <a:t>Paying the Payroll </a:t>
            </a:r>
            <a:br>
              <a:rPr lang="en-US" altLang="en-US"/>
            </a:br>
            <a:r>
              <a:rPr lang="en-US" altLang="en-US"/>
              <a:t>Tax Liabilities</a:t>
            </a:r>
          </a:p>
        </p:txBody>
      </p:sp>
      <p:sp>
        <p:nvSpPr>
          <p:cNvPr id="405507"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Tax Liability Payments</a:t>
            </a:r>
            <a:br>
              <a:rPr lang="en-US" altLang="en-US" sz="1200">
                <a:solidFill>
                  <a:schemeClr val="bg1"/>
                </a:solidFill>
              </a:rPr>
            </a:br>
            <a:r>
              <a:rPr lang="en-US" altLang="en-US" sz="1200">
                <a:solidFill>
                  <a:schemeClr val="bg1"/>
                </a:solidFill>
              </a:rPr>
              <a:t>and Tax Reports</a:t>
            </a:r>
          </a:p>
        </p:txBody>
      </p:sp>
      <p:sp>
        <p:nvSpPr>
          <p:cNvPr id="405508"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13.3</a:t>
            </a:r>
          </a:p>
        </p:txBody>
      </p:sp>
      <p:sp>
        <p:nvSpPr>
          <p:cNvPr id="405509" name="Rectangle 5"/>
          <p:cNvSpPr>
            <a:spLocks noChangeArrowheads="1"/>
          </p:cNvSpPr>
          <p:nvPr/>
        </p:nvSpPr>
        <p:spPr bwMode="auto">
          <a:xfrm>
            <a:off x="638175" y="1828800"/>
            <a:ext cx="7534275"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sz="2200">
                <a:solidFill>
                  <a:srgbClr val="006600"/>
                </a:solidFill>
              </a:rPr>
              <a:t>Posting the Payment of Payroll Liabilities</a:t>
            </a:r>
          </a:p>
        </p:txBody>
      </p:sp>
      <p:pic>
        <p:nvPicPr>
          <p:cNvPr id="405515" name="Picture 11" descr="13-5_p3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317750"/>
            <a:ext cx="4343400" cy="2563813"/>
          </a:xfrm>
          <a:prstGeom prst="rect">
            <a:avLst/>
          </a:prstGeom>
          <a:noFill/>
          <a:extLst>
            <a:ext uri="{909E8E84-426E-40DD-AFC4-6F175D3DCCD1}">
              <a14:hiddenFill xmlns:a14="http://schemas.microsoft.com/office/drawing/2010/main">
                <a:solidFill>
                  <a:srgbClr val="FFFFFF"/>
                </a:solidFill>
              </a14:hiddenFill>
            </a:ext>
          </a:extLst>
        </p:spPr>
      </p:pic>
      <p:sp>
        <p:nvSpPr>
          <p:cNvPr id="405516" name="Rectangle 12"/>
          <p:cNvSpPr>
            <a:spLocks noChangeArrowheads="1"/>
          </p:cNvSpPr>
          <p:nvPr/>
        </p:nvSpPr>
        <p:spPr bwMode="auto">
          <a:xfrm>
            <a:off x="5257800" y="49530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 359</a:t>
            </a:r>
          </a:p>
        </p:txBody>
      </p:sp>
      <p:sp>
        <p:nvSpPr>
          <p:cNvPr id="405517" name="Oval 13">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405515"/>
                                        </p:tgtEl>
                                        <p:attrNameLst>
                                          <p:attrName>style.visibility</p:attrName>
                                        </p:attrNameLst>
                                      </p:cBhvr>
                                      <p:to>
                                        <p:strVal val="visible"/>
                                      </p:to>
                                    </p:set>
                                    <p:anim calcmode="lin" valueType="num">
                                      <p:cBhvr additive="base">
                                        <p:cTn id="7" dur="500" fill="hold"/>
                                        <p:tgtEl>
                                          <p:spTgt spid="405515"/>
                                        </p:tgtEl>
                                        <p:attrNameLst>
                                          <p:attrName>ppt_x</p:attrName>
                                        </p:attrNameLst>
                                      </p:cBhvr>
                                      <p:tavLst>
                                        <p:tav tm="0">
                                          <p:val>
                                            <p:strVal val="1+#ppt_w/2"/>
                                          </p:val>
                                        </p:tav>
                                        <p:tav tm="100000">
                                          <p:val>
                                            <p:strVal val="#ppt_x"/>
                                          </p:val>
                                        </p:tav>
                                      </p:tavLst>
                                    </p:anim>
                                    <p:anim calcmode="lin" valueType="num">
                                      <p:cBhvr additive="base">
                                        <p:cTn id="8" dur="500" fill="hold"/>
                                        <p:tgtEl>
                                          <p:spTgt spid="4055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altLang="en-US"/>
              <a:t>Glencoe Accounting </a:t>
            </a:r>
          </a:p>
        </p:txBody>
      </p:sp>
      <p:sp>
        <p:nvSpPr>
          <p:cNvPr id="407554" name="Rectangle 2"/>
          <p:cNvSpPr>
            <a:spLocks noGrp="1" noChangeArrowheads="1"/>
          </p:cNvSpPr>
          <p:nvPr>
            <p:ph type="title"/>
          </p:nvPr>
        </p:nvSpPr>
        <p:spPr/>
        <p:txBody>
          <a:bodyPr/>
          <a:lstStyle/>
          <a:p>
            <a:r>
              <a:rPr lang="en-US" altLang="en-US"/>
              <a:t>Paying the Payroll </a:t>
            </a:r>
            <a:br>
              <a:rPr lang="en-US" altLang="en-US"/>
            </a:br>
            <a:r>
              <a:rPr lang="en-US" altLang="en-US"/>
              <a:t>Tax Liabilities</a:t>
            </a:r>
          </a:p>
        </p:txBody>
      </p:sp>
      <p:sp>
        <p:nvSpPr>
          <p:cNvPr id="407555"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Tax Liability Payments</a:t>
            </a:r>
            <a:br>
              <a:rPr lang="en-US" altLang="en-US" sz="1200">
                <a:solidFill>
                  <a:schemeClr val="bg1"/>
                </a:solidFill>
              </a:rPr>
            </a:br>
            <a:r>
              <a:rPr lang="en-US" altLang="en-US" sz="1200">
                <a:solidFill>
                  <a:schemeClr val="bg1"/>
                </a:solidFill>
              </a:rPr>
              <a:t>and Tax Reports</a:t>
            </a:r>
          </a:p>
        </p:txBody>
      </p:sp>
      <p:sp>
        <p:nvSpPr>
          <p:cNvPr id="407556"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13.3</a:t>
            </a:r>
          </a:p>
        </p:txBody>
      </p:sp>
      <p:sp>
        <p:nvSpPr>
          <p:cNvPr id="407557" name="Rectangle 5"/>
          <p:cNvSpPr>
            <a:spLocks noChangeArrowheads="1"/>
          </p:cNvSpPr>
          <p:nvPr/>
        </p:nvSpPr>
        <p:spPr bwMode="auto">
          <a:xfrm>
            <a:off x="638175" y="1828800"/>
            <a:ext cx="7534275"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sz="2200">
                <a:solidFill>
                  <a:srgbClr val="006600"/>
                </a:solidFill>
              </a:rPr>
              <a:t>Posting the Payment of Payroll Liabilities</a:t>
            </a:r>
          </a:p>
        </p:txBody>
      </p:sp>
      <p:pic>
        <p:nvPicPr>
          <p:cNvPr id="407559" name="Picture 7" descr="13-5_p35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362200"/>
            <a:ext cx="4343400" cy="4106863"/>
          </a:xfrm>
          <a:prstGeom prst="rect">
            <a:avLst/>
          </a:prstGeom>
          <a:noFill/>
          <a:extLst>
            <a:ext uri="{909E8E84-426E-40DD-AFC4-6F175D3DCCD1}">
              <a14:hiddenFill xmlns:a14="http://schemas.microsoft.com/office/drawing/2010/main">
                <a:solidFill>
                  <a:srgbClr val="FFFFFF"/>
                </a:solidFill>
              </a14:hiddenFill>
            </a:ext>
          </a:extLst>
        </p:spPr>
      </p:pic>
      <p:sp>
        <p:nvSpPr>
          <p:cNvPr id="407560" name="Rectangle 8"/>
          <p:cNvSpPr>
            <a:spLocks noChangeArrowheads="1"/>
          </p:cNvSpPr>
          <p:nvPr/>
        </p:nvSpPr>
        <p:spPr bwMode="auto">
          <a:xfrm>
            <a:off x="6629400" y="60960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 359</a:t>
            </a:r>
          </a:p>
        </p:txBody>
      </p:sp>
      <p:sp>
        <p:nvSpPr>
          <p:cNvPr id="407561" name="Oval 9">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407559"/>
                                        </p:tgtEl>
                                        <p:attrNameLst>
                                          <p:attrName>style.visibility</p:attrName>
                                        </p:attrNameLst>
                                      </p:cBhvr>
                                      <p:to>
                                        <p:strVal val="visible"/>
                                      </p:to>
                                    </p:set>
                                    <p:anim calcmode="lin" valueType="num">
                                      <p:cBhvr additive="base">
                                        <p:cTn id="7" dur="500" fill="hold"/>
                                        <p:tgtEl>
                                          <p:spTgt spid="407559"/>
                                        </p:tgtEl>
                                        <p:attrNameLst>
                                          <p:attrName>ppt_x</p:attrName>
                                        </p:attrNameLst>
                                      </p:cBhvr>
                                      <p:tavLst>
                                        <p:tav tm="0">
                                          <p:val>
                                            <p:strVal val="1+#ppt_w/2"/>
                                          </p:val>
                                        </p:tav>
                                        <p:tav tm="100000">
                                          <p:val>
                                            <p:strVal val="#ppt_x"/>
                                          </p:val>
                                        </p:tav>
                                      </p:tavLst>
                                    </p:anim>
                                    <p:anim calcmode="lin" valueType="num">
                                      <p:cBhvr additive="base">
                                        <p:cTn id="8" dur="500" fill="hold"/>
                                        <p:tgtEl>
                                          <p:spTgt spid="4075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altLang="en-US"/>
              <a:t>Glencoe Accounting </a:t>
            </a:r>
          </a:p>
        </p:txBody>
      </p:sp>
      <p:sp>
        <p:nvSpPr>
          <p:cNvPr id="409602" name="Rectangle 2"/>
          <p:cNvSpPr>
            <a:spLocks noGrp="1" noChangeArrowheads="1"/>
          </p:cNvSpPr>
          <p:nvPr>
            <p:ph type="title"/>
          </p:nvPr>
        </p:nvSpPr>
        <p:spPr/>
        <p:txBody>
          <a:bodyPr/>
          <a:lstStyle/>
          <a:p>
            <a:r>
              <a:rPr lang="en-US" altLang="en-US"/>
              <a:t>Paying the Payroll </a:t>
            </a:r>
            <a:br>
              <a:rPr lang="en-US" altLang="en-US"/>
            </a:br>
            <a:r>
              <a:rPr lang="en-US" altLang="en-US"/>
              <a:t>Tax Liabilities</a:t>
            </a:r>
          </a:p>
        </p:txBody>
      </p:sp>
      <p:sp>
        <p:nvSpPr>
          <p:cNvPr id="409603"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Tax Liability Payments</a:t>
            </a:r>
            <a:br>
              <a:rPr lang="en-US" altLang="en-US" sz="1200">
                <a:solidFill>
                  <a:schemeClr val="bg1"/>
                </a:solidFill>
              </a:rPr>
            </a:br>
            <a:r>
              <a:rPr lang="en-US" altLang="en-US" sz="1200">
                <a:solidFill>
                  <a:schemeClr val="bg1"/>
                </a:solidFill>
              </a:rPr>
              <a:t>and Tax Reports</a:t>
            </a:r>
          </a:p>
        </p:txBody>
      </p:sp>
      <p:sp>
        <p:nvSpPr>
          <p:cNvPr id="409604"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13.3</a:t>
            </a:r>
          </a:p>
        </p:txBody>
      </p:sp>
      <p:sp>
        <p:nvSpPr>
          <p:cNvPr id="409605" name="Rectangle 5"/>
          <p:cNvSpPr>
            <a:spLocks noChangeArrowheads="1"/>
          </p:cNvSpPr>
          <p:nvPr/>
        </p:nvSpPr>
        <p:spPr bwMode="auto">
          <a:xfrm>
            <a:off x="638175" y="1828800"/>
            <a:ext cx="7534275"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sz="2200">
                <a:solidFill>
                  <a:srgbClr val="006600"/>
                </a:solidFill>
              </a:rPr>
              <a:t>Posting the Payment of Payroll Liabilities</a:t>
            </a:r>
          </a:p>
        </p:txBody>
      </p:sp>
      <p:pic>
        <p:nvPicPr>
          <p:cNvPr id="409607" name="Picture 7" descr="13-5_p3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62200"/>
            <a:ext cx="4800600" cy="2922588"/>
          </a:xfrm>
          <a:prstGeom prst="rect">
            <a:avLst/>
          </a:prstGeom>
          <a:noFill/>
          <a:extLst>
            <a:ext uri="{909E8E84-426E-40DD-AFC4-6F175D3DCCD1}">
              <a14:hiddenFill xmlns:a14="http://schemas.microsoft.com/office/drawing/2010/main">
                <a:solidFill>
                  <a:srgbClr val="FFFFFF"/>
                </a:solidFill>
              </a14:hiddenFill>
            </a:ext>
          </a:extLst>
        </p:spPr>
      </p:pic>
      <p:sp>
        <p:nvSpPr>
          <p:cNvPr id="409608" name="Rectangle 8"/>
          <p:cNvSpPr>
            <a:spLocks noChangeArrowheads="1"/>
          </p:cNvSpPr>
          <p:nvPr/>
        </p:nvSpPr>
        <p:spPr bwMode="auto">
          <a:xfrm>
            <a:off x="5868988" y="52578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 360</a:t>
            </a:r>
          </a:p>
        </p:txBody>
      </p:sp>
      <p:sp>
        <p:nvSpPr>
          <p:cNvPr id="409609" name="Oval 9">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409607"/>
                                        </p:tgtEl>
                                        <p:attrNameLst>
                                          <p:attrName>style.visibility</p:attrName>
                                        </p:attrNameLst>
                                      </p:cBhvr>
                                      <p:to>
                                        <p:strVal val="visible"/>
                                      </p:to>
                                    </p:set>
                                    <p:anim calcmode="lin" valueType="num">
                                      <p:cBhvr additive="base">
                                        <p:cTn id="7" dur="500" fill="hold"/>
                                        <p:tgtEl>
                                          <p:spTgt spid="409607"/>
                                        </p:tgtEl>
                                        <p:attrNameLst>
                                          <p:attrName>ppt_x</p:attrName>
                                        </p:attrNameLst>
                                      </p:cBhvr>
                                      <p:tavLst>
                                        <p:tav tm="0">
                                          <p:val>
                                            <p:strVal val="1+#ppt_w/2"/>
                                          </p:val>
                                        </p:tav>
                                        <p:tav tm="100000">
                                          <p:val>
                                            <p:strVal val="#ppt_x"/>
                                          </p:val>
                                        </p:tav>
                                      </p:tavLst>
                                    </p:anim>
                                    <p:anim calcmode="lin" valueType="num">
                                      <p:cBhvr additive="base">
                                        <p:cTn id="8" dur="500" fill="hold"/>
                                        <p:tgtEl>
                                          <p:spTgt spid="4096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0"/>
          </p:nvPr>
        </p:nvSpPr>
        <p:spPr/>
        <p:txBody>
          <a:bodyPr/>
          <a:lstStyle/>
          <a:p>
            <a:r>
              <a:rPr lang="en-US" altLang="en-US"/>
              <a:t>Glencoe Accounting </a:t>
            </a:r>
          </a:p>
        </p:txBody>
      </p:sp>
      <p:pic>
        <p:nvPicPr>
          <p:cNvPr id="411656" name="Picture 1032" descr="4 boxes from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7848600" cy="2995613"/>
          </a:xfrm>
          <a:prstGeom prst="rect">
            <a:avLst/>
          </a:prstGeom>
          <a:noFill/>
          <a:extLst>
            <a:ext uri="{909E8E84-426E-40DD-AFC4-6F175D3DCCD1}">
              <a14:hiddenFill xmlns:a14="http://schemas.microsoft.com/office/drawing/2010/main">
                <a:solidFill>
                  <a:srgbClr val="FFFFFF"/>
                </a:solidFill>
              </a14:hiddenFill>
            </a:ext>
          </a:extLst>
        </p:spPr>
      </p:pic>
      <p:sp>
        <p:nvSpPr>
          <p:cNvPr id="411650" name="Rectangle 1026"/>
          <p:cNvSpPr>
            <a:spLocks noGrp="1" noChangeArrowheads="1"/>
          </p:cNvSpPr>
          <p:nvPr>
            <p:ph type="title"/>
          </p:nvPr>
        </p:nvSpPr>
        <p:spPr/>
        <p:txBody>
          <a:bodyPr/>
          <a:lstStyle/>
          <a:p>
            <a:r>
              <a:rPr lang="en-US" altLang="en-US"/>
              <a:t>Preparing Payroll </a:t>
            </a:r>
            <a:br>
              <a:rPr lang="en-US" altLang="en-US"/>
            </a:br>
            <a:r>
              <a:rPr lang="en-US" altLang="en-US"/>
              <a:t>Tax Forms</a:t>
            </a:r>
          </a:p>
        </p:txBody>
      </p:sp>
      <p:sp>
        <p:nvSpPr>
          <p:cNvPr id="411651" name="Rectangle 1027"/>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Tax Liability Payments</a:t>
            </a:r>
            <a:br>
              <a:rPr lang="en-US" altLang="en-US" sz="1200">
                <a:solidFill>
                  <a:schemeClr val="bg1"/>
                </a:solidFill>
              </a:rPr>
            </a:br>
            <a:r>
              <a:rPr lang="en-US" altLang="en-US" sz="1200">
                <a:solidFill>
                  <a:schemeClr val="bg1"/>
                </a:solidFill>
              </a:rPr>
              <a:t>and Tax Reports</a:t>
            </a:r>
          </a:p>
        </p:txBody>
      </p:sp>
      <p:sp>
        <p:nvSpPr>
          <p:cNvPr id="411652" name="Rectangle 1028"/>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13.3</a:t>
            </a:r>
          </a:p>
        </p:txBody>
      </p:sp>
      <p:sp>
        <p:nvSpPr>
          <p:cNvPr id="411653" name="Rectangle 1029"/>
          <p:cNvSpPr>
            <a:spLocks noChangeArrowheads="1"/>
          </p:cNvSpPr>
          <p:nvPr/>
        </p:nvSpPr>
        <p:spPr bwMode="auto">
          <a:xfrm>
            <a:off x="914400" y="2743200"/>
            <a:ext cx="17526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20000"/>
              </a:spcBef>
            </a:pPr>
            <a:r>
              <a:rPr lang="en-US" altLang="en-US">
                <a:solidFill>
                  <a:srgbClr val="006600"/>
                </a:solidFill>
              </a:rPr>
              <a:t>Payroll-Related Tax Forms</a:t>
            </a:r>
          </a:p>
        </p:txBody>
      </p:sp>
      <p:sp>
        <p:nvSpPr>
          <p:cNvPr id="411657" name="Rectangle 1033"/>
          <p:cNvSpPr>
            <a:spLocks noChangeArrowheads="1"/>
          </p:cNvSpPr>
          <p:nvPr/>
        </p:nvSpPr>
        <p:spPr bwMode="auto">
          <a:xfrm>
            <a:off x="3962400" y="1997075"/>
            <a:ext cx="1981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u="sng">
                <a:solidFill>
                  <a:srgbClr val="CC0000"/>
                </a:solidFill>
              </a:rPr>
              <a:t>Form W-2</a:t>
            </a:r>
          </a:p>
        </p:txBody>
      </p:sp>
      <p:sp>
        <p:nvSpPr>
          <p:cNvPr id="411658" name="Rectangle 1034"/>
          <p:cNvSpPr>
            <a:spLocks noChangeArrowheads="1"/>
          </p:cNvSpPr>
          <p:nvPr/>
        </p:nvSpPr>
        <p:spPr bwMode="auto">
          <a:xfrm>
            <a:off x="6096000" y="1997075"/>
            <a:ext cx="2133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pPr>
            <a:r>
              <a:rPr lang="en-US" altLang="en-US">
                <a:solidFill>
                  <a:srgbClr val="2E2E2E"/>
                </a:solidFill>
              </a:rPr>
              <a:t>Filed Annually</a:t>
            </a:r>
          </a:p>
        </p:txBody>
      </p:sp>
      <p:sp>
        <p:nvSpPr>
          <p:cNvPr id="411659" name="Rectangle 1035"/>
          <p:cNvSpPr>
            <a:spLocks noChangeArrowheads="1"/>
          </p:cNvSpPr>
          <p:nvPr/>
        </p:nvSpPr>
        <p:spPr bwMode="auto">
          <a:xfrm>
            <a:off x="3962400" y="2727325"/>
            <a:ext cx="1981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a:solidFill>
                  <a:srgbClr val="CC0000"/>
                </a:solidFill>
              </a:rPr>
              <a:t>Form W-3</a:t>
            </a:r>
          </a:p>
        </p:txBody>
      </p:sp>
      <p:sp>
        <p:nvSpPr>
          <p:cNvPr id="411660" name="Rectangle 1036"/>
          <p:cNvSpPr>
            <a:spLocks noChangeArrowheads="1"/>
          </p:cNvSpPr>
          <p:nvPr/>
        </p:nvSpPr>
        <p:spPr bwMode="auto">
          <a:xfrm>
            <a:off x="6096000" y="2727325"/>
            <a:ext cx="2133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pPr>
            <a:r>
              <a:rPr lang="en-US" altLang="en-US">
                <a:solidFill>
                  <a:srgbClr val="2E2E2E"/>
                </a:solidFill>
              </a:rPr>
              <a:t>Filed Annually</a:t>
            </a:r>
          </a:p>
        </p:txBody>
      </p:sp>
      <p:sp>
        <p:nvSpPr>
          <p:cNvPr id="411661" name="Rectangle 1037"/>
          <p:cNvSpPr>
            <a:spLocks noChangeArrowheads="1"/>
          </p:cNvSpPr>
          <p:nvPr/>
        </p:nvSpPr>
        <p:spPr bwMode="auto">
          <a:xfrm>
            <a:off x="3962400" y="3452813"/>
            <a:ext cx="1981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a:solidFill>
                  <a:srgbClr val="CC0000"/>
                </a:solidFill>
              </a:rPr>
              <a:t>Form 941</a:t>
            </a:r>
          </a:p>
        </p:txBody>
      </p:sp>
      <p:sp>
        <p:nvSpPr>
          <p:cNvPr id="411662" name="Rectangle 1038"/>
          <p:cNvSpPr>
            <a:spLocks noChangeArrowheads="1"/>
          </p:cNvSpPr>
          <p:nvPr/>
        </p:nvSpPr>
        <p:spPr bwMode="auto">
          <a:xfrm>
            <a:off x="6096000" y="3452813"/>
            <a:ext cx="2133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pPr>
            <a:r>
              <a:rPr lang="en-US" altLang="en-US">
                <a:solidFill>
                  <a:srgbClr val="2E2E2E"/>
                </a:solidFill>
              </a:rPr>
              <a:t>Filed Quarterly</a:t>
            </a:r>
          </a:p>
        </p:txBody>
      </p:sp>
      <p:sp>
        <p:nvSpPr>
          <p:cNvPr id="411663" name="Rectangle 1039"/>
          <p:cNvSpPr>
            <a:spLocks noChangeArrowheads="1"/>
          </p:cNvSpPr>
          <p:nvPr/>
        </p:nvSpPr>
        <p:spPr bwMode="auto">
          <a:xfrm>
            <a:off x="3962400" y="4191000"/>
            <a:ext cx="1981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a:solidFill>
                  <a:srgbClr val="CC0000"/>
                </a:solidFill>
              </a:rPr>
              <a:t>Form 940</a:t>
            </a:r>
          </a:p>
        </p:txBody>
      </p:sp>
      <p:sp>
        <p:nvSpPr>
          <p:cNvPr id="411664" name="Rectangle 1040"/>
          <p:cNvSpPr>
            <a:spLocks noChangeArrowheads="1"/>
          </p:cNvSpPr>
          <p:nvPr/>
        </p:nvSpPr>
        <p:spPr bwMode="auto">
          <a:xfrm>
            <a:off x="6096000" y="4191000"/>
            <a:ext cx="2133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pPr>
            <a:r>
              <a:rPr lang="en-US" altLang="en-US">
                <a:solidFill>
                  <a:srgbClr val="2E2E2E"/>
                </a:solidFill>
              </a:rPr>
              <a:t>Filed Annually</a:t>
            </a:r>
          </a:p>
        </p:txBody>
      </p:sp>
      <p:sp>
        <p:nvSpPr>
          <p:cNvPr id="411665" name="AutoShape 1041"/>
          <p:cNvSpPr>
            <a:spLocks noChangeArrowheads="1"/>
          </p:cNvSpPr>
          <p:nvPr/>
        </p:nvSpPr>
        <p:spPr bwMode="auto">
          <a:xfrm>
            <a:off x="884238" y="5029200"/>
            <a:ext cx="7451725"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Form W-2</a:t>
            </a:r>
            <a:endParaRPr lang="en-US" altLang="en-US" sz="1800" b="0">
              <a:solidFill>
                <a:srgbClr val="2E2E2E"/>
              </a:solidFill>
            </a:endParaRPr>
          </a:p>
          <a:p>
            <a:pPr algn="ctr" eaLnBrk="0" hangingPunct="0"/>
            <a:r>
              <a:rPr lang="en-US" altLang="en-US" sz="1800" b="0"/>
              <a:t>Wage and Tax Statement; form that summarizes an employee’s earnings and amounts withheld for federal, state, and local taxes.</a:t>
            </a:r>
          </a:p>
        </p:txBody>
      </p:sp>
      <p:pic>
        <p:nvPicPr>
          <p:cNvPr id="411666" name="Picture 1042"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3" y="5364163"/>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411667" name="Oval 1043">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1665"/>
                                        </p:tgtEl>
                                        <p:attrNameLst>
                                          <p:attrName>style.visibility</p:attrName>
                                        </p:attrNameLst>
                                      </p:cBhvr>
                                      <p:to>
                                        <p:strVal val="visible"/>
                                      </p:to>
                                    </p:set>
                                    <p:animEffect transition="in" filter="fade">
                                      <p:cBhvr>
                                        <p:cTn id="7" dur="500"/>
                                        <p:tgtEl>
                                          <p:spTgt spid="411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65"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0"/>
          </p:nvPr>
        </p:nvSpPr>
        <p:spPr/>
        <p:txBody>
          <a:bodyPr/>
          <a:lstStyle/>
          <a:p>
            <a:r>
              <a:rPr lang="en-US" altLang="en-US"/>
              <a:t>Glencoe Accounting </a:t>
            </a:r>
          </a:p>
        </p:txBody>
      </p:sp>
      <p:pic>
        <p:nvPicPr>
          <p:cNvPr id="415746" name="Picture 1026" descr="4 boxes from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7848600" cy="2995613"/>
          </a:xfrm>
          <a:prstGeom prst="rect">
            <a:avLst/>
          </a:prstGeom>
          <a:noFill/>
          <a:extLst>
            <a:ext uri="{909E8E84-426E-40DD-AFC4-6F175D3DCCD1}">
              <a14:hiddenFill xmlns:a14="http://schemas.microsoft.com/office/drawing/2010/main">
                <a:solidFill>
                  <a:srgbClr val="FFFFFF"/>
                </a:solidFill>
              </a14:hiddenFill>
            </a:ext>
          </a:extLst>
        </p:spPr>
      </p:pic>
      <p:sp>
        <p:nvSpPr>
          <p:cNvPr id="415747" name="Rectangle 1027"/>
          <p:cNvSpPr>
            <a:spLocks noGrp="1" noChangeArrowheads="1"/>
          </p:cNvSpPr>
          <p:nvPr>
            <p:ph type="title"/>
          </p:nvPr>
        </p:nvSpPr>
        <p:spPr/>
        <p:txBody>
          <a:bodyPr/>
          <a:lstStyle/>
          <a:p>
            <a:r>
              <a:rPr lang="en-US" altLang="en-US"/>
              <a:t>Preparing Payroll </a:t>
            </a:r>
            <a:br>
              <a:rPr lang="en-US" altLang="en-US"/>
            </a:br>
            <a:r>
              <a:rPr lang="en-US" altLang="en-US"/>
              <a:t>Tax Forms</a:t>
            </a:r>
          </a:p>
        </p:txBody>
      </p:sp>
      <p:sp>
        <p:nvSpPr>
          <p:cNvPr id="415748" name="Rectangle 1028"/>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Tax Liability Payments</a:t>
            </a:r>
            <a:br>
              <a:rPr lang="en-US" altLang="en-US" sz="1200">
                <a:solidFill>
                  <a:schemeClr val="bg1"/>
                </a:solidFill>
              </a:rPr>
            </a:br>
            <a:r>
              <a:rPr lang="en-US" altLang="en-US" sz="1200">
                <a:solidFill>
                  <a:schemeClr val="bg1"/>
                </a:solidFill>
              </a:rPr>
              <a:t>and Tax Reports</a:t>
            </a:r>
          </a:p>
        </p:txBody>
      </p:sp>
      <p:sp>
        <p:nvSpPr>
          <p:cNvPr id="415749" name="Rectangle 1029"/>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13.3</a:t>
            </a:r>
          </a:p>
        </p:txBody>
      </p:sp>
      <p:sp>
        <p:nvSpPr>
          <p:cNvPr id="415750" name="Rectangle 1030"/>
          <p:cNvSpPr>
            <a:spLocks noChangeArrowheads="1"/>
          </p:cNvSpPr>
          <p:nvPr/>
        </p:nvSpPr>
        <p:spPr bwMode="auto">
          <a:xfrm>
            <a:off x="914400" y="2743200"/>
            <a:ext cx="17526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20000"/>
              </a:spcBef>
            </a:pPr>
            <a:r>
              <a:rPr lang="en-US" altLang="en-US">
                <a:solidFill>
                  <a:srgbClr val="006600"/>
                </a:solidFill>
              </a:rPr>
              <a:t>Payroll-Related Tax Forms</a:t>
            </a:r>
          </a:p>
        </p:txBody>
      </p:sp>
      <p:sp>
        <p:nvSpPr>
          <p:cNvPr id="415751" name="Rectangle 1031"/>
          <p:cNvSpPr>
            <a:spLocks noChangeArrowheads="1"/>
          </p:cNvSpPr>
          <p:nvPr/>
        </p:nvSpPr>
        <p:spPr bwMode="auto">
          <a:xfrm>
            <a:off x="3962400" y="1997075"/>
            <a:ext cx="1981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a:solidFill>
                  <a:srgbClr val="CC0000"/>
                </a:solidFill>
              </a:rPr>
              <a:t>Form W-2</a:t>
            </a:r>
          </a:p>
        </p:txBody>
      </p:sp>
      <p:sp>
        <p:nvSpPr>
          <p:cNvPr id="415752" name="Rectangle 1032"/>
          <p:cNvSpPr>
            <a:spLocks noChangeArrowheads="1"/>
          </p:cNvSpPr>
          <p:nvPr/>
        </p:nvSpPr>
        <p:spPr bwMode="auto">
          <a:xfrm>
            <a:off x="6096000" y="1997075"/>
            <a:ext cx="2133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pPr>
            <a:r>
              <a:rPr lang="en-US" altLang="en-US">
                <a:solidFill>
                  <a:srgbClr val="2E2E2E"/>
                </a:solidFill>
              </a:rPr>
              <a:t>Filed Annually</a:t>
            </a:r>
          </a:p>
        </p:txBody>
      </p:sp>
      <p:sp>
        <p:nvSpPr>
          <p:cNvPr id="415753" name="Rectangle 1033"/>
          <p:cNvSpPr>
            <a:spLocks noChangeArrowheads="1"/>
          </p:cNvSpPr>
          <p:nvPr/>
        </p:nvSpPr>
        <p:spPr bwMode="auto">
          <a:xfrm>
            <a:off x="3962400" y="2727325"/>
            <a:ext cx="1981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u="sng">
                <a:solidFill>
                  <a:srgbClr val="CC0000"/>
                </a:solidFill>
              </a:rPr>
              <a:t>Form W-3</a:t>
            </a:r>
          </a:p>
        </p:txBody>
      </p:sp>
      <p:sp>
        <p:nvSpPr>
          <p:cNvPr id="415754" name="Rectangle 1034"/>
          <p:cNvSpPr>
            <a:spLocks noChangeArrowheads="1"/>
          </p:cNvSpPr>
          <p:nvPr/>
        </p:nvSpPr>
        <p:spPr bwMode="auto">
          <a:xfrm>
            <a:off x="6096000" y="2727325"/>
            <a:ext cx="2133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pPr>
            <a:r>
              <a:rPr lang="en-US" altLang="en-US">
                <a:solidFill>
                  <a:srgbClr val="2E2E2E"/>
                </a:solidFill>
              </a:rPr>
              <a:t>Filed Annually</a:t>
            </a:r>
          </a:p>
        </p:txBody>
      </p:sp>
      <p:sp>
        <p:nvSpPr>
          <p:cNvPr id="415755" name="Rectangle 1035"/>
          <p:cNvSpPr>
            <a:spLocks noChangeArrowheads="1"/>
          </p:cNvSpPr>
          <p:nvPr/>
        </p:nvSpPr>
        <p:spPr bwMode="auto">
          <a:xfrm>
            <a:off x="3962400" y="3452813"/>
            <a:ext cx="1981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a:solidFill>
                  <a:srgbClr val="CC0000"/>
                </a:solidFill>
              </a:rPr>
              <a:t>Form 941</a:t>
            </a:r>
          </a:p>
        </p:txBody>
      </p:sp>
      <p:sp>
        <p:nvSpPr>
          <p:cNvPr id="415756" name="Rectangle 1036"/>
          <p:cNvSpPr>
            <a:spLocks noChangeArrowheads="1"/>
          </p:cNvSpPr>
          <p:nvPr/>
        </p:nvSpPr>
        <p:spPr bwMode="auto">
          <a:xfrm>
            <a:off x="6096000" y="3452813"/>
            <a:ext cx="2133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pPr>
            <a:r>
              <a:rPr lang="en-US" altLang="en-US">
                <a:solidFill>
                  <a:srgbClr val="2E2E2E"/>
                </a:solidFill>
              </a:rPr>
              <a:t>Filed Quarterly</a:t>
            </a:r>
          </a:p>
        </p:txBody>
      </p:sp>
      <p:sp>
        <p:nvSpPr>
          <p:cNvPr id="415757" name="Rectangle 1037"/>
          <p:cNvSpPr>
            <a:spLocks noChangeArrowheads="1"/>
          </p:cNvSpPr>
          <p:nvPr/>
        </p:nvSpPr>
        <p:spPr bwMode="auto">
          <a:xfrm>
            <a:off x="3962400" y="4191000"/>
            <a:ext cx="1981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a:solidFill>
                  <a:srgbClr val="CC0000"/>
                </a:solidFill>
              </a:rPr>
              <a:t>Form 940</a:t>
            </a:r>
          </a:p>
        </p:txBody>
      </p:sp>
      <p:sp>
        <p:nvSpPr>
          <p:cNvPr id="415758" name="Rectangle 1038"/>
          <p:cNvSpPr>
            <a:spLocks noChangeArrowheads="1"/>
          </p:cNvSpPr>
          <p:nvPr/>
        </p:nvSpPr>
        <p:spPr bwMode="auto">
          <a:xfrm>
            <a:off x="6096000" y="4191000"/>
            <a:ext cx="2133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pPr>
            <a:r>
              <a:rPr lang="en-US" altLang="en-US">
                <a:solidFill>
                  <a:srgbClr val="2E2E2E"/>
                </a:solidFill>
              </a:rPr>
              <a:t>Filed Annually</a:t>
            </a:r>
          </a:p>
        </p:txBody>
      </p:sp>
      <p:sp>
        <p:nvSpPr>
          <p:cNvPr id="415759" name="AutoShape 1039"/>
          <p:cNvSpPr>
            <a:spLocks noChangeArrowheads="1"/>
          </p:cNvSpPr>
          <p:nvPr/>
        </p:nvSpPr>
        <p:spPr bwMode="auto">
          <a:xfrm>
            <a:off x="869950" y="4876800"/>
            <a:ext cx="7480300" cy="132080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Form W-3</a:t>
            </a:r>
            <a:endParaRPr lang="en-US" altLang="en-US" sz="1800" b="0">
              <a:solidFill>
                <a:srgbClr val="2E2E2E"/>
              </a:solidFill>
            </a:endParaRPr>
          </a:p>
          <a:p>
            <a:pPr algn="ctr" eaLnBrk="0" hangingPunct="0"/>
            <a:r>
              <a:rPr lang="en-US" altLang="en-US" sz="1800" b="0"/>
              <a:t>Transmittal of Wage and Tax Statements; summarizes the </a:t>
            </a:r>
            <a:br>
              <a:rPr lang="en-US" altLang="en-US" sz="1800" b="0"/>
            </a:br>
            <a:r>
              <a:rPr lang="en-US" altLang="en-US" sz="1800" b="0"/>
              <a:t>information contained on the employees’ Forms W-2 and </a:t>
            </a:r>
            <a:br>
              <a:rPr lang="en-US" altLang="en-US" sz="1800" b="0"/>
            </a:br>
            <a:r>
              <a:rPr lang="en-US" altLang="en-US" sz="1800" b="0"/>
              <a:t>accompanies the Forms W-2 sent to the federal government.</a:t>
            </a:r>
          </a:p>
        </p:txBody>
      </p:sp>
      <p:pic>
        <p:nvPicPr>
          <p:cNvPr id="415760" name="Picture 1040"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3" y="5364163"/>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415761" name="Oval 1041">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5759"/>
                                        </p:tgtEl>
                                        <p:attrNameLst>
                                          <p:attrName>style.visibility</p:attrName>
                                        </p:attrNameLst>
                                      </p:cBhvr>
                                      <p:to>
                                        <p:strVal val="visible"/>
                                      </p:to>
                                    </p:set>
                                    <p:animEffect transition="in" filter="fade">
                                      <p:cBhvr>
                                        <p:cTn id="7" dur="500"/>
                                        <p:tgtEl>
                                          <p:spTgt spid="415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9"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0"/>
          </p:nvPr>
        </p:nvSpPr>
        <p:spPr/>
        <p:txBody>
          <a:bodyPr/>
          <a:lstStyle/>
          <a:p>
            <a:r>
              <a:rPr lang="en-US" altLang="en-US"/>
              <a:t>Glencoe Accounting </a:t>
            </a:r>
          </a:p>
        </p:txBody>
      </p:sp>
      <p:pic>
        <p:nvPicPr>
          <p:cNvPr id="417794" name="Picture 2" descr="4 boxes from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7848600" cy="2995613"/>
          </a:xfrm>
          <a:prstGeom prst="rect">
            <a:avLst/>
          </a:prstGeom>
          <a:noFill/>
          <a:extLst>
            <a:ext uri="{909E8E84-426E-40DD-AFC4-6F175D3DCCD1}">
              <a14:hiddenFill xmlns:a14="http://schemas.microsoft.com/office/drawing/2010/main">
                <a:solidFill>
                  <a:srgbClr val="FFFFFF"/>
                </a:solidFill>
              </a14:hiddenFill>
            </a:ext>
          </a:extLst>
        </p:spPr>
      </p:pic>
      <p:sp>
        <p:nvSpPr>
          <p:cNvPr id="417795" name="Rectangle 3"/>
          <p:cNvSpPr>
            <a:spLocks noGrp="1" noChangeArrowheads="1"/>
          </p:cNvSpPr>
          <p:nvPr>
            <p:ph type="title"/>
          </p:nvPr>
        </p:nvSpPr>
        <p:spPr/>
        <p:txBody>
          <a:bodyPr/>
          <a:lstStyle/>
          <a:p>
            <a:r>
              <a:rPr lang="en-US" altLang="en-US"/>
              <a:t>Preparing Payroll </a:t>
            </a:r>
            <a:br>
              <a:rPr lang="en-US" altLang="en-US"/>
            </a:br>
            <a:r>
              <a:rPr lang="en-US" altLang="en-US"/>
              <a:t>Tax Forms</a:t>
            </a:r>
          </a:p>
        </p:txBody>
      </p:sp>
      <p:sp>
        <p:nvSpPr>
          <p:cNvPr id="417796" name="Rectangle 4"/>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Tax Liability Payments</a:t>
            </a:r>
            <a:br>
              <a:rPr lang="en-US" altLang="en-US" sz="1200">
                <a:solidFill>
                  <a:schemeClr val="bg1"/>
                </a:solidFill>
              </a:rPr>
            </a:br>
            <a:r>
              <a:rPr lang="en-US" altLang="en-US" sz="1200">
                <a:solidFill>
                  <a:schemeClr val="bg1"/>
                </a:solidFill>
              </a:rPr>
              <a:t>and Tax Reports</a:t>
            </a:r>
          </a:p>
        </p:txBody>
      </p:sp>
      <p:sp>
        <p:nvSpPr>
          <p:cNvPr id="417797" name="Rectangle 5"/>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13.3</a:t>
            </a:r>
          </a:p>
        </p:txBody>
      </p:sp>
      <p:sp>
        <p:nvSpPr>
          <p:cNvPr id="417798" name="Rectangle 6"/>
          <p:cNvSpPr>
            <a:spLocks noChangeArrowheads="1"/>
          </p:cNvSpPr>
          <p:nvPr/>
        </p:nvSpPr>
        <p:spPr bwMode="auto">
          <a:xfrm>
            <a:off x="914400" y="2743200"/>
            <a:ext cx="17526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20000"/>
              </a:spcBef>
            </a:pPr>
            <a:r>
              <a:rPr lang="en-US" altLang="en-US">
                <a:solidFill>
                  <a:srgbClr val="006600"/>
                </a:solidFill>
              </a:rPr>
              <a:t>Payroll-Related Tax Forms</a:t>
            </a:r>
          </a:p>
        </p:txBody>
      </p:sp>
      <p:sp>
        <p:nvSpPr>
          <p:cNvPr id="417799" name="Rectangle 7"/>
          <p:cNvSpPr>
            <a:spLocks noChangeArrowheads="1"/>
          </p:cNvSpPr>
          <p:nvPr/>
        </p:nvSpPr>
        <p:spPr bwMode="auto">
          <a:xfrm>
            <a:off x="3962400" y="1997075"/>
            <a:ext cx="1981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a:solidFill>
                  <a:srgbClr val="CC0000"/>
                </a:solidFill>
              </a:rPr>
              <a:t>Form W-2</a:t>
            </a:r>
          </a:p>
        </p:txBody>
      </p:sp>
      <p:sp>
        <p:nvSpPr>
          <p:cNvPr id="417800" name="Rectangle 8"/>
          <p:cNvSpPr>
            <a:spLocks noChangeArrowheads="1"/>
          </p:cNvSpPr>
          <p:nvPr/>
        </p:nvSpPr>
        <p:spPr bwMode="auto">
          <a:xfrm>
            <a:off x="6096000" y="1997075"/>
            <a:ext cx="2133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pPr>
            <a:r>
              <a:rPr lang="en-US" altLang="en-US">
                <a:solidFill>
                  <a:srgbClr val="2E2E2E"/>
                </a:solidFill>
              </a:rPr>
              <a:t>Filed Annually</a:t>
            </a:r>
          </a:p>
        </p:txBody>
      </p:sp>
      <p:sp>
        <p:nvSpPr>
          <p:cNvPr id="417801" name="Rectangle 9"/>
          <p:cNvSpPr>
            <a:spLocks noChangeArrowheads="1"/>
          </p:cNvSpPr>
          <p:nvPr/>
        </p:nvSpPr>
        <p:spPr bwMode="auto">
          <a:xfrm>
            <a:off x="3962400" y="2727325"/>
            <a:ext cx="1981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a:solidFill>
                  <a:srgbClr val="CC0000"/>
                </a:solidFill>
              </a:rPr>
              <a:t>Form W-3</a:t>
            </a:r>
          </a:p>
        </p:txBody>
      </p:sp>
      <p:sp>
        <p:nvSpPr>
          <p:cNvPr id="417802" name="Rectangle 10"/>
          <p:cNvSpPr>
            <a:spLocks noChangeArrowheads="1"/>
          </p:cNvSpPr>
          <p:nvPr/>
        </p:nvSpPr>
        <p:spPr bwMode="auto">
          <a:xfrm>
            <a:off x="6096000" y="2727325"/>
            <a:ext cx="2133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pPr>
            <a:r>
              <a:rPr lang="en-US" altLang="en-US">
                <a:solidFill>
                  <a:srgbClr val="2E2E2E"/>
                </a:solidFill>
              </a:rPr>
              <a:t>Filed Annually</a:t>
            </a:r>
          </a:p>
        </p:txBody>
      </p:sp>
      <p:sp>
        <p:nvSpPr>
          <p:cNvPr id="417803" name="Rectangle 11"/>
          <p:cNvSpPr>
            <a:spLocks noChangeArrowheads="1"/>
          </p:cNvSpPr>
          <p:nvPr/>
        </p:nvSpPr>
        <p:spPr bwMode="auto">
          <a:xfrm>
            <a:off x="3962400" y="3452813"/>
            <a:ext cx="1981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u="sng">
                <a:solidFill>
                  <a:srgbClr val="CC0000"/>
                </a:solidFill>
              </a:rPr>
              <a:t>Form 941</a:t>
            </a:r>
          </a:p>
        </p:txBody>
      </p:sp>
      <p:sp>
        <p:nvSpPr>
          <p:cNvPr id="417804" name="Rectangle 12"/>
          <p:cNvSpPr>
            <a:spLocks noChangeArrowheads="1"/>
          </p:cNvSpPr>
          <p:nvPr/>
        </p:nvSpPr>
        <p:spPr bwMode="auto">
          <a:xfrm>
            <a:off x="6096000" y="3452813"/>
            <a:ext cx="2133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pPr>
            <a:r>
              <a:rPr lang="en-US" altLang="en-US">
                <a:solidFill>
                  <a:srgbClr val="2E2E2E"/>
                </a:solidFill>
              </a:rPr>
              <a:t>Filed Quarterly</a:t>
            </a:r>
          </a:p>
        </p:txBody>
      </p:sp>
      <p:sp>
        <p:nvSpPr>
          <p:cNvPr id="417805" name="Rectangle 13"/>
          <p:cNvSpPr>
            <a:spLocks noChangeArrowheads="1"/>
          </p:cNvSpPr>
          <p:nvPr/>
        </p:nvSpPr>
        <p:spPr bwMode="auto">
          <a:xfrm>
            <a:off x="3962400" y="4191000"/>
            <a:ext cx="1981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a:solidFill>
                  <a:srgbClr val="CC0000"/>
                </a:solidFill>
              </a:rPr>
              <a:t>Form 940</a:t>
            </a:r>
          </a:p>
        </p:txBody>
      </p:sp>
      <p:sp>
        <p:nvSpPr>
          <p:cNvPr id="417806" name="Rectangle 14"/>
          <p:cNvSpPr>
            <a:spLocks noChangeArrowheads="1"/>
          </p:cNvSpPr>
          <p:nvPr/>
        </p:nvSpPr>
        <p:spPr bwMode="auto">
          <a:xfrm>
            <a:off x="6096000" y="4191000"/>
            <a:ext cx="2133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pPr>
            <a:r>
              <a:rPr lang="en-US" altLang="en-US">
                <a:solidFill>
                  <a:srgbClr val="2E2E2E"/>
                </a:solidFill>
              </a:rPr>
              <a:t>Filed Annually</a:t>
            </a:r>
          </a:p>
        </p:txBody>
      </p:sp>
      <p:sp>
        <p:nvSpPr>
          <p:cNvPr id="417807" name="AutoShape 15"/>
          <p:cNvSpPr>
            <a:spLocks noChangeArrowheads="1"/>
          </p:cNvSpPr>
          <p:nvPr/>
        </p:nvSpPr>
        <p:spPr bwMode="auto">
          <a:xfrm>
            <a:off x="855663" y="4725988"/>
            <a:ext cx="7508875" cy="1624012"/>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Form 941</a:t>
            </a:r>
            <a:endParaRPr lang="en-US" altLang="en-US" sz="1800" b="0">
              <a:solidFill>
                <a:srgbClr val="2E2E2E"/>
              </a:solidFill>
            </a:endParaRPr>
          </a:p>
          <a:p>
            <a:pPr algn="ctr" eaLnBrk="0" hangingPunct="0"/>
            <a:r>
              <a:rPr lang="en-US" altLang="en-US" sz="1800" b="0"/>
              <a:t>Employer’s Quarterly Federal Tax Return; form used to report accumulated amounts of FICA and federal income tax withheld </a:t>
            </a:r>
            <a:br>
              <a:rPr lang="en-US" altLang="en-US" sz="1800" b="0"/>
            </a:br>
            <a:r>
              <a:rPr lang="en-US" altLang="en-US" sz="1800" b="0"/>
              <a:t>from employees’ earnings for the quarter, as well as FICA tax </a:t>
            </a:r>
            <a:br>
              <a:rPr lang="en-US" altLang="en-US" sz="1800" b="0"/>
            </a:br>
            <a:r>
              <a:rPr lang="en-US" altLang="en-US" sz="1800" b="0"/>
              <a:t>owed by the employer.</a:t>
            </a:r>
          </a:p>
        </p:txBody>
      </p:sp>
      <p:pic>
        <p:nvPicPr>
          <p:cNvPr id="417808" name="Picture 16"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3" y="5364163"/>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417809" name="Oval 17">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7807"/>
                                        </p:tgtEl>
                                        <p:attrNameLst>
                                          <p:attrName>style.visibility</p:attrName>
                                        </p:attrNameLst>
                                      </p:cBhvr>
                                      <p:to>
                                        <p:strVal val="visible"/>
                                      </p:to>
                                    </p:set>
                                    <p:animEffect transition="in" filter="fade">
                                      <p:cBhvr>
                                        <p:cTn id="7" dur="500"/>
                                        <p:tgtEl>
                                          <p:spTgt spid="417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07"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0"/>
          </p:nvPr>
        </p:nvSpPr>
        <p:spPr/>
        <p:txBody>
          <a:bodyPr/>
          <a:lstStyle/>
          <a:p>
            <a:r>
              <a:rPr lang="en-US" altLang="en-US"/>
              <a:t>Glencoe Accounting </a:t>
            </a:r>
          </a:p>
        </p:txBody>
      </p:sp>
      <p:pic>
        <p:nvPicPr>
          <p:cNvPr id="419842" name="Picture 2" descr="4 boxes from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7848600" cy="2995613"/>
          </a:xfrm>
          <a:prstGeom prst="rect">
            <a:avLst/>
          </a:prstGeom>
          <a:noFill/>
          <a:extLst>
            <a:ext uri="{909E8E84-426E-40DD-AFC4-6F175D3DCCD1}">
              <a14:hiddenFill xmlns:a14="http://schemas.microsoft.com/office/drawing/2010/main">
                <a:solidFill>
                  <a:srgbClr val="FFFFFF"/>
                </a:solidFill>
              </a14:hiddenFill>
            </a:ext>
          </a:extLst>
        </p:spPr>
      </p:pic>
      <p:sp>
        <p:nvSpPr>
          <p:cNvPr id="419843" name="Rectangle 3"/>
          <p:cNvSpPr>
            <a:spLocks noGrp="1" noChangeArrowheads="1"/>
          </p:cNvSpPr>
          <p:nvPr>
            <p:ph type="title"/>
          </p:nvPr>
        </p:nvSpPr>
        <p:spPr/>
        <p:txBody>
          <a:bodyPr/>
          <a:lstStyle/>
          <a:p>
            <a:r>
              <a:rPr lang="en-US" altLang="en-US"/>
              <a:t>Preparing Payroll </a:t>
            </a:r>
            <a:br>
              <a:rPr lang="en-US" altLang="en-US"/>
            </a:br>
            <a:r>
              <a:rPr lang="en-US" altLang="en-US"/>
              <a:t>Tax Forms</a:t>
            </a:r>
          </a:p>
        </p:txBody>
      </p:sp>
      <p:sp>
        <p:nvSpPr>
          <p:cNvPr id="419844" name="Rectangle 4"/>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Tax Liability Payments</a:t>
            </a:r>
            <a:br>
              <a:rPr lang="en-US" altLang="en-US" sz="1200">
                <a:solidFill>
                  <a:schemeClr val="bg1"/>
                </a:solidFill>
              </a:rPr>
            </a:br>
            <a:r>
              <a:rPr lang="en-US" altLang="en-US" sz="1200">
                <a:solidFill>
                  <a:schemeClr val="bg1"/>
                </a:solidFill>
              </a:rPr>
              <a:t>and Tax Reports</a:t>
            </a:r>
          </a:p>
        </p:txBody>
      </p:sp>
      <p:sp>
        <p:nvSpPr>
          <p:cNvPr id="419845" name="Rectangle 5"/>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13.3</a:t>
            </a:r>
          </a:p>
        </p:txBody>
      </p:sp>
      <p:sp>
        <p:nvSpPr>
          <p:cNvPr id="419846" name="Rectangle 6"/>
          <p:cNvSpPr>
            <a:spLocks noChangeArrowheads="1"/>
          </p:cNvSpPr>
          <p:nvPr/>
        </p:nvSpPr>
        <p:spPr bwMode="auto">
          <a:xfrm>
            <a:off x="914400" y="2743200"/>
            <a:ext cx="17526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20000"/>
              </a:spcBef>
            </a:pPr>
            <a:r>
              <a:rPr lang="en-US" altLang="en-US">
                <a:solidFill>
                  <a:srgbClr val="006600"/>
                </a:solidFill>
              </a:rPr>
              <a:t>Payroll-Related Tax Forms</a:t>
            </a:r>
          </a:p>
        </p:txBody>
      </p:sp>
      <p:sp>
        <p:nvSpPr>
          <p:cNvPr id="419847" name="Rectangle 7"/>
          <p:cNvSpPr>
            <a:spLocks noChangeArrowheads="1"/>
          </p:cNvSpPr>
          <p:nvPr/>
        </p:nvSpPr>
        <p:spPr bwMode="auto">
          <a:xfrm>
            <a:off x="3962400" y="1997075"/>
            <a:ext cx="1981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a:solidFill>
                  <a:srgbClr val="CC0000"/>
                </a:solidFill>
              </a:rPr>
              <a:t>Form W-2</a:t>
            </a:r>
          </a:p>
        </p:txBody>
      </p:sp>
      <p:sp>
        <p:nvSpPr>
          <p:cNvPr id="419848" name="Rectangle 8"/>
          <p:cNvSpPr>
            <a:spLocks noChangeArrowheads="1"/>
          </p:cNvSpPr>
          <p:nvPr/>
        </p:nvSpPr>
        <p:spPr bwMode="auto">
          <a:xfrm>
            <a:off x="6096000" y="1997075"/>
            <a:ext cx="2133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pPr>
            <a:r>
              <a:rPr lang="en-US" altLang="en-US">
                <a:solidFill>
                  <a:srgbClr val="2E2E2E"/>
                </a:solidFill>
              </a:rPr>
              <a:t>Filed Annually</a:t>
            </a:r>
          </a:p>
        </p:txBody>
      </p:sp>
      <p:sp>
        <p:nvSpPr>
          <p:cNvPr id="419849" name="Rectangle 9"/>
          <p:cNvSpPr>
            <a:spLocks noChangeArrowheads="1"/>
          </p:cNvSpPr>
          <p:nvPr/>
        </p:nvSpPr>
        <p:spPr bwMode="auto">
          <a:xfrm>
            <a:off x="3962400" y="2727325"/>
            <a:ext cx="1981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a:solidFill>
                  <a:srgbClr val="CC0000"/>
                </a:solidFill>
              </a:rPr>
              <a:t>Form W-3</a:t>
            </a:r>
          </a:p>
        </p:txBody>
      </p:sp>
      <p:sp>
        <p:nvSpPr>
          <p:cNvPr id="419850" name="Rectangle 10"/>
          <p:cNvSpPr>
            <a:spLocks noChangeArrowheads="1"/>
          </p:cNvSpPr>
          <p:nvPr/>
        </p:nvSpPr>
        <p:spPr bwMode="auto">
          <a:xfrm>
            <a:off x="6096000" y="2727325"/>
            <a:ext cx="2133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pPr>
            <a:r>
              <a:rPr lang="en-US" altLang="en-US">
                <a:solidFill>
                  <a:srgbClr val="2E2E2E"/>
                </a:solidFill>
              </a:rPr>
              <a:t>Filed Annually</a:t>
            </a:r>
          </a:p>
        </p:txBody>
      </p:sp>
      <p:sp>
        <p:nvSpPr>
          <p:cNvPr id="419851" name="Rectangle 11"/>
          <p:cNvSpPr>
            <a:spLocks noChangeArrowheads="1"/>
          </p:cNvSpPr>
          <p:nvPr/>
        </p:nvSpPr>
        <p:spPr bwMode="auto">
          <a:xfrm>
            <a:off x="3962400" y="3452813"/>
            <a:ext cx="1981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a:solidFill>
                  <a:srgbClr val="CC0000"/>
                </a:solidFill>
              </a:rPr>
              <a:t>Form 941</a:t>
            </a:r>
          </a:p>
        </p:txBody>
      </p:sp>
      <p:sp>
        <p:nvSpPr>
          <p:cNvPr id="419852" name="Rectangle 12"/>
          <p:cNvSpPr>
            <a:spLocks noChangeArrowheads="1"/>
          </p:cNvSpPr>
          <p:nvPr/>
        </p:nvSpPr>
        <p:spPr bwMode="auto">
          <a:xfrm>
            <a:off x="6096000" y="3452813"/>
            <a:ext cx="2133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pPr>
            <a:r>
              <a:rPr lang="en-US" altLang="en-US">
                <a:solidFill>
                  <a:srgbClr val="2E2E2E"/>
                </a:solidFill>
              </a:rPr>
              <a:t>Filed Quarterly</a:t>
            </a:r>
          </a:p>
        </p:txBody>
      </p:sp>
      <p:sp>
        <p:nvSpPr>
          <p:cNvPr id="419853" name="Rectangle 13"/>
          <p:cNvSpPr>
            <a:spLocks noChangeArrowheads="1"/>
          </p:cNvSpPr>
          <p:nvPr/>
        </p:nvSpPr>
        <p:spPr bwMode="auto">
          <a:xfrm>
            <a:off x="3962400" y="4191000"/>
            <a:ext cx="1981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u="sng">
                <a:solidFill>
                  <a:srgbClr val="CC0000"/>
                </a:solidFill>
              </a:rPr>
              <a:t>Form 940</a:t>
            </a:r>
          </a:p>
        </p:txBody>
      </p:sp>
      <p:sp>
        <p:nvSpPr>
          <p:cNvPr id="419854" name="Rectangle 14"/>
          <p:cNvSpPr>
            <a:spLocks noChangeArrowheads="1"/>
          </p:cNvSpPr>
          <p:nvPr/>
        </p:nvSpPr>
        <p:spPr bwMode="auto">
          <a:xfrm>
            <a:off x="6096000" y="4191000"/>
            <a:ext cx="2133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pPr>
            <a:r>
              <a:rPr lang="en-US" altLang="en-US">
                <a:solidFill>
                  <a:srgbClr val="2E2E2E"/>
                </a:solidFill>
              </a:rPr>
              <a:t>Filed Annually</a:t>
            </a:r>
          </a:p>
        </p:txBody>
      </p:sp>
      <p:sp>
        <p:nvSpPr>
          <p:cNvPr id="419855" name="AutoShape 15"/>
          <p:cNvSpPr>
            <a:spLocks noChangeArrowheads="1"/>
          </p:cNvSpPr>
          <p:nvPr/>
        </p:nvSpPr>
        <p:spPr bwMode="auto">
          <a:xfrm>
            <a:off x="874713" y="5181600"/>
            <a:ext cx="7470775" cy="711200"/>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Form 940</a:t>
            </a:r>
            <a:endParaRPr lang="en-US" altLang="en-US" sz="1800" b="0">
              <a:solidFill>
                <a:srgbClr val="2E2E2E"/>
              </a:solidFill>
            </a:endParaRPr>
          </a:p>
          <a:p>
            <a:pPr algn="ctr" eaLnBrk="0" hangingPunct="0"/>
            <a:r>
              <a:rPr lang="en-US" altLang="en-US" sz="1800" b="0"/>
              <a:t>Form that reports the employer’s federal unemployment taxes.</a:t>
            </a:r>
          </a:p>
        </p:txBody>
      </p:sp>
      <p:pic>
        <p:nvPicPr>
          <p:cNvPr id="419856" name="Picture 16" descr="Before You Read_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3" y="5364163"/>
            <a:ext cx="587375" cy="344487"/>
          </a:xfrm>
          <a:prstGeom prst="rect">
            <a:avLst/>
          </a:prstGeom>
          <a:noFill/>
          <a:extLst>
            <a:ext uri="{909E8E84-426E-40DD-AFC4-6F175D3DCCD1}">
              <a14:hiddenFill xmlns:a14="http://schemas.microsoft.com/office/drawing/2010/main">
                <a:solidFill>
                  <a:srgbClr val="FFFFFF"/>
                </a:solidFill>
              </a14:hiddenFill>
            </a:ext>
          </a:extLst>
        </p:spPr>
      </p:pic>
      <p:sp>
        <p:nvSpPr>
          <p:cNvPr id="419857" name="Oval 17">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55"/>
                                        </p:tgtEl>
                                        <p:attrNameLst>
                                          <p:attrName>style.visibility</p:attrName>
                                        </p:attrNameLst>
                                      </p:cBhvr>
                                      <p:to>
                                        <p:strVal val="visible"/>
                                      </p:to>
                                    </p:set>
                                    <p:animEffect transition="in" filter="fade">
                                      <p:cBhvr>
                                        <p:cTn id="7" dur="500"/>
                                        <p:tgtEl>
                                          <p:spTgt spid="419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5"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0"/>
          </p:nvPr>
        </p:nvSpPr>
        <p:spPr/>
        <p:txBody>
          <a:bodyPr/>
          <a:lstStyle/>
          <a:p>
            <a:r>
              <a:rPr lang="en-US" altLang="en-US"/>
              <a:t>Glencoe Accounting </a:t>
            </a:r>
          </a:p>
        </p:txBody>
      </p:sp>
      <p:sp>
        <p:nvSpPr>
          <p:cNvPr id="421891" name="Rectangle 3"/>
          <p:cNvSpPr>
            <a:spLocks noGrp="1" noChangeArrowheads="1"/>
          </p:cNvSpPr>
          <p:nvPr>
            <p:ph type="title"/>
          </p:nvPr>
        </p:nvSpPr>
        <p:spPr/>
        <p:txBody>
          <a:bodyPr/>
          <a:lstStyle/>
          <a:p>
            <a:r>
              <a:rPr lang="en-US" altLang="en-US"/>
              <a:t>Preparing Payroll </a:t>
            </a:r>
            <a:br>
              <a:rPr lang="en-US" altLang="en-US"/>
            </a:br>
            <a:r>
              <a:rPr lang="en-US" altLang="en-US"/>
              <a:t>Tax Forms</a:t>
            </a:r>
          </a:p>
        </p:txBody>
      </p:sp>
      <p:sp>
        <p:nvSpPr>
          <p:cNvPr id="421892" name="Rectangle 4"/>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Tax Liability Payments</a:t>
            </a:r>
            <a:br>
              <a:rPr lang="en-US" altLang="en-US" sz="1200">
                <a:solidFill>
                  <a:schemeClr val="bg1"/>
                </a:solidFill>
              </a:rPr>
            </a:br>
            <a:r>
              <a:rPr lang="en-US" altLang="en-US" sz="1200">
                <a:solidFill>
                  <a:schemeClr val="bg1"/>
                </a:solidFill>
              </a:rPr>
              <a:t>and Tax Reports</a:t>
            </a:r>
          </a:p>
        </p:txBody>
      </p:sp>
      <p:sp>
        <p:nvSpPr>
          <p:cNvPr id="421893" name="Rectangle 5"/>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13.3</a:t>
            </a:r>
          </a:p>
        </p:txBody>
      </p:sp>
      <p:pic>
        <p:nvPicPr>
          <p:cNvPr id="421905" name="Picture 17"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05000"/>
            <a:ext cx="5943600" cy="4451350"/>
          </a:xfrm>
          <a:prstGeom prst="rect">
            <a:avLst/>
          </a:prstGeom>
          <a:noFill/>
          <a:extLst>
            <a:ext uri="{909E8E84-426E-40DD-AFC4-6F175D3DCCD1}">
              <a14:hiddenFill xmlns:a14="http://schemas.microsoft.com/office/drawing/2010/main">
                <a:solidFill>
                  <a:srgbClr val="FFFFFF"/>
                </a:solidFill>
              </a14:hiddenFill>
            </a:ext>
          </a:extLst>
        </p:spPr>
      </p:pic>
      <p:sp>
        <p:nvSpPr>
          <p:cNvPr id="421906" name="Rectangle 18"/>
          <p:cNvSpPr>
            <a:spLocks noChangeArrowheads="1"/>
          </p:cNvSpPr>
          <p:nvPr/>
        </p:nvSpPr>
        <p:spPr bwMode="auto">
          <a:xfrm>
            <a:off x="6021388" y="62484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 361</a:t>
            </a:r>
          </a:p>
        </p:txBody>
      </p:sp>
      <p:sp>
        <p:nvSpPr>
          <p:cNvPr id="421907" name="Oval 19">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altLang="en-US"/>
              <a:t>Glencoe Accounting </a:t>
            </a:r>
          </a:p>
        </p:txBody>
      </p:sp>
      <p:sp>
        <p:nvSpPr>
          <p:cNvPr id="251910" name="Rectangle 6"/>
          <p:cNvSpPr>
            <a:spLocks noChangeArrowheads="1"/>
          </p:cNvSpPr>
          <p:nvPr/>
        </p:nvSpPr>
        <p:spPr bwMode="auto">
          <a:xfrm>
            <a:off x="304800" y="1828800"/>
            <a:ext cx="861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buFontTx/>
              <a:buNone/>
            </a:pPr>
            <a:r>
              <a:rPr lang="en-US" altLang="en-US">
                <a:solidFill>
                  <a:schemeClr val="accent2"/>
                </a:solidFill>
              </a:rPr>
              <a:t>Key Term</a:t>
            </a:r>
          </a:p>
        </p:txBody>
      </p:sp>
      <p:sp>
        <p:nvSpPr>
          <p:cNvPr id="251911" name="Rectangle 7"/>
          <p:cNvSpPr>
            <a:spLocks noChangeArrowheads="1"/>
          </p:cNvSpPr>
          <p:nvPr/>
        </p:nvSpPr>
        <p:spPr bwMode="auto">
          <a:xfrm>
            <a:off x="1143000" y="2590800"/>
            <a:ext cx="4114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Blip>
                <a:blip r:embed="rId3"/>
              </a:buBlip>
              <a:defRPr sz="2800">
                <a:solidFill>
                  <a:srgbClr val="2E2E2E"/>
                </a:solidFill>
                <a:latin typeface="Arial" charset="0"/>
              </a:defRPr>
            </a:lvl1pPr>
            <a:lvl2pPr marL="969963" indent="-342900" algn="l">
              <a:spcBef>
                <a:spcPct val="20000"/>
              </a:spcBef>
              <a:buChar char="–"/>
              <a:defRPr sz="2400">
                <a:solidFill>
                  <a:srgbClr val="2E2E2E"/>
                </a:solidFill>
                <a:latin typeface="Arial" charset="0"/>
              </a:defRPr>
            </a:lvl2pPr>
            <a:lvl3pPr marL="1312863" indent="-168275" algn="l">
              <a:spcBef>
                <a:spcPct val="20000"/>
              </a:spcBef>
              <a:buChar char="•"/>
              <a:defRPr sz="1900">
                <a:solidFill>
                  <a:srgbClr val="2E2E2E"/>
                </a:solidFill>
                <a:latin typeface="Arial" charset="0"/>
              </a:defRPr>
            </a:lvl3pPr>
            <a:lvl4pPr marL="1655763"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45000"/>
              </a:spcBef>
            </a:pPr>
            <a:r>
              <a:rPr lang="en-US" altLang="en-US" sz="2000" b="0"/>
              <a:t>Salaries Expense</a:t>
            </a:r>
          </a:p>
        </p:txBody>
      </p:sp>
      <p:sp>
        <p:nvSpPr>
          <p:cNvPr id="251913" name="Rectangle 9"/>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Journalizing and</a:t>
            </a:r>
            <a:br>
              <a:rPr lang="en-US" altLang="en-US" sz="1200">
                <a:solidFill>
                  <a:schemeClr val="bg1"/>
                </a:solidFill>
              </a:rPr>
            </a:br>
            <a:r>
              <a:rPr lang="en-US" altLang="en-US" sz="1200">
                <a:solidFill>
                  <a:schemeClr val="bg1"/>
                </a:solidFill>
              </a:rPr>
              <a:t>Posting the Payroll</a:t>
            </a:r>
          </a:p>
        </p:txBody>
      </p:sp>
      <p:sp>
        <p:nvSpPr>
          <p:cNvPr id="251914" name="Rectangle 10"/>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13.1</a:t>
            </a:r>
          </a:p>
        </p:txBody>
      </p:sp>
      <p:sp>
        <p:nvSpPr>
          <p:cNvPr id="251915" name="Oval 11">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0"/>
          </p:nvPr>
        </p:nvSpPr>
        <p:spPr/>
        <p:txBody>
          <a:bodyPr/>
          <a:lstStyle/>
          <a:p>
            <a:r>
              <a:rPr lang="en-US" altLang="en-US"/>
              <a:t>Glencoe Accounting </a:t>
            </a:r>
          </a:p>
        </p:txBody>
      </p:sp>
      <p:sp>
        <p:nvSpPr>
          <p:cNvPr id="423938" name="Rectangle 2"/>
          <p:cNvSpPr>
            <a:spLocks noGrp="1" noChangeArrowheads="1"/>
          </p:cNvSpPr>
          <p:nvPr>
            <p:ph type="title"/>
          </p:nvPr>
        </p:nvSpPr>
        <p:spPr/>
        <p:txBody>
          <a:bodyPr/>
          <a:lstStyle/>
          <a:p>
            <a:r>
              <a:rPr lang="en-US" altLang="en-US"/>
              <a:t>Preparing Payroll </a:t>
            </a:r>
            <a:br>
              <a:rPr lang="en-US" altLang="en-US"/>
            </a:br>
            <a:r>
              <a:rPr lang="en-US" altLang="en-US"/>
              <a:t>Tax Forms</a:t>
            </a:r>
          </a:p>
        </p:txBody>
      </p:sp>
      <p:sp>
        <p:nvSpPr>
          <p:cNvPr id="423939" name="Rectangle 3"/>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Tax Liability Payments</a:t>
            </a:r>
            <a:br>
              <a:rPr lang="en-US" altLang="en-US" sz="1200">
                <a:solidFill>
                  <a:schemeClr val="bg1"/>
                </a:solidFill>
              </a:rPr>
            </a:br>
            <a:r>
              <a:rPr lang="en-US" altLang="en-US" sz="1200">
                <a:solidFill>
                  <a:schemeClr val="bg1"/>
                </a:solidFill>
              </a:rPr>
              <a:t>and Tax Reports</a:t>
            </a:r>
          </a:p>
        </p:txBody>
      </p:sp>
      <p:sp>
        <p:nvSpPr>
          <p:cNvPr id="423940" name="Rectangle 4"/>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13.3</a:t>
            </a:r>
          </a:p>
        </p:txBody>
      </p:sp>
      <p:pic>
        <p:nvPicPr>
          <p:cNvPr id="423942" name="Picture 6" descr="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81200"/>
            <a:ext cx="5029200" cy="4211638"/>
          </a:xfrm>
          <a:prstGeom prst="rect">
            <a:avLst/>
          </a:prstGeom>
          <a:noFill/>
          <a:extLst>
            <a:ext uri="{909E8E84-426E-40DD-AFC4-6F175D3DCCD1}">
              <a14:hiddenFill xmlns:a14="http://schemas.microsoft.com/office/drawing/2010/main">
                <a:solidFill>
                  <a:srgbClr val="FFFFFF"/>
                </a:solidFill>
              </a14:hiddenFill>
            </a:ext>
          </a:extLst>
        </p:spPr>
      </p:pic>
      <p:sp>
        <p:nvSpPr>
          <p:cNvPr id="423943" name="Rectangle 7"/>
          <p:cNvSpPr>
            <a:spLocks noChangeArrowheads="1"/>
          </p:cNvSpPr>
          <p:nvPr/>
        </p:nvSpPr>
        <p:spPr bwMode="auto">
          <a:xfrm>
            <a:off x="5410200" y="61722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 361</a:t>
            </a:r>
          </a:p>
        </p:txBody>
      </p:sp>
      <p:sp>
        <p:nvSpPr>
          <p:cNvPr id="423944" name="Oval 8">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r>
              <a:rPr lang="en-US" altLang="en-US"/>
              <a:t>Glencoe Accounting </a:t>
            </a:r>
          </a:p>
        </p:txBody>
      </p:sp>
      <p:sp>
        <p:nvSpPr>
          <p:cNvPr id="272387" name="Rectangle 3"/>
          <p:cNvSpPr>
            <a:spLocks noChangeArrowheads="1"/>
          </p:cNvSpPr>
          <p:nvPr/>
        </p:nvSpPr>
        <p:spPr bwMode="auto">
          <a:xfrm>
            <a:off x="304800" y="1309688"/>
            <a:ext cx="30480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en-US" sz="1800">
                <a:solidFill>
                  <a:schemeClr val="bg1"/>
                </a:solidFill>
              </a:rPr>
              <a:t>Question 1</a:t>
            </a:r>
          </a:p>
        </p:txBody>
      </p:sp>
      <p:sp>
        <p:nvSpPr>
          <p:cNvPr id="272388" name="Rectangle 4"/>
          <p:cNvSpPr>
            <a:spLocks noChangeArrowheads="1"/>
          </p:cNvSpPr>
          <p:nvPr/>
        </p:nvSpPr>
        <p:spPr bwMode="auto">
          <a:xfrm>
            <a:off x="457200" y="19050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b="0"/>
              <a:t>Mandy’s Dance Studio had a payroll that had $2,565.78 in gross pay. Calculate the employer’s payroll taxes (assume that no employee has reached the maximum for social security deductions or for state or federal unemployment tax).</a:t>
            </a:r>
          </a:p>
        </p:txBody>
      </p:sp>
      <p:sp>
        <p:nvSpPr>
          <p:cNvPr id="272426" name="Rectangle 42"/>
          <p:cNvSpPr>
            <a:spLocks noChangeArrowheads="1"/>
          </p:cNvSpPr>
          <p:nvPr/>
        </p:nvSpPr>
        <p:spPr bwMode="auto">
          <a:xfrm>
            <a:off x="457200" y="3429000"/>
            <a:ext cx="8229600" cy="286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lvl="1" algn="l">
              <a:lnSpc>
                <a:spcPct val="110000"/>
              </a:lnSpc>
              <a:spcBef>
                <a:spcPct val="85000"/>
              </a:spcBef>
            </a:pPr>
            <a:r>
              <a:rPr lang="en-US" altLang="en-US" sz="1600">
                <a:solidFill>
                  <a:srgbClr val="CC0000"/>
                </a:solidFill>
              </a:rPr>
              <a:t>Step 1: </a:t>
            </a:r>
            <a:r>
              <a:rPr lang="en-US" altLang="en-US" sz="1600" b="0">
                <a:solidFill>
                  <a:srgbClr val="CC0000"/>
                </a:solidFill>
              </a:rPr>
              <a:t>Calculate the social security tax by multiplying gross wages by 6.2 percent ($2,565.78 x .062 = $159.08).</a:t>
            </a:r>
          </a:p>
          <a:p>
            <a:pPr lvl="1" algn="l">
              <a:lnSpc>
                <a:spcPct val="110000"/>
              </a:lnSpc>
              <a:spcBef>
                <a:spcPct val="85000"/>
              </a:spcBef>
            </a:pPr>
            <a:r>
              <a:rPr lang="en-US" altLang="en-US" sz="1600">
                <a:solidFill>
                  <a:srgbClr val="CC0000"/>
                </a:solidFill>
              </a:rPr>
              <a:t>Step 2: </a:t>
            </a:r>
            <a:r>
              <a:rPr lang="en-US" altLang="en-US" sz="1600" b="0">
                <a:solidFill>
                  <a:srgbClr val="CC0000"/>
                </a:solidFill>
              </a:rPr>
              <a:t>Calculate the Medicare tax by multiplying gross wages by 1.45 percent ($2,565.78 x .0145 = $37.20).</a:t>
            </a:r>
          </a:p>
          <a:p>
            <a:pPr lvl="1" algn="l">
              <a:lnSpc>
                <a:spcPct val="110000"/>
              </a:lnSpc>
              <a:spcBef>
                <a:spcPct val="85000"/>
              </a:spcBef>
            </a:pPr>
            <a:r>
              <a:rPr lang="en-US" altLang="en-US" sz="1600">
                <a:solidFill>
                  <a:srgbClr val="CC0000"/>
                </a:solidFill>
              </a:rPr>
              <a:t>Step 3: </a:t>
            </a:r>
            <a:r>
              <a:rPr lang="en-US" altLang="en-US" sz="1600" b="0">
                <a:solidFill>
                  <a:srgbClr val="CC0000"/>
                </a:solidFill>
              </a:rPr>
              <a:t>Calculate the state unemployment tax by multiplying gross wages by 5.4 percent ($2,565.78 x .054 = $138.55).</a:t>
            </a:r>
          </a:p>
          <a:p>
            <a:pPr lvl="1" algn="l">
              <a:lnSpc>
                <a:spcPct val="110000"/>
              </a:lnSpc>
              <a:spcBef>
                <a:spcPct val="85000"/>
              </a:spcBef>
            </a:pPr>
            <a:r>
              <a:rPr lang="en-US" altLang="en-US" sz="1600">
                <a:solidFill>
                  <a:srgbClr val="CC0000"/>
                </a:solidFill>
              </a:rPr>
              <a:t>Step 4: </a:t>
            </a:r>
            <a:r>
              <a:rPr lang="en-US" altLang="en-US" sz="1600" b="0">
                <a:solidFill>
                  <a:srgbClr val="CC0000"/>
                </a:solidFill>
              </a:rPr>
              <a:t>Calculate the federal unemployment tax by multiplying gross wages by 0.8 percent ($2,565.78 x .008 = $20.53)</a:t>
            </a:r>
          </a:p>
        </p:txBody>
      </p:sp>
      <p:sp>
        <p:nvSpPr>
          <p:cNvPr id="272427" name="Oval 43">
            <a:hlinkClick r:id="rId3"/>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2426"/>
                                        </p:tgtEl>
                                        <p:attrNameLst>
                                          <p:attrName>style.visibility</p:attrName>
                                        </p:attrNameLst>
                                      </p:cBhvr>
                                      <p:to>
                                        <p:strVal val="visible"/>
                                      </p:to>
                                    </p:set>
                                    <p:animEffect transition="in" filter="fade">
                                      <p:cBhvr>
                                        <p:cTn id="7" dur="500"/>
                                        <p:tgtEl>
                                          <p:spTgt spid="272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2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r>
              <a:rPr lang="en-US" altLang="en-US"/>
              <a:t>Glencoe Accounting </a:t>
            </a:r>
          </a:p>
        </p:txBody>
      </p:sp>
      <p:sp>
        <p:nvSpPr>
          <p:cNvPr id="425986" name="Rectangle 2"/>
          <p:cNvSpPr>
            <a:spLocks noChangeArrowheads="1"/>
          </p:cNvSpPr>
          <p:nvPr/>
        </p:nvSpPr>
        <p:spPr bwMode="auto">
          <a:xfrm>
            <a:off x="304800" y="1309688"/>
            <a:ext cx="30480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en-US" sz="1800">
                <a:solidFill>
                  <a:schemeClr val="bg1"/>
                </a:solidFill>
              </a:rPr>
              <a:t>Question 2</a:t>
            </a:r>
          </a:p>
        </p:txBody>
      </p:sp>
      <p:sp>
        <p:nvSpPr>
          <p:cNvPr id="425987" name="Rectangle 3"/>
          <p:cNvSpPr>
            <a:spLocks noChangeArrowheads="1"/>
          </p:cNvSpPr>
          <p:nvPr/>
        </p:nvSpPr>
        <p:spPr bwMode="auto">
          <a:xfrm>
            <a:off x="457200" y="1905000"/>
            <a:ext cx="82296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en-US" b="0"/>
              <a:t>Which payroll-related forms discussed in the chapter must a business file with the government?</a:t>
            </a:r>
          </a:p>
        </p:txBody>
      </p:sp>
      <p:sp>
        <p:nvSpPr>
          <p:cNvPr id="425988" name="Rectangle 4"/>
          <p:cNvSpPr>
            <a:spLocks noChangeArrowheads="1"/>
          </p:cNvSpPr>
          <p:nvPr/>
        </p:nvSpPr>
        <p:spPr bwMode="auto">
          <a:xfrm>
            <a:off x="457200" y="2895600"/>
            <a:ext cx="8229600" cy="221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lvl="1">
              <a:spcBef>
                <a:spcPct val="65000"/>
              </a:spcBef>
              <a:buFontTx/>
              <a:buAutoNum type="arabicPeriod"/>
            </a:pPr>
            <a:r>
              <a:rPr lang="en-US" altLang="en-US">
                <a:solidFill>
                  <a:srgbClr val="CC0000"/>
                </a:solidFill>
              </a:rPr>
              <a:t>W-2 Wage and Tax Statement</a:t>
            </a:r>
          </a:p>
          <a:p>
            <a:pPr lvl="1">
              <a:spcBef>
                <a:spcPct val="65000"/>
              </a:spcBef>
              <a:buFontTx/>
              <a:buAutoNum type="arabicPeriod"/>
            </a:pPr>
            <a:r>
              <a:rPr lang="en-US" altLang="en-US">
                <a:solidFill>
                  <a:srgbClr val="CC0000"/>
                </a:solidFill>
              </a:rPr>
              <a:t>W-3 Transmittal of Wage and Tax Statements</a:t>
            </a:r>
          </a:p>
          <a:p>
            <a:pPr lvl="1">
              <a:spcBef>
                <a:spcPct val="65000"/>
              </a:spcBef>
              <a:buFontTx/>
              <a:buAutoNum type="arabicPeriod"/>
            </a:pPr>
            <a:r>
              <a:rPr lang="en-US" altLang="en-US">
                <a:solidFill>
                  <a:srgbClr val="CC0000"/>
                </a:solidFill>
              </a:rPr>
              <a:t>941 Employer’s Quarterly Federal Tax Return</a:t>
            </a:r>
          </a:p>
          <a:p>
            <a:pPr lvl="1">
              <a:spcBef>
                <a:spcPct val="65000"/>
              </a:spcBef>
              <a:buFontTx/>
              <a:buAutoNum type="arabicPeriod"/>
            </a:pPr>
            <a:r>
              <a:rPr lang="en-US" altLang="en-US">
                <a:solidFill>
                  <a:srgbClr val="CC0000"/>
                </a:solidFill>
              </a:rPr>
              <a:t>940 Employer’s Annual Federal Unemployment (FUTA) </a:t>
            </a:r>
            <a:br>
              <a:rPr lang="en-US" altLang="en-US">
                <a:solidFill>
                  <a:srgbClr val="CC0000"/>
                </a:solidFill>
              </a:rPr>
            </a:br>
            <a:r>
              <a:rPr lang="en-US" altLang="en-US">
                <a:solidFill>
                  <a:srgbClr val="CC0000"/>
                </a:solidFill>
              </a:rPr>
              <a:t>Tax Return</a:t>
            </a:r>
          </a:p>
        </p:txBody>
      </p:sp>
      <p:sp>
        <p:nvSpPr>
          <p:cNvPr id="425989" name="Oval 5">
            <a:hlinkClick r:id="rId3"/>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5988"/>
                                        </p:tgtEl>
                                        <p:attrNameLst>
                                          <p:attrName>style.visibility</p:attrName>
                                        </p:attrNameLst>
                                      </p:cBhvr>
                                      <p:to>
                                        <p:strVal val="visible"/>
                                      </p:to>
                                    </p:set>
                                    <p:animEffect transition="in" filter="fade">
                                      <p:cBhvr>
                                        <p:cTn id="7" dur="500"/>
                                        <p:tgtEl>
                                          <p:spTgt spid="425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ChangeArrowheads="1"/>
          </p:cNvSpPr>
          <p:nvPr/>
        </p:nvSpPr>
        <p:spPr bwMode="gray">
          <a:xfrm>
            <a:off x="6610350" y="190500"/>
            <a:ext cx="974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solidFill>
                  <a:schemeClr val="bg1"/>
                </a:solidFill>
              </a:rPr>
              <a:t>End of</a:t>
            </a:r>
          </a:p>
        </p:txBody>
      </p:sp>
      <p:sp>
        <p:nvSpPr>
          <p:cNvPr id="219139" name="Oval 3">
            <a:hlinkClick r:id="rId3"/>
          </p:cNvPr>
          <p:cNvSpPr>
            <a:spLocks noChangeArrowheads="1"/>
          </p:cNvSpPr>
          <p:nvPr/>
        </p:nvSpPr>
        <p:spPr bwMode="auto">
          <a:xfrm>
            <a:off x="82296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p:txBody>
          <a:bodyPr/>
          <a:lstStyle/>
          <a:p>
            <a:r>
              <a:rPr lang="en-US" altLang="en-US"/>
              <a:t>Glencoe Accounting </a:t>
            </a:r>
          </a:p>
        </p:txBody>
      </p:sp>
      <p:sp>
        <p:nvSpPr>
          <p:cNvPr id="321538" name="Rectangle 2"/>
          <p:cNvSpPr>
            <a:spLocks noGrp="1" noChangeArrowheads="1"/>
          </p:cNvSpPr>
          <p:nvPr>
            <p:ph type="title"/>
          </p:nvPr>
        </p:nvSpPr>
        <p:spPr/>
        <p:txBody>
          <a:bodyPr/>
          <a:lstStyle/>
          <a:p>
            <a:r>
              <a:rPr lang="en-US" altLang="en-US"/>
              <a:t>Analyzing and </a:t>
            </a:r>
            <a:br>
              <a:rPr lang="en-US" altLang="en-US"/>
            </a:br>
            <a:r>
              <a:rPr lang="en-US" altLang="en-US"/>
              <a:t>Journalizing the Payroll</a:t>
            </a:r>
          </a:p>
        </p:txBody>
      </p:sp>
      <p:sp>
        <p:nvSpPr>
          <p:cNvPr id="321539" name="AutoShape 3"/>
          <p:cNvSpPr>
            <a:spLocks noChangeArrowheads="1"/>
          </p:cNvSpPr>
          <p:nvPr/>
        </p:nvSpPr>
        <p:spPr bwMode="auto">
          <a:xfrm>
            <a:off x="2047875" y="4114800"/>
            <a:ext cx="5148263" cy="1017588"/>
          </a:xfrm>
          <a:prstGeom prst="roundRect">
            <a:avLst>
              <a:gd name="adj" fmla="val 16667"/>
            </a:avLst>
          </a:prstGeom>
          <a:solidFill>
            <a:srgbClr val="FFFF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eaLnBrk="0" hangingPunct="0"/>
            <a:r>
              <a:rPr lang="en-US" altLang="en-US" sz="1800">
                <a:solidFill>
                  <a:srgbClr val="CC0000"/>
                </a:solidFill>
              </a:rPr>
              <a:t>Salaries Expense</a:t>
            </a:r>
            <a:endParaRPr lang="en-US" altLang="en-US" sz="1800" b="0">
              <a:solidFill>
                <a:srgbClr val="2E2E2E"/>
              </a:solidFill>
            </a:endParaRPr>
          </a:p>
          <a:p>
            <a:pPr algn="ctr" eaLnBrk="0" hangingPunct="0"/>
            <a:r>
              <a:rPr lang="en-US" altLang="en-US" sz="1800" b="0"/>
              <a:t>The expense account used to record employees’ earnings.</a:t>
            </a:r>
          </a:p>
        </p:txBody>
      </p:sp>
      <p:pic>
        <p:nvPicPr>
          <p:cNvPr id="321540" name="Picture 4" descr="Before You Read_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288" y="4449763"/>
            <a:ext cx="587375" cy="344487"/>
          </a:xfrm>
          <a:prstGeom prst="rect">
            <a:avLst/>
          </a:prstGeom>
          <a:noFill/>
          <a:extLst>
            <a:ext uri="{909E8E84-426E-40DD-AFC4-6F175D3DCCD1}">
              <a14:hiddenFill xmlns:a14="http://schemas.microsoft.com/office/drawing/2010/main">
                <a:solidFill>
                  <a:srgbClr val="FFFFFF"/>
                </a:solidFill>
              </a14:hiddenFill>
            </a:ext>
          </a:extLst>
        </p:spPr>
      </p:pic>
      <p:pic>
        <p:nvPicPr>
          <p:cNvPr id="321546" name="Picture 10" descr="1 long 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438400"/>
            <a:ext cx="7862888" cy="1258888"/>
          </a:xfrm>
          <a:prstGeom prst="rect">
            <a:avLst/>
          </a:prstGeom>
          <a:noFill/>
          <a:extLst>
            <a:ext uri="{909E8E84-426E-40DD-AFC4-6F175D3DCCD1}">
              <a14:hiddenFill xmlns:a14="http://schemas.microsoft.com/office/drawing/2010/main">
                <a:solidFill>
                  <a:srgbClr val="FFFFFF"/>
                </a:solidFill>
              </a14:hiddenFill>
            </a:ext>
          </a:extLst>
        </p:spPr>
      </p:pic>
      <p:sp>
        <p:nvSpPr>
          <p:cNvPr id="321547" name="Rectangle 11"/>
          <p:cNvSpPr>
            <a:spLocks noChangeArrowheads="1"/>
          </p:cNvSpPr>
          <p:nvPr/>
        </p:nvSpPr>
        <p:spPr bwMode="auto">
          <a:xfrm>
            <a:off x="1066800" y="2687638"/>
            <a:ext cx="72390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en-US">
                <a:solidFill>
                  <a:srgbClr val="006600"/>
                </a:solidFill>
              </a:rPr>
              <a:t>Employee earnings are an operating expense and are often recorded in the </a:t>
            </a:r>
            <a:r>
              <a:rPr lang="en-US" altLang="en-US" u="sng">
                <a:solidFill>
                  <a:srgbClr val="006600"/>
                </a:solidFill>
              </a:rPr>
              <a:t>Salaries Expense</a:t>
            </a:r>
            <a:r>
              <a:rPr lang="en-US" altLang="en-US">
                <a:solidFill>
                  <a:srgbClr val="006600"/>
                </a:solidFill>
              </a:rPr>
              <a:t> account.</a:t>
            </a:r>
          </a:p>
        </p:txBody>
      </p:sp>
      <p:sp>
        <p:nvSpPr>
          <p:cNvPr id="321548" name="Rectangle 12"/>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Journalizing and</a:t>
            </a:r>
            <a:br>
              <a:rPr lang="en-US" altLang="en-US" sz="1200">
                <a:solidFill>
                  <a:schemeClr val="bg1"/>
                </a:solidFill>
              </a:rPr>
            </a:br>
            <a:r>
              <a:rPr lang="en-US" altLang="en-US" sz="1200">
                <a:solidFill>
                  <a:schemeClr val="bg1"/>
                </a:solidFill>
              </a:rPr>
              <a:t>Posting the Payroll</a:t>
            </a:r>
          </a:p>
        </p:txBody>
      </p:sp>
      <p:sp>
        <p:nvSpPr>
          <p:cNvPr id="321549" name="Rectangle 13"/>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13.1</a:t>
            </a:r>
          </a:p>
        </p:txBody>
      </p:sp>
      <p:sp>
        <p:nvSpPr>
          <p:cNvPr id="321550" name="Oval 14">
            <a:hlinkClick r:id="rId5"/>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1539"/>
                                        </p:tgtEl>
                                        <p:attrNameLst>
                                          <p:attrName>style.visibility</p:attrName>
                                        </p:attrNameLst>
                                      </p:cBhvr>
                                      <p:to>
                                        <p:strVal val="visible"/>
                                      </p:to>
                                    </p:set>
                                    <p:animEffect transition="in" filter="fade">
                                      <p:cBhvr>
                                        <p:cTn id="7" dur="500"/>
                                        <p:tgtEl>
                                          <p:spTgt spid="321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altLang="en-US"/>
              <a:t>Glencoe Accounting </a:t>
            </a:r>
          </a:p>
        </p:txBody>
      </p:sp>
      <p:sp>
        <p:nvSpPr>
          <p:cNvPr id="360461" name="AutoShape 13"/>
          <p:cNvSpPr>
            <a:spLocks noChangeArrowheads="1"/>
          </p:cNvSpPr>
          <p:nvPr/>
        </p:nvSpPr>
        <p:spPr bwMode="auto">
          <a:xfrm>
            <a:off x="1066800" y="2819400"/>
            <a:ext cx="7467600" cy="3048000"/>
          </a:xfrm>
          <a:prstGeom prst="roundRect">
            <a:avLst>
              <a:gd name="adj" fmla="val 7500"/>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0450" name="Rectangle 2"/>
          <p:cNvSpPr>
            <a:spLocks noGrp="1" noChangeArrowheads="1"/>
          </p:cNvSpPr>
          <p:nvPr>
            <p:ph type="title"/>
          </p:nvPr>
        </p:nvSpPr>
        <p:spPr/>
        <p:txBody>
          <a:bodyPr/>
          <a:lstStyle/>
          <a:p>
            <a:r>
              <a:rPr lang="en-US" altLang="en-US"/>
              <a:t>Analyzing and </a:t>
            </a:r>
            <a:br>
              <a:rPr lang="en-US" altLang="en-US"/>
            </a:br>
            <a:r>
              <a:rPr lang="en-US" altLang="en-US"/>
              <a:t>Journalizing the Payroll</a:t>
            </a:r>
          </a:p>
        </p:txBody>
      </p:sp>
      <p:sp>
        <p:nvSpPr>
          <p:cNvPr id="360455" name="Rectangle 7"/>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Journalizing and</a:t>
            </a:r>
            <a:br>
              <a:rPr lang="en-US" altLang="en-US" sz="1200">
                <a:solidFill>
                  <a:schemeClr val="bg1"/>
                </a:solidFill>
              </a:rPr>
            </a:br>
            <a:r>
              <a:rPr lang="en-US" altLang="en-US" sz="1200">
                <a:solidFill>
                  <a:schemeClr val="bg1"/>
                </a:solidFill>
              </a:rPr>
              <a:t>Posting the Payroll</a:t>
            </a:r>
          </a:p>
        </p:txBody>
      </p:sp>
      <p:sp>
        <p:nvSpPr>
          <p:cNvPr id="360456" name="Rectangle 8"/>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13.1</a:t>
            </a:r>
          </a:p>
        </p:txBody>
      </p:sp>
      <p:pic>
        <p:nvPicPr>
          <p:cNvPr id="360459" name="Picture 11" descr="13-1_p341"/>
          <p:cNvPicPr>
            <a:picLocks noChangeAspect="1" noChangeArrowheads="1"/>
          </p:cNvPicPr>
          <p:nvPr/>
        </p:nvPicPr>
        <p:blipFill>
          <a:blip r:embed="rId3">
            <a:extLst>
              <a:ext uri="{28A0092B-C50C-407E-A947-70E740481C1C}">
                <a14:useLocalDpi xmlns:a14="http://schemas.microsoft.com/office/drawing/2010/main" val="0"/>
              </a:ext>
            </a:extLst>
          </a:blip>
          <a:srcRect t="11060"/>
          <a:stretch>
            <a:fillRect/>
          </a:stretch>
        </p:blipFill>
        <p:spPr bwMode="auto">
          <a:xfrm>
            <a:off x="1447800" y="3200400"/>
            <a:ext cx="6861175" cy="2451100"/>
          </a:xfrm>
          <a:prstGeom prst="rect">
            <a:avLst/>
          </a:prstGeom>
          <a:noFill/>
          <a:extLst>
            <a:ext uri="{909E8E84-426E-40DD-AFC4-6F175D3DCCD1}">
              <a14:hiddenFill xmlns:a14="http://schemas.microsoft.com/office/drawing/2010/main">
                <a:solidFill>
                  <a:srgbClr val="FFFFFF"/>
                </a:solidFill>
              </a14:hiddenFill>
            </a:ext>
          </a:extLst>
        </p:spPr>
      </p:pic>
      <p:sp>
        <p:nvSpPr>
          <p:cNvPr id="360460" name="Rectangle 12"/>
          <p:cNvSpPr>
            <a:spLocks noChangeArrowheads="1"/>
          </p:cNvSpPr>
          <p:nvPr/>
        </p:nvSpPr>
        <p:spPr bwMode="auto">
          <a:xfrm>
            <a:off x="771525" y="1981200"/>
            <a:ext cx="71453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b="0"/>
              <a:t>Each type of payroll liability is recorded in a separate account.</a:t>
            </a:r>
          </a:p>
        </p:txBody>
      </p:sp>
      <p:sp>
        <p:nvSpPr>
          <p:cNvPr id="360462" name="Oval 14">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60459"/>
                                        </p:tgtEl>
                                        <p:attrNameLst>
                                          <p:attrName>style.visibility</p:attrName>
                                        </p:attrNameLst>
                                      </p:cBhvr>
                                      <p:to>
                                        <p:strVal val="visible"/>
                                      </p:to>
                                    </p:set>
                                    <p:anim calcmode="lin" valueType="num">
                                      <p:cBhvr additive="base">
                                        <p:cTn id="7" dur="500" fill="hold"/>
                                        <p:tgtEl>
                                          <p:spTgt spid="360459"/>
                                        </p:tgtEl>
                                        <p:attrNameLst>
                                          <p:attrName>ppt_x</p:attrName>
                                        </p:attrNameLst>
                                      </p:cBhvr>
                                      <p:tavLst>
                                        <p:tav tm="0">
                                          <p:val>
                                            <p:strVal val="1+#ppt_w/2"/>
                                          </p:val>
                                        </p:tav>
                                        <p:tav tm="100000">
                                          <p:val>
                                            <p:strVal val="#ppt_x"/>
                                          </p:val>
                                        </p:tav>
                                      </p:tavLst>
                                    </p:anim>
                                    <p:anim calcmode="lin" valueType="num">
                                      <p:cBhvr additive="base">
                                        <p:cTn id="8" dur="500" fill="hold"/>
                                        <p:tgtEl>
                                          <p:spTgt spid="3604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altLang="en-US"/>
              <a:t>Glencoe Accounting </a:t>
            </a:r>
          </a:p>
        </p:txBody>
      </p:sp>
      <p:sp>
        <p:nvSpPr>
          <p:cNvPr id="428035" name="Rectangle 1027"/>
          <p:cNvSpPr>
            <a:spLocks noGrp="1" noChangeArrowheads="1"/>
          </p:cNvSpPr>
          <p:nvPr>
            <p:ph type="title"/>
          </p:nvPr>
        </p:nvSpPr>
        <p:spPr/>
        <p:txBody>
          <a:bodyPr/>
          <a:lstStyle/>
          <a:p>
            <a:r>
              <a:rPr lang="en-US" altLang="en-US"/>
              <a:t>Analyzing and </a:t>
            </a:r>
            <a:br>
              <a:rPr lang="en-US" altLang="en-US"/>
            </a:br>
            <a:r>
              <a:rPr lang="en-US" altLang="en-US"/>
              <a:t>Journalizing the Payroll</a:t>
            </a:r>
          </a:p>
        </p:txBody>
      </p:sp>
      <p:sp>
        <p:nvSpPr>
          <p:cNvPr id="428036" name="Rectangle 1028"/>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Journalizing and</a:t>
            </a:r>
            <a:br>
              <a:rPr lang="en-US" altLang="en-US" sz="1200">
                <a:solidFill>
                  <a:schemeClr val="bg1"/>
                </a:solidFill>
              </a:rPr>
            </a:br>
            <a:r>
              <a:rPr lang="en-US" altLang="en-US" sz="1200">
                <a:solidFill>
                  <a:schemeClr val="bg1"/>
                </a:solidFill>
              </a:rPr>
              <a:t>Posting the Payroll</a:t>
            </a:r>
          </a:p>
        </p:txBody>
      </p:sp>
      <p:sp>
        <p:nvSpPr>
          <p:cNvPr id="428037" name="Rectangle 1029"/>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13.1</a:t>
            </a:r>
          </a:p>
        </p:txBody>
      </p:sp>
      <p:sp>
        <p:nvSpPr>
          <p:cNvPr id="428040" name="Rectangle 1032"/>
          <p:cNvSpPr>
            <a:spLocks noChangeArrowheads="1"/>
          </p:cNvSpPr>
          <p:nvPr/>
        </p:nvSpPr>
        <p:spPr bwMode="auto">
          <a:xfrm>
            <a:off x="698500" y="1981200"/>
            <a:ext cx="7696200" cy="3962400"/>
          </a:xfrm>
          <a:prstGeom prst="rect">
            <a:avLst/>
          </a:prstGeom>
          <a:noFill/>
          <a:ln w="19050">
            <a:solidFill>
              <a:srgbClr val="003C96"/>
            </a:solidFill>
            <a:miter lim="800000"/>
            <a:headEnd/>
            <a:tailEnd/>
          </a:ln>
          <a:effectLst/>
          <a:extLst>
            <a:ext uri="{909E8E84-426E-40DD-AFC4-6F175D3DCCD1}">
              <a14:hiddenFill xmlns:a14="http://schemas.microsoft.com/office/drawing/2010/main">
                <a:solidFill>
                  <a:srgbClr val="003C9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28041" name="Rectangle 1033"/>
          <p:cNvSpPr>
            <a:spLocks noChangeArrowheads="1"/>
          </p:cNvSpPr>
          <p:nvPr/>
        </p:nvSpPr>
        <p:spPr bwMode="gray">
          <a:xfrm>
            <a:off x="698500" y="1981200"/>
            <a:ext cx="2578100" cy="381000"/>
          </a:xfrm>
          <a:prstGeom prst="rect">
            <a:avLst/>
          </a:prstGeom>
          <a:solidFill>
            <a:srgbClr val="003C9C"/>
          </a:solidFill>
          <a:ln w="9525">
            <a:solidFill>
              <a:srgbClr val="003C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600">
                <a:solidFill>
                  <a:schemeClr val="bg1"/>
                </a:solidFill>
              </a:rPr>
              <a:t>Business Transaction</a:t>
            </a:r>
          </a:p>
        </p:txBody>
      </p:sp>
      <p:sp>
        <p:nvSpPr>
          <p:cNvPr id="428042" name="Rectangle 1034"/>
          <p:cNvSpPr>
            <a:spLocks noChangeArrowheads="1"/>
          </p:cNvSpPr>
          <p:nvPr/>
        </p:nvSpPr>
        <p:spPr bwMode="auto">
          <a:xfrm>
            <a:off x="838200" y="2438400"/>
            <a:ext cx="28956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800" b="0">
                <a:solidFill>
                  <a:srgbClr val="000000"/>
                </a:solidFill>
              </a:rPr>
              <a:t>Zip’s payroll register in Figure 12-5 on page 323 is the source document for the payroll.</a:t>
            </a:r>
          </a:p>
        </p:txBody>
      </p:sp>
      <p:sp>
        <p:nvSpPr>
          <p:cNvPr id="428043" name="Rectangle 1035"/>
          <p:cNvSpPr>
            <a:spLocks noChangeArrowheads="1"/>
          </p:cNvSpPr>
          <p:nvPr/>
        </p:nvSpPr>
        <p:spPr bwMode="auto">
          <a:xfrm>
            <a:off x="6488113" y="5957888"/>
            <a:ext cx="19208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500" i="1">
                <a:solidFill>
                  <a:srgbClr val="CC0000"/>
                </a:solidFill>
              </a:rPr>
              <a:t>See pages 344–345</a:t>
            </a:r>
          </a:p>
        </p:txBody>
      </p:sp>
      <p:pic>
        <p:nvPicPr>
          <p:cNvPr id="428044" name="Picture 1036"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788" y="2093913"/>
            <a:ext cx="3944937" cy="3763962"/>
          </a:xfrm>
          <a:prstGeom prst="rect">
            <a:avLst/>
          </a:prstGeom>
          <a:noFill/>
          <a:extLst>
            <a:ext uri="{909E8E84-426E-40DD-AFC4-6F175D3DCCD1}">
              <a14:hiddenFill xmlns:a14="http://schemas.microsoft.com/office/drawing/2010/main">
                <a:solidFill>
                  <a:srgbClr val="FFFFFF"/>
                </a:solidFill>
              </a14:hiddenFill>
            </a:ext>
          </a:extLst>
        </p:spPr>
      </p:pic>
      <p:sp>
        <p:nvSpPr>
          <p:cNvPr id="428045" name="Oval 1037">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altLang="en-US"/>
              <a:t>Glencoe Accounting </a:t>
            </a:r>
          </a:p>
        </p:txBody>
      </p:sp>
      <p:sp>
        <p:nvSpPr>
          <p:cNvPr id="430082" name="Rectangle 1026"/>
          <p:cNvSpPr>
            <a:spLocks noGrp="1" noChangeArrowheads="1"/>
          </p:cNvSpPr>
          <p:nvPr>
            <p:ph type="title"/>
          </p:nvPr>
        </p:nvSpPr>
        <p:spPr/>
        <p:txBody>
          <a:bodyPr/>
          <a:lstStyle/>
          <a:p>
            <a:r>
              <a:rPr lang="en-US" altLang="en-US"/>
              <a:t>Analyzing and </a:t>
            </a:r>
            <a:br>
              <a:rPr lang="en-US" altLang="en-US"/>
            </a:br>
            <a:r>
              <a:rPr lang="en-US" altLang="en-US"/>
              <a:t>Journalizing the Payroll</a:t>
            </a:r>
          </a:p>
        </p:txBody>
      </p:sp>
      <p:sp>
        <p:nvSpPr>
          <p:cNvPr id="430083" name="Rectangle 1027"/>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Journalizing and</a:t>
            </a:r>
            <a:br>
              <a:rPr lang="en-US" altLang="en-US" sz="1200">
                <a:solidFill>
                  <a:schemeClr val="bg1"/>
                </a:solidFill>
              </a:rPr>
            </a:br>
            <a:r>
              <a:rPr lang="en-US" altLang="en-US" sz="1200">
                <a:solidFill>
                  <a:schemeClr val="bg1"/>
                </a:solidFill>
              </a:rPr>
              <a:t>Posting the Payroll</a:t>
            </a:r>
          </a:p>
        </p:txBody>
      </p:sp>
      <p:sp>
        <p:nvSpPr>
          <p:cNvPr id="430084" name="Rectangle 1028"/>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13.1</a:t>
            </a:r>
          </a:p>
        </p:txBody>
      </p:sp>
      <p:sp>
        <p:nvSpPr>
          <p:cNvPr id="430085" name="Rectangle 1029"/>
          <p:cNvSpPr>
            <a:spLocks noChangeArrowheads="1"/>
          </p:cNvSpPr>
          <p:nvPr/>
        </p:nvSpPr>
        <p:spPr bwMode="auto">
          <a:xfrm>
            <a:off x="698500" y="1981200"/>
            <a:ext cx="7696200" cy="3962400"/>
          </a:xfrm>
          <a:prstGeom prst="rect">
            <a:avLst/>
          </a:prstGeom>
          <a:noFill/>
          <a:ln w="19050">
            <a:solidFill>
              <a:srgbClr val="003C96"/>
            </a:solidFill>
            <a:miter lim="800000"/>
            <a:headEnd/>
            <a:tailEnd/>
          </a:ln>
          <a:effectLst/>
          <a:extLst>
            <a:ext uri="{909E8E84-426E-40DD-AFC4-6F175D3DCCD1}">
              <a14:hiddenFill xmlns:a14="http://schemas.microsoft.com/office/drawing/2010/main">
                <a:solidFill>
                  <a:srgbClr val="003C9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086" name="Rectangle 1030"/>
          <p:cNvSpPr>
            <a:spLocks noChangeArrowheads="1"/>
          </p:cNvSpPr>
          <p:nvPr/>
        </p:nvSpPr>
        <p:spPr bwMode="gray">
          <a:xfrm>
            <a:off x="698500" y="1981200"/>
            <a:ext cx="2578100" cy="381000"/>
          </a:xfrm>
          <a:prstGeom prst="rect">
            <a:avLst/>
          </a:prstGeom>
          <a:solidFill>
            <a:srgbClr val="003C9C"/>
          </a:solidFill>
          <a:ln w="9525">
            <a:solidFill>
              <a:srgbClr val="003C9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600">
                <a:solidFill>
                  <a:schemeClr val="bg1"/>
                </a:solidFill>
              </a:rPr>
              <a:t>Business Transaction</a:t>
            </a:r>
          </a:p>
        </p:txBody>
      </p:sp>
      <p:sp>
        <p:nvSpPr>
          <p:cNvPr id="430088" name="Rectangle 1032"/>
          <p:cNvSpPr>
            <a:spLocks noChangeArrowheads="1"/>
          </p:cNvSpPr>
          <p:nvPr/>
        </p:nvSpPr>
        <p:spPr bwMode="auto">
          <a:xfrm>
            <a:off x="7013575" y="5957888"/>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1500" i="1">
                <a:solidFill>
                  <a:srgbClr val="CC0000"/>
                </a:solidFill>
              </a:rPr>
              <a:t>See page 345</a:t>
            </a:r>
          </a:p>
        </p:txBody>
      </p:sp>
      <p:pic>
        <p:nvPicPr>
          <p:cNvPr id="430090" name="Picture 1034" descr="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514600"/>
            <a:ext cx="4564063" cy="2765425"/>
          </a:xfrm>
          <a:prstGeom prst="rect">
            <a:avLst/>
          </a:prstGeom>
          <a:noFill/>
          <a:extLst>
            <a:ext uri="{909E8E84-426E-40DD-AFC4-6F175D3DCCD1}">
              <a14:hiddenFill xmlns:a14="http://schemas.microsoft.com/office/drawing/2010/main">
                <a:solidFill>
                  <a:srgbClr val="FFFFFF"/>
                </a:solidFill>
              </a14:hiddenFill>
            </a:ext>
          </a:extLst>
        </p:spPr>
      </p:pic>
      <p:sp>
        <p:nvSpPr>
          <p:cNvPr id="430091" name="Rectangle 1035"/>
          <p:cNvSpPr>
            <a:spLocks noChangeArrowheads="1"/>
          </p:cNvSpPr>
          <p:nvPr/>
        </p:nvSpPr>
        <p:spPr bwMode="auto">
          <a:xfrm>
            <a:off x="838200" y="2438400"/>
            <a:ext cx="28956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800" b="0">
                <a:solidFill>
                  <a:srgbClr val="000000"/>
                </a:solidFill>
              </a:rPr>
              <a:t>Zip’s payroll register in Figure 12-5 on page 323 is the source document for the payroll.</a:t>
            </a:r>
          </a:p>
        </p:txBody>
      </p:sp>
      <p:sp>
        <p:nvSpPr>
          <p:cNvPr id="430092" name="Oval 1036">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0"/>
          </p:nvPr>
        </p:nvSpPr>
        <p:spPr/>
        <p:txBody>
          <a:bodyPr/>
          <a:lstStyle/>
          <a:p>
            <a:r>
              <a:rPr lang="en-US" altLang="en-US"/>
              <a:t>Glencoe Accounting </a:t>
            </a:r>
          </a:p>
        </p:txBody>
      </p:sp>
      <p:sp>
        <p:nvSpPr>
          <p:cNvPr id="362499" name="Rectangle 3"/>
          <p:cNvSpPr>
            <a:spLocks noGrp="1" noChangeArrowheads="1"/>
          </p:cNvSpPr>
          <p:nvPr>
            <p:ph type="title"/>
          </p:nvPr>
        </p:nvSpPr>
        <p:spPr/>
        <p:txBody>
          <a:bodyPr/>
          <a:lstStyle/>
          <a:p>
            <a:r>
              <a:rPr lang="en-US" altLang="en-US"/>
              <a:t>Posting the Payroll Entry</a:t>
            </a:r>
          </a:p>
        </p:txBody>
      </p:sp>
      <p:sp>
        <p:nvSpPr>
          <p:cNvPr id="362500" name="Rectangle 4"/>
          <p:cNvSpPr>
            <a:spLocks noChangeArrowheads="1"/>
          </p:cNvSpPr>
          <p:nvPr/>
        </p:nvSpPr>
        <p:spPr bwMode="auto">
          <a:xfrm>
            <a:off x="1250950" y="1239838"/>
            <a:ext cx="213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1200">
                <a:solidFill>
                  <a:schemeClr val="bg1"/>
                </a:solidFill>
              </a:rPr>
              <a:t>Journalizing and</a:t>
            </a:r>
            <a:br>
              <a:rPr lang="en-US" altLang="en-US" sz="1200">
                <a:solidFill>
                  <a:schemeClr val="bg1"/>
                </a:solidFill>
              </a:rPr>
            </a:br>
            <a:r>
              <a:rPr lang="en-US" altLang="en-US" sz="1200">
                <a:solidFill>
                  <a:schemeClr val="bg1"/>
                </a:solidFill>
              </a:rPr>
              <a:t>Posting the Payroll</a:t>
            </a:r>
          </a:p>
        </p:txBody>
      </p:sp>
      <p:sp>
        <p:nvSpPr>
          <p:cNvPr id="362501" name="Rectangle 5"/>
          <p:cNvSpPr>
            <a:spLocks noChangeArrowheads="1"/>
          </p:cNvSpPr>
          <p:nvPr/>
        </p:nvSpPr>
        <p:spPr bwMode="auto">
          <a:xfrm>
            <a:off x="304800" y="1327150"/>
            <a:ext cx="12954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en-US" sz="1200">
                <a:solidFill>
                  <a:srgbClr val="2E2E2E"/>
                </a:solidFill>
              </a:rPr>
              <a:t>Section 13.1</a:t>
            </a:r>
          </a:p>
        </p:txBody>
      </p:sp>
      <p:pic>
        <p:nvPicPr>
          <p:cNvPr id="362504" name="Picture 8" descr="13-1_p3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981200"/>
            <a:ext cx="4467225" cy="4449763"/>
          </a:xfrm>
          <a:prstGeom prst="rect">
            <a:avLst/>
          </a:prstGeom>
          <a:noFill/>
          <a:extLst>
            <a:ext uri="{909E8E84-426E-40DD-AFC4-6F175D3DCCD1}">
              <a14:hiddenFill xmlns:a14="http://schemas.microsoft.com/office/drawing/2010/main">
                <a:solidFill>
                  <a:srgbClr val="FFFFFF"/>
                </a:solidFill>
              </a14:hiddenFill>
            </a:ext>
          </a:extLst>
        </p:spPr>
      </p:pic>
      <p:sp>
        <p:nvSpPr>
          <p:cNvPr id="362505" name="Rectangle 9"/>
          <p:cNvSpPr>
            <a:spLocks noChangeArrowheads="1"/>
          </p:cNvSpPr>
          <p:nvPr/>
        </p:nvSpPr>
        <p:spPr bwMode="auto">
          <a:xfrm>
            <a:off x="5411788" y="6324600"/>
            <a:ext cx="1390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1500" i="1">
                <a:solidFill>
                  <a:srgbClr val="CC0000"/>
                </a:solidFill>
              </a:rPr>
              <a:t>See page 346</a:t>
            </a:r>
          </a:p>
        </p:txBody>
      </p:sp>
      <p:sp>
        <p:nvSpPr>
          <p:cNvPr id="362506" name="Oval 10">
            <a:hlinkClick r:id="rId4"/>
          </p:cNvPr>
          <p:cNvSpPr>
            <a:spLocks noChangeArrowheads="1"/>
          </p:cNvSpPr>
          <p:nvPr/>
        </p:nvSpPr>
        <p:spPr bwMode="auto">
          <a:xfrm>
            <a:off x="152400" y="6248400"/>
            <a:ext cx="762000" cy="381000"/>
          </a:xfrm>
          <a:prstGeom prst="ellipse">
            <a:avLst/>
          </a:prstGeom>
          <a:solidFill>
            <a:srgbClr val="CC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Home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62504"/>
                                        </p:tgtEl>
                                        <p:attrNameLst>
                                          <p:attrName>style.visibility</p:attrName>
                                        </p:attrNameLst>
                                      </p:cBhvr>
                                      <p:to>
                                        <p:strVal val="visible"/>
                                      </p:to>
                                    </p:set>
                                    <p:anim calcmode="lin" valueType="num">
                                      <p:cBhvr additive="base">
                                        <p:cTn id="7" dur="500" fill="hold"/>
                                        <p:tgtEl>
                                          <p:spTgt spid="362504"/>
                                        </p:tgtEl>
                                        <p:attrNameLst>
                                          <p:attrName>ppt_x</p:attrName>
                                        </p:attrNameLst>
                                      </p:cBhvr>
                                      <p:tavLst>
                                        <p:tav tm="0">
                                          <p:val>
                                            <p:strVal val="1+#ppt_w/2"/>
                                          </p:val>
                                        </p:tav>
                                        <p:tav tm="100000">
                                          <p:val>
                                            <p:strVal val="#ppt_x"/>
                                          </p:val>
                                        </p:tav>
                                      </p:tavLst>
                                    </p:anim>
                                    <p:anim calcmode="lin" valueType="num">
                                      <p:cBhvr additive="base">
                                        <p:cTn id="8" dur="500" fill="hold"/>
                                        <p:tgtEl>
                                          <p:spTgt spid="3625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3333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0000"/>
        </a:hlink>
        <a:folHlink>
          <a:srgbClr val="003399"/>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0000"/>
        </a:hlink>
        <a:folHlink>
          <a:srgbClr val="333399"/>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10099</TotalTime>
  <Words>1526</Words>
  <Application>Microsoft Office PowerPoint</Application>
  <PresentationFormat>On-screen Show (4:3)</PresentationFormat>
  <Paragraphs>403</Paragraphs>
  <Slides>43</Slides>
  <Notes>43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43</vt:i4>
      </vt:variant>
    </vt:vector>
  </HeadingPairs>
  <TitlesOfParts>
    <vt:vector size="45" baseType="lpstr">
      <vt:lpstr>Arial</vt:lpstr>
      <vt:lpstr>Default Design</vt:lpstr>
      <vt:lpstr>PowerPoint Presentation</vt:lpstr>
      <vt:lpstr>PowerPoint Presentation</vt:lpstr>
      <vt:lpstr>PowerPoint Presentation</vt:lpstr>
      <vt:lpstr>PowerPoint Presentation</vt:lpstr>
      <vt:lpstr>Analyzing and  Journalizing the Payroll</vt:lpstr>
      <vt:lpstr>Analyzing and  Journalizing the Payroll</vt:lpstr>
      <vt:lpstr>Analyzing and  Journalizing the Payroll</vt:lpstr>
      <vt:lpstr>Analyzing and  Journalizing the Payroll</vt:lpstr>
      <vt:lpstr>Posting the Payroll Entry</vt:lpstr>
      <vt:lpstr>Posting the Payroll Entry</vt:lpstr>
      <vt:lpstr>Posting the Payroll Entry</vt:lpstr>
      <vt:lpstr>PowerPoint Presentation</vt:lpstr>
      <vt:lpstr>Computing  Payroll Tax Expenses</vt:lpstr>
      <vt:lpstr>Computing  Payroll Tax Expenses</vt:lpstr>
      <vt:lpstr>Computing  Payroll Tax Expenses</vt:lpstr>
      <vt:lpstr>Computing  Payroll Tax Expenses</vt:lpstr>
      <vt:lpstr>Computing  Payroll Tax Expenses</vt:lpstr>
      <vt:lpstr>Journalizing the Employer’s Payroll Taxes</vt:lpstr>
      <vt:lpstr>Journalizing the Employer’s Payroll Taxes</vt:lpstr>
      <vt:lpstr>Journalizing the Employer Payroll Taxes</vt:lpstr>
      <vt:lpstr>Posting Payroll Taxes to the General Ledger</vt:lpstr>
      <vt:lpstr>Posting Payroll Taxes to the General Ledger</vt:lpstr>
      <vt:lpstr>PowerPoint Presentation</vt:lpstr>
      <vt:lpstr>Paying the Payroll  Tax Liabilities</vt:lpstr>
      <vt:lpstr>Paying the Payroll  Tax Liabilities</vt:lpstr>
      <vt:lpstr>Paying the Payroll  Tax Liabilities</vt:lpstr>
      <vt:lpstr>Paying the Payroll  Tax Liabilities</vt:lpstr>
      <vt:lpstr>Paying the Payroll  Tax Liabilities</vt:lpstr>
      <vt:lpstr>Paying the Payroll  Tax Liabilities</vt:lpstr>
      <vt:lpstr>Paying the Payroll  Tax Liabilities</vt:lpstr>
      <vt:lpstr>Paying the Payroll  Tax Liabilities</vt:lpstr>
      <vt:lpstr>Paying the Payroll  Tax Liabilities</vt:lpstr>
      <vt:lpstr>Paying the Payroll  Tax Liabilities</vt:lpstr>
      <vt:lpstr>Paying the Payroll  Tax Liabilities</vt:lpstr>
      <vt:lpstr>Preparing Payroll  Tax Forms</vt:lpstr>
      <vt:lpstr>Preparing Payroll  Tax Forms</vt:lpstr>
      <vt:lpstr>Preparing Payroll  Tax Forms</vt:lpstr>
      <vt:lpstr>Preparing Payroll  Tax Forms</vt:lpstr>
      <vt:lpstr>Preparing Payroll  Tax Forms</vt:lpstr>
      <vt:lpstr>Preparing Payroll  Tax Forms</vt:lpstr>
      <vt:lpstr>PowerPoint Presentation</vt:lpstr>
      <vt:lpstr>PowerPoint Presentation</vt:lpstr>
      <vt:lpstr>PowerPoint Presentation</vt:lpstr>
    </vt:vector>
  </TitlesOfParts>
  <Company>MCGRAW-HILL EDUCATION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Shawn</dc:creator>
  <cp:lastModifiedBy>Shawn</cp:lastModifiedBy>
  <cp:revision>235</cp:revision>
  <dcterms:created xsi:type="dcterms:W3CDTF">2005-08-25T04:32:33Z</dcterms:created>
  <dcterms:modified xsi:type="dcterms:W3CDTF">2013-12-31T14:25:47Z</dcterms:modified>
</cp:coreProperties>
</file>