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329" r:id="rId2"/>
    <p:sldId id="257" r:id="rId3"/>
    <p:sldId id="323" r:id="rId4"/>
    <p:sldId id="345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355" r:id="rId27"/>
    <p:sldId id="415" r:id="rId28"/>
    <p:sldId id="416" r:id="rId29"/>
    <p:sldId id="417" r:id="rId30"/>
    <p:sldId id="418" r:id="rId31"/>
    <p:sldId id="356" r:id="rId32"/>
    <p:sldId id="330" r:id="rId33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orient="horz" pos="1296">
          <p15:clr>
            <a:srgbClr val="A4A3A4"/>
          </p15:clr>
        </p15:guide>
        <p15:guide id="3" orient="horz" pos="1461">
          <p15:clr>
            <a:srgbClr val="A4A3A4"/>
          </p15:clr>
        </p15:guide>
        <p15:guide id="4" pos="2544">
          <p15:clr>
            <a:srgbClr val="A4A3A4"/>
          </p15:clr>
        </p15:guide>
        <p15:guide id="5" pos="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33"/>
    <a:srgbClr val="CC0000"/>
    <a:srgbClr val="FFCC66"/>
    <a:srgbClr val="006600"/>
    <a:srgbClr val="003300"/>
    <a:srgbClr val="2E2E2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8" autoAdjust="0"/>
    <p:restoredTop sz="89393" autoAdjust="0"/>
  </p:normalViewPr>
  <p:slideViewPr>
    <p:cSldViewPr>
      <p:cViewPr varScale="1">
        <p:scale>
          <a:sx n="78" d="100"/>
          <a:sy n="78" d="100"/>
        </p:scale>
        <p:origin x="1338" y="84"/>
      </p:cViewPr>
      <p:guideLst>
        <p:guide orient="horz" pos="3936"/>
        <p:guide orient="horz" pos="1296"/>
        <p:guide orient="horz" pos="1461"/>
        <p:guide pos="2544"/>
        <p:guide pos="91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52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/>
            </a:lvl1pPr>
          </a:lstStyle>
          <a:p>
            <a:endParaRPr lang="en-US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/>
            </a:lvl1pPr>
          </a:lstStyle>
          <a:p>
            <a:fld id="{61D1A8EB-1D32-423D-88CC-5FB64D7E3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358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9EA6A-F68D-48BB-BDCE-7C1875BAE95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450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A2079-924B-4595-9FAA-2547511D02A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473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8F920-A3B2-4B9E-BF09-1B19DAD0450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641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C9AE4-D98B-4FFB-955A-B971044ED92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312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2815D-5D26-469F-8845-B68A9569385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576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9E6A5-D4F6-4AB6-950F-56410AEC0C3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22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0A241-3DA8-4689-B0EC-595DD663720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054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BD980-8422-4FA9-A930-30D4BC17FCF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08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08884-1AAE-4B02-B2C4-EEEE8583E68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018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69A07-E9C0-4E8B-8EFE-4DAF3E9A66C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9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3877C-1951-4F5A-8A8B-7B072F4ECE2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07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AB93F-ED08-43E5-9AC2-2FD2C4A92E9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804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B6933-2E16-4E9F-82F4-643DE1E745A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774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A4A8A-43A8-43B6-9C3D-3A8642AF0DD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57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FCA73-B335-4668-B6D8-B223A1473F3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112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7E1BF-F475-4DF9-89CD-7FC4FF3C8D3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621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55595-0E8E-4D91-BB61-6AE8E2633A8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4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D5836-2ED0-45FF-AE37-C956852E3B4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86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2C3B9-1E15-46B3-B063-1101022A9C4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116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ACE47-2C39-41AD-8F4B-A31E6E5AD65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964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D5FA1-3049-461B-A5D4-619D8FCA354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219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64963F-5EF2-4D37-A1B7-0EE494DC261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7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D3502-4D07-4259-873D-552D080BD41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869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F110B-0793-4185-8467-E839638024C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8593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01841-A873-4CAC-9981-0EE2B1C5DAF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344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17FA1-784E-42B9-9C5B-05828C7F804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50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A5253-DE93-44DF-9128-2D1B2AA2919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1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F9D6A-3CC6-4871-BB68-164A8C37B83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60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0BB5B-8253-436B-A926-5A9A7ACA39D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87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F945C-9ABA-4AF0-927B-3296A9752DF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189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E5048-3BA9-4C0E-8EB3-B78D0C34687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842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A8D10-28FB-4805-AC04-FA8A9A150FE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87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6" name="Picture 16" descr="CHAPTER 5 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9877079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152400"/>
            <a:ext cx="2198687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446838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1510994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00679646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2037144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42595381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4133344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6915432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5932972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0627900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9483596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" name="Picture 50" descr="CHAPTER 5 BACK WITH TA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600" b="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Glencoe Accounting 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title"/>
          </p:nvPr>
        </p:nvSpPr>
        <p:spPr bwMode="gray">
          <a:xfrm>
            <a:off x="4191000" y="152400"/>
            <a:ext cx="49117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4038600" y="762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2E2E2E"/>
          </a:solidFill>
          <a:latin typeface="+mn-lt"/>
          <a:ea typeface="+mn-ea"/>
          <a:cs typeface="+mn-cs"/>
        </a:defRPr>
      </a:lvl1pPr>
      <a:lvl2pPr marL="969963" indent="-3429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E2E2E"/>
          </a:solidFill>
          <a:latin typeface="+mn-lt"/>
        </a:defRPr>
      </a:lvl2pPr>
      <a:lvl3pPr marL="1312863" indent="-168275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2E2E2E"/>
          </a:solidFill>
          <a:latin typeface="+mn-lt"/>
        </a:defRPr>
      </a:lvl3pPr>
      <a:lvl4pPr marL="16557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Oval 4">
            <a:hlinkClick r:id="rId3"/>
          </p:cNvPr>
          <p:cNvSpPr>
            <a:spLocks noChangeArrowheads="1"/>
          </p:cNvSpPr>
          <p:nvPr/>
        </p:nvSpPr>
        <p:spPr bwMode="auto">
          <a:xfrm>
            <a:off x="8242300" y="6489700"/>
            <a:ext cx="762000" cy="2794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372747" name="Picture 11" descr="drop sha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7813"/>
            <a:ext cx="8153400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/>
              <a:t>The Rules of Debit and Credit for Temporary Accounts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pic>
        <p:nvPicPr>
          <p:cNvPr id="372746" name="Picture 10" descr="5-2_p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82850"/>
            <a:ext cx="830580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749" name="Rectangle 1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372750" name="Rectangle 14"/>
          <p:cNvSpPr>
            <a:spLocks noChangeArrowheads="1"/>
          </p:cNvSpPr>
          <p:nvPr/>
        </p:nvSpPr>
        <p:spPr bwMode="auto">
          <a:xfrm>
            <a:off x="7299325" y="49530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110</a:t>
            </a:r>
          </a:p>
        </p:txBody>
      </p:sp>
      <p:sp>
        <p:nvSpPr>
          <p:cNvPr id="372751" name="Oval 15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/>
              <a:t>The Rules of Debit and Credit for Temporary Accounts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pic>
        <p:nvPicPr>
          <p:cNvPr id="374791" name="Picture 7" descr="3 boxes i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48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1058863" y="2185988"/>
            <a:ext cx="6992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These rules of debit and credit are used for expense accounts: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1447800" y="2878138"/>
            <a:ext cx="64008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700" b="0"/>
              <a:t>An expense account is </a:t>
            </a:r>
            <a:r>
              <a:rPr lang="en-US" altLang="en-US" sz="1700" b="0" i="1"/>
              <a:t>increased</a:t>
            </a:r>
            <a:r>
              <a:rPr lang="en-US" altLang="en-US" sz="1700" b="0"/>
              <a:t> on the </a:t>
            </a:r>
            <a:r>
              <a:rPr lang="en-US" altLang="en-US" sz="1700" b="0" i="1"/>
              <a:t>debit</a:t>
            </a:r>
            <a:r>
              <a:rPr lang="en-US" altLang="en-US" sz="1700" b="0"/>
              <a:t> side.</a:t>
            </a:r>
          </a:p>
        </p:txBody>
      </p:sp>
      <p:sp>
        <p:nvSpPr>
          <p:cNvPr id="374794" name="Rectangle 10"/>
          <p:cNvSpPr>
            <a:spLocks noChangeArrowheads="1"/>
          </p:cNvSpPr>
          <p:nvPr/>
        </p:nvSpPr>
        <p:spPr bwMode="auto">
          <a:xfrm>
            <a:off x="1447800" y="4046538"/>
            <a:ext cx="651351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700" b="0"/>
              <a:t>An expense account is </a:t>
            </a:r>
            <a:r>
              <a:rPr lang="en-US" altLang="en-US" sz="1700" b="0" i="1"/>
              <a:t>decreased</a:t>
            </a:r>
            <a:r>
              <a:rPr lang="en-US" altLang="en-US" sz="1700" b="0"/>
              <a:t> on the </a:t>
            </a:r>
            <a:r>
              <a:rPr lang="en-US" altLang="en-US" sz="1700" b="0" i="1"/>
              <a:t>credit</a:t>
            </a:r>
            <a:r>
              <a:rPr lang="en-US" altLang="en-US" sz="1700" b="0"/>
              <a:t> side.</a:t>
            </a:r>
          </a:p>
        </p:txBody>
      </p:sp>
      <p:sp>
        <p:nvSpPr>
          <p:cNvPr id="374795" name="Rectangle 11"/>
          <p:cNvSpPr>
            <a:spLocks noChangeArrowheads="1"/>
          </p:cNvSpPr>
          <p:nvPr/>
        </p:nvSpPr>
        <p:spPr bwMode="auto">
          <a:xfrm>
            <a:off x="1447800" y="4929188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700" b="0"/>
              <a:t>The </a:t>
            </a:r>
            <a:r>
              <a:rPr lang="en-US" altLang="en-US" sz="1700" b="0" i="1"/>
              <a:t>normal balance</a:t>
            </a:r>
            <a:r>
              <a:rPr lang="en-US" altLang="en-US" sz="1700" b="0"/>
              <a:t> for an expense account is the </a:t>
            </a:r>
            <a:r>
              <a:rPr lang="en-US" altLang="en-US" sz="1700" b="0" i="1"/>
              <a:t>increase</a:t>
            </a:r>
            <a:r>
              <a:rPr lang="en-US" altLang="en-US" sz="1700" b="0"/>
              <a:t> or the </a:t>
            </a:r>
            <a:r>
              <a:rPr lang="en-US" altLang="en-US" sz="1700" b="0" i="1"/>
              <a:t>debit</a:t>
            </a:r>
            <a:r>
              <a:rPr lang="en-US" altLang="en-US" sz="1700" b="0"/>
              <a:t> side. Expense accounts normally have debit balances.</a:t>
            </a:r>
          </a:p>
        </p:txBody>
      </p:sp>
      <p:sp>
        <p:nvSpPr>
          <p:cNvPr id="374797" name="Rectangle 1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374798" name="Oval 1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/>
              <a:t>The Rules of Debit and Credit for Temporary Accounts</a:t>
            </a:r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sp>
        <p:nvSpPr>
          <p:cNvPr id="378893" name="Rectangle 1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grpSp>
        <p:nvGrpSpPr>
          <p:cNvPr id="378901" name="Group 21"/>
          <p:cNvGrpSpPr>
            <a:grpSpLocks/>
          </p:cNvGrpSpPr>
          <p:nvPr/>
        </p:nvGrpSpPr>
        <p:grpSpPr bwMode="auto">
          <a:xfrm>
            <a:off x="1371600" y="2057400"/>
            <a:ext cx="6400800" cy="3810000"/>
            <a:chOff x="864" y="1296"/>
            <a:chExt cx="4032" cy="2400"/>
          </a:xfrm>
        </p:grpSpPr>
        <p:grpSp>
          <p:nvGrpSpPr>
            <p:cNvPr id="378899" name="Group 19"/>
            <p:cNvGrpSpPr>
              <a:grpSpLocks/>
            </p:cNvGrpSpPr>
            <p:nvPr/>
          </p:nvGrpSpPr>
          <p:grpSpPr bwMode="auto">
            <a:xfrm>
              <a:off x="864" y="1296"/>
              <a:ext cx="4032" cy="2400"/>
              <a:chOff x="864" y="1296"/>
              <a:chExt cx="4032" cy="2400"/>
            </a:xfrm>
          </p:grpSpPr>
          <p:grpSp>
            <p:nvGrpSpPr>
              <p:cNvPr id="378897" name="Group 17"/>
              <p:cNvGrpSpPr>
                <a:grpSpLocks/>
              </p:cNvGrpSpPr>
              <p:nvPr/>
            </p:nvGrpSpPr>
            <p:grpSpPr bwMode="auto">
              <a:xfrm>
                <a:off x="864" y="1296"/>
                <a:ext cx="4032" cy="2400"/>
                <a:chOff x="864" y="1296"/>
                <a:chExt cx="4032" cy="2400"/>
              </a:xfrm>
            </p:grpSpPr>
            <p:pic>
              <p:nvPicPr>
                <p:cNvPr id="378890" name="Picture 10" descr="5-3_p10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4" y="1296"/>
                  <a:ext cx="4032" cy="23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78895" name="Freeform 15"/>
                <p:cNvSpPr>
                  <a:spLocks/>
                </p:cNvSpPr>
                <p:nvPr/>
              </p:nvSpPr>
              <p:spPr bwMode="white">
                <a:xfrm>
                  <a:off x="864" y="3072"/>
                  <a:ext cx="1968" cy="624"/>
                </a:xfrm>
                <a:custGeom>
                  <a:avLst/>
                  <a:gdLst>
                    <a:gd name="T0" fmla="*/ 0 w 1920"/>
                    <a:gd name="T1" fmla="*/ 96 h 624"/>
                    <a:gd name="T2" fmla="*/ 1680 w 1920"/>
                    <a:gd name="T3" fmla="*/ 96 h 624"/>
                    <a:gd name="T4" fmla="*/ 1776 w 1920"/>
                    <a:gd name="T5" fmla="*/ 0 h 624"/>
                    <a:gd name="T6" fmla="*/ 1872 w 1920"/>
                    <a:gd name="T7" fmla="*/ 0 h 624"/>
                    <a:gd name="T8" fmla="*/ 1920 w 1920"/>
                    <a:gd name="T9" fmla="*/ 240 h 624"/>
                    <a:gd name="T10" fmla="*/ 1392 w 1920"/>
                    <a:gd name="T11" fmla="*/ 624 h 624"/>
                    <a:gd name="T12" fmla="*/ 480 w 1920"/>
                    <a:gd name="T13" fmla="*/ 624 h 624"/>
                    <a:gd name="T14" fmla="*/ 0 w 1920"/>
                    <a:gd name="T15" fmla="*/ 96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20" h="624">
                      <a:moveTo>
                        <a:pt x="0" y="96"/>
                      </a:moveTo>
                      <a:lnTo>
                        <a:pt x="1680" y="96"/>
                      </a:lnTo>
                      <a:lnTo>
                        <a:pt x="1776" y="0"/>
                      </a:lnTo>
                      <a:lnTo>
                        <a:pt x="1872" y="0"/>
                      </a:lnTo>
                      <a:lnTo>
                        <a:pt x="1920" y="240"/>
                      </a:lnTo>
                      <a:lnTo>
                        <a:pt x="1392" y="624"/>
                      </a:lnTo>
                      <a:lnTo>
                        <a:pt x="480" y="624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8896" name="Freeform 16"/>
                <p:cNvSpPr>
                  <a:spLocks/>
                </p:cNvSpPr>
                <p:nvPr/>
              </p:nvSpPr>
              <p:spPr bwMode="white">
                <a:xfrm>
                  <a:off x="2928" y="3072"/>
                  <a:ext cx="1680" cy="624"/>
                </a:xfrm>
                <a:custGeom>
                  <a:avLst/>
                  <a:gdLst>
                    <a:gd name="T0" fmla="*/ 0 w 1680"/>
                    <a:gd name="T1" fmla="*/ 0 h 624"/>
                    <a:gd name="T2" fmla="*/ 144 w 1680"/>
                    <a:gd name="T3" fmla="*/ 0 h 624"/>
                    <a:gd name="T4" fmla="*/ 240 w 1680"/>
                    <a:gd name="T5" fmla="*/ 192 h 624"/>
                    <a:gd name="T6" fmla="*/ 1456 w 1680"/>
                    <a:gd name="T7" fmla="*/ 187 h 624"/>
                    <a:gd name="T8" fmla="*/ 1536 w 1680"/>
                    <a:gd name="T9" fmla="*/ 96 h 624"/>
                    <a:gd name="T10" fmla="*/ 1632 w 1680"/>
                    <a:gd name="T11" fmla="*/ 96 h 624"/>
                    <a:gd name="T12" fmla="*/ 1680 w 1680"/>
                    <a:gd name="T13" fmla="*/ 480 h 624"/>
                    <a:gd name="T14" fmla="*/ 1392 w 1680"/>
                    <a:gd name="T15" fmla="*/ 624 h 624"/>
                    <a:gd name="T16" fmla="*/ 240 w 1680"/>
                    <a:gd name="T17" fmla="*/ 576 h 624"/>
                    <a:gd name="T18" fmla="*/ 48 w 1680"/>
                    <a:gd name="T19" fmla="*/ 384 h 624"/>
                    <a:gd name="T20" fmla="*/ 0 w 1680"/>
                    <a:gd name="T21" fmla="*/ 144 h 624"/>
                    <a:gd name="T22" fmla="*/ 0 w 1680"/>
                    <a:gd name="T23" fmla="*/ 0 h 6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80" h="624">
                      <a:moveTo>
                        <a:pt x="0" y="0"/>
                      </a:moveTo>
                      <a:lnTo>
                        <a:pt x="144" y="0"/>
                      </a:lnTo>
                      <a:lnTo>
                        <a:pt x="240" y="192"/>
                      </a:lnTo>
                      <a:cubicBezTo>
                        <a:pt x="645" y="190"/>
                        <a:pt x="1050" y="188"/>
                        <a:pt x="1456" y="187"/>
                      </a:cubicBezTo>
                      <a:lnTo>
                        <a:pt x="1536" y="96"/>
                      </a:lnTo>
                      <a:lnTo>
                        <a:pt x="1632" y="96"/>
                      </a:lnTo>
                      <a:lnTo>
                        <a:pt x="1680" y="480"/>
                      </a:lnTo>
                      <a:lnTo>
                        <a:pt x="1392" y="624"/>
                      </a:lnTo>
                      <a:lnTo>
                        <a:pt x="240" y="576"/>
                      </a:lnTo>
                      <a:lnTo>
                        <a:pt x="48" y="384"/>
                      </a:lnTo>
                      <a:lnTo>
                        <a:pt x="0" y="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8898" name="Rectangle 18"/>
              <p:cNvSpPr>
                <a:spLocks noChangeArrowheads="1"/>
              </p:cNvSpPr>
              <p:nvPr/>
            </p:nvSpPr>
            <p:spPr bwMode="gray">
              <a:xfrm>
                <a:off x="2784" y="3173"/>
                <a:ext cx="144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8900" name="Rectangle 20"/>
            <p:cNvSpPr>
              <a:spLocks noChangeArrowheads="1"/>
            </p:cNvSpPr>
            <p:nvPr/>
          </p:nvSpPr>
          <p:spPr bwMode="white">
            <a:xfrm>
              <a:off x="1882" y="2400"/>
              <a:ext cx="9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894" name="Rectangle 14"/>
          <p:cNvSpPr>
            <a:spLocks noChangeArrowheads="1"/>
          </p:cNvSpPr>
          <p:nvPr/>
        </p:nvSpPr>
        <p:spPr bwMode="auto">
          <a:xfrm>
            <a:off x="6400800" y="51054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111</a:t>
            </a:r>
          </a:p>
        </p:txBody>
      </p:sp>
      <p:sp>
        <p:nvSpPr>
          <p:cNvPr id="378902" name="Oval 2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/>
              <a:t>The Rules of Debit and Credit for Temporary Accounts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pic>
        <p:nvPicPr>
          <p:cNvPr id="380934" name="Picture 6" descr="3 boxes i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48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5" name="Rectangle 7"/>
          <p:cNvSpPr>
            <a:spLocks noChangeArrowheads="1"/>
          </p:cNvSpPr>
          <p:nvPr/>
        </p:nvSpPr>
        <p:spPr bwMode="auto">
          <a:xfrm>
            <a:off x="1066800" y="2049463"/>
            <a:ext cx="708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/>
              <a:t>These rules of debit and credit are used for </a:t>
            </a:r>
            <a:br>
              <a:rPr lang="en-US" altLang="en-US" sz="1800"/>
            </a:br>
            <a:r>
              <a:rPr lang="en-US" altLang="en-US" sz="1800"/>
              <a:t>withdrawals accounts:</a:t>
            </a:r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1447800" y="2901950"/>
            <a:ext cx="640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600" b="0"/>
              <a:t>A withdrawals account is </a:t>
            </a:r>
            <a:r>
              <a:rPr lang="en-US" altLang="en-US" sz="1600" b="0" i="1"/>
              <a:t>increased</a:t>
            </a:r>
            <a:r>
              <a:rPr lang="en-US" altLang="en-US" sz="1600" b="0"/>
              <a:t> on the </a:t>
            </a:r>
            <a:r>
              <a:rPr lang="en-US" altLang="en-US" sz="1600" b="0" i="1"/>
              <a:t>debit</a:t>
            </a:r>
            <a:r>
              <a:rPr lang="en-US" altLang="en-US" sz="1600" b="0"/>
              <a:t> side.</a:t>
            </a:r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1447800" y="4046538"/>
            <a:ext cx="6513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600" b="0"/>
              <a:t>A withdrawals account is </a:t>
            </a:r>
            <a:r>
              <a:rPr lang="en-US" altLang="en-US" sz="1600" b="0" i="1"/>
              <a:t>decreased</a:t>
            </a:r>
            <a:r>
              <a:rPr lang="en-US" altLang="en-US" sz="1600" b="0"/>
              <a:t> on the </a:t>
            </a:r>
            <a:r>
              <a:rPr lang="en-US" altLang="en-US" sz="1600" b="0" i="1"/>
              <a:t>credit</a:t>
            </a:r>
            <a:r>
              <a:rPr lang="en-US" altLang="en-US" sz="1600" b="0"/>
              <a:t> side.</a:t>
            </a:r>
          </a:p>
        </p:txBody>
      </p:sp>
      <p:sp>
        <p:nvSpPr>
          <p:cNvPr id="380938" name="Rectangle 10"/>
          <p:cNvSpPr>
            <a:spLocks noChangeArrowheads="1"/>
          </p:cNvSpPr>
          <p:nvPr/>
        </p:nvSpPr>
        <p:spPr bwMode="auto">
          <a:xfrm>
            <a:off x="1447800" y="4929188"/>
            <a:ext cx="6324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600" b="0"/>
              <a:t>The </a:t>
            </a:r>
            <a:r>
              <a:rPr lang="en-US" altLang="en-US" sz="1600" b="0" i="1"/>
              <a:t>normal balance</a:t>
            </a:r>
            <a:r>
              <a:rPr lang="en-US" altLang="en-US" sz="1600" b="0"/>
              <a:t> for a withdrawals account is the </a:t>
            </a:r>
            <a:r>
              <a:rPr lang="en-US" altLang="en-US" sz="1600" b="0" i="1"/>
              <a:t>increase</a:t>
            </a:r>
            <a:r>
              <a:rPr lang="en-US" altLang="en-US" sz="1600" b="0"/>
              <a:t> or the </a:t>
            </a:r>
            <a:r>
              <a:rPr lang="en-US" altLang="en-US" sz="1600" b="0" i="1"/>
              <a:t>debit</a:t>
            </a:r>
            <a:r>
              <a:rPr lang="en-US" altLang="en-US" sz="1600" b="0"/>
              <a:t> side. Withdrawals accounts normally have debit balances.</a:t>
            </a:r>
          </a:p>
        </p:txBody>
      </p:sp>
      <p:sp>
        <p:nvSpPr>
          <p:cNvPr id="380940" name="Rectangle 12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380941" name="Oval 1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/>
              <a:t>The Rules of Debit and Credit for Temporary Accounts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pic>
        <p:nvPicPr>
          <p:cNvPr id="382986" name="Picture 10" descr="5-1_p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179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989" name="Rectangle 1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382990" name="Oval 1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/>
              <a:t>The Rules of Debit and Credit for Temporary Accounts</a:t>
            </a:r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grpSp>
        <p:nvGrpSpPr>
          <p:cNvPr id="385041" name="Group 17"/>
          <p:cNvGrpSpPr>
            <a:grpSpLocks/>
          </p:cNvGrpSpPr>
          <p:nvPr/>
        </p:nvGrpSpPr>
        <p:grpSpPr bwMode="auto">
          <a:xfrm>
            <a:off x="1752600" y="1905000"/>
            <a:ext cx="5238750" cy="4495800"/>
            <a:chOff x="1104" y="1200"/>
            <a:chExt cx="3300" cy="2832"/>
          </a:xfrm>
        </p:grpSpPr>
        <p:pic>
          <p:nvPicPr>
            <p:cNvPr id="385030" name="Picture 6" descr="5-1_p109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200"/>
              <a:ext cx="3300" cy="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034" name="Freeform 10"/>
            <p:cNvSpPr>
              <a:spLocks/>
            </p:cNvSpPr>
            <p:nvPr/>
          </p:nvSpPr>
          <p:spPr bwMode="white">
            <a:xfrm>
              <a:off x="1152" y="2592"/>
              <a:ext cx="1536" cy="336"/>
            </a:xfrm>
            <a:custGeom>
              <a:avLst/>
              <a:gdLst>
                <a:gd name="T0" fmla="*/ 0 w 1536"/>
                <a:gd name="T1" fmla="*/ 144 h 336"/>
                <a:gd name="T2" fmla="*/ 1392 w 1536"/>
                <a:gd name="T3" fmla="*/ 144 h 336"/>
                <a:gd name="T4" fmla="*/ 1488 w 1536"/>
                <a:gd name="T5" fmla="*/ 0 h 336"/>
                <a:gd name="T6" fmla="*/ 1536 w 1536"/>
                <a:gd name="T7" fmla="*/ 144 h 336"/>
                <a:gd name="T8" fmla="*/ 1536 w 1536"/>
                <a:gd name="T9" fmla="*/ 336 h 336"/>
                <a:gd name="T10" fmla="*/ 0 w 1536"/>
                <a:gd name="T11" fmla="*/ 336 h 336"/>
                <a:gd name="T12" fmla="*/ 0 w 1536"/>
                <a:gd name="T13" fmla="*/ 14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6" h="336">
                  <a:moveTo>
                    <a:pt x="0" y="144"/>
                  </a:moveTo>
                  <a:lnTo>
                    <a:pt x="1392" y="144"/>
                  </a:lnTo>
                  <a:lnTo>
                    <a:pt x="1488" y="0"/>
                  </a:lnTo>
                  <a:lnTo>
                    <a:pt x="1536" y="144"/>
                  </a:lnTo>
                  <a:lnTo>
                    <a:pt x="1536" y="336"/>
                  </a:lnTo>
                  <a:lnTo>
                    <a:pt x="0" y="33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5" name="Freeform 11"/>
            <p:cNvSpPr>
              <a:spLocks/>
            </p:cNvSpPr>
            <p:nvPr/>
          </p:nvSpPr>
          <p:spPr bwMode="white">
            <a:xfrm>
              <a:off x="2784" y="2640"/>
              <a:ext cx="1360" cy="336"/>
            </a:xfrm>
            <a:custGeom>
              <a:avLst/>
              <a:gdLst>
                <a:gd name="T0" fmla="*/ 48 w 1360"/>
                <a:gd name="T1" fmla="*/ 0 h 336"/>
                <a:gd name="T2" fmla="*/ 240 w 1360"/>
                <a:gd name="T3" fmla="*/ 144 h 336"/>
                <a:gd name="T4" fmla="*/ 1200 w 1360"/>
                <a:gd name="T5" fmla="*/ 144 h 336"/>
                <a:gd name="T6" fmla="*/ 1248 w 1360"/>
                <a:gd name="T7" fmla="*/ 144 h 336"/>
                <a:gd name="T8" fmla="*/ 1248 w 1360"/>
                <a:gd name="T9" fmla="*/ 96 h 336"/>
                <a:gd name="T10" fmla="*/ 1344 w 1360"/>
                <a:gd name="T11" fmla="*/ 96 h 336"/>
                <a:gd name="T12" fmla="*/ 1360 w 1360"/>
                <a:gd name="T13" fmla="*/ 304 h 336"/>
                <a:gd name="T14" fmla="*/ 48 w 1360"/>
                <a:gd name="T15" fmla="*/ 336 h 336"/>
                <a:gd name="T16" fmla="*/ 0 w 1360"/>
                <a:gd name="T17" fmla="*/ 192 h 336"/>
                <a:gd name="T18" fmla="*/ 0 w 1360"/>
                <a:gd name="T19" fmla="*/ 96 h 336"/>
                <a:gd name="T20" fmla="*/ 48 w 1360"/>
                <a:gd name="T2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0" h="336">
                  <a:moveTo>
                    <a:pt x="48" y="0"/>
                  </a:moveTo>
                  <a:lnTo>
                    <a:pt x="240" y="144"/>
                  </a:lnTo>
                  <a:lnTo>
                    <a:pt x="1200" y="144"/>
                  </a:lnTo>
                  <a:lnTo>
                    <a:pt x="1248" y="144"/>
                  </a:lnTo>
                  <a:lnTo>
                    <a:pt x="1248" y="96"/>
                  </a:lnTo>
                  <a:lnTo>
                    <a:pt x="1344" y="96"/>
                  </a:lnTo>
                  <a:cubicBezTo>
                    <a:pt x="1349" y="165"/>
                    <a:pt x="1354" y="234"/>
                    <a:pt x="1360" y="304"/>
                  </a:cubicBezTo>
                  <a:lnTo>
                    <a:pt x="48" y="336"/>
                  </a:lnTo>
                  <a:lnTo>
                    <a:pt x="0" y="192"/>
                  </a:lnTo>
                  <a:lnTo>
                    <a:pt x="0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6" name="Rectangle 12"/>
            <p:cNvSpPr>
              <a:spLocks noChangeArrowheads="1"/>
            </p:cNvSpPr>
            <p:nvPr/>
          </p:nvSpPr>
          <p:spPr bwMode="white">
            <a:xfrm>
              <a:off x="3888" y="2744"/>
              <a:ext cx="240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7" name="Freeform 13"/>
            <p:cNvSpPr>
              <a:spLocks/>
            </p:cNvSpPr>
            <p:nvPr/>
          </p:nvSpPr>
          <p:spPr bwMode="white">
            <a:xfrm>
              <a:off x="1152" y="3489"/>
              <a:ext cx="1536" cy="543"/>
            </a:xfrm>
            <a:custGeom>
              <a:avLst/>
              <a:gdLst>
                <a:gd name="T0" fmla="*/ 0 w 1536"/>
                <a:gd name="T1" fmla="*/ 144 h 336"/>
                <a:gd name="T2" fmla="*/ 1392 w 1536"/>
                <a:gd name="T3" fmla="*/ 144 h 336"/>
                <a:gd name="T4" fmla="*/ 1488 w 1536"/>
                <a:gd name="T5" fmla="*/ 0 h 336"/>
                <a:gd name="T6" fmla="*/ 1536 w 1536"/>
                <a:gd name="T7" fmla="*/ 144 h 336"/>
                <a:gd name="T8" fmla="*/ 1536 w 1536"/>
                <a:gd name="T9" fmla="*/ 336 h 336"/>
                <a:gd name="T10" fmla="*/ 0 w 1536"/>
                <a:gd name="T11" fmla="*/ 336 h 336"/>
                <a:gd name="T12" fmla="*/ 0 w 1536"/>
                <a:gd name="T13" fmla="*/ 14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6" h="336">
                  <a:moveTo>
                    <a:pt x="0" y="144"/>
                  </a:moveTo>
                  <a:lnTo>
                    <a:pt x="1392" y="144"/>
                  </a:lnTo>
                  <a:lnTo>
                    <a:pt x="1488" y="0"/>
                  </a:lnTo>
                  <a:lnTo>
                    <a:pt x="1536" y="144"/>
                  </a:lnTo>
                  <a:lnTo>
                    <a:pt x="1536" y="336"/>
                  </a:lnTo>
                  <a:lnTo>
                    <a:pt x="0" y="336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8" name="Rectangle 14"/>
            <p:cNvSpPr>
              <a:spLocks noChangeArrowheads="1"/>
            </p:cNvSpPr>
            <p:nvPr/>
          </p:nvSpPr>
          <p:spPr bwMode="white">
            <a:xfrm>
              <a:off x="1200" y="3600"/>
              <a:ext cx="384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39" name="Rectangle 15"/>
            <p:cNvSpPr>
              <a:spLocks noChangeArrowheads="1"/>
            </p:cNvSpPr>
            <p:nvPr/>
          </p:nvSpPr>
          <p:spPr bwMode="white">
            <a:xfrm>
              <a:off x="3024" y="3792"/>
              <a:ext cx="1152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5042" name="Rectangle 18"/>
          <p:cNvSpPr>
            <a:spLocks noChangeArrowheads="1"/>
          </p:cNvSpPr>
          <p:nvPr/>
        </p:nvSpPr>
        <p:spPr bwMode="auto">
          <a:xfrm>
            <a:off x="5562600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112</a:t>
            </a:r>
          </a:p>
        </p:txBody>
      </p:sp>
      <p:sp>
        <p:nvSpPr>
          <p:cNvPr id="385043" name="Oval 19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Key Term</a:t>
            </a:r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11430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/>
              <a:t>revenue recognition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sp>
        <p:nvSpPr>
          <p:cNvPr id="387078" name="Oval 6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Transactions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391173" name="Rectangle 5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4189413" y="1260475"/>
            <a:ext cx="41925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b="0"/>
              <a:t>Using the rules of debit and credit, analyze some business transactions that affect revenue, expense, and owner’s withdrawals accounts.</a:t>
            </a:r>
          </a:p>
        </p:txBody>
      </p:sp>
      <p:sp>
        <p:nvSpPr>
          <p:cNvPr id="391175" name="Rectangle 7"/>
          <p:cNvSpPr>
            <a:spLocks noChangeArrowheads="1"/>
          </p:cNvSpPr>
          <p:nvPr/>
        </p:nvSpPr>
        <p:spPr bwMode="auto">
          <a:xfrm>
            <a:off x="698500" y="2438400"/>
            <a:ext cx="7696200" cy="3505200"/>
          </a:xfrm>
          <a:prstGeom prst="rect">
            <a:avLst/>
          </a:prstGeom>
          <a:noFill/>
          <a:ln w="19050">
            <a:solidFill>
              <a:srgbClr val="003C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C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gray">
          <a:xfrm>
            <a:off x="698500" y="2438400"/>
            <a:ext cx="2578100" cy="381000"/>
          </a:xfrm>
          <a:prstGeom prst="rect">
            <a:avLst/>
          </a:prstGeom>
          <a:solidFill>
            <a:srgbClr val="003C9C"/>
          </a:solidFill>
          <a:ln w="9525">
            <a:solidFill>
              <a:srgbClr val="003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1600">
                <a:solidFill>
                  <a:schemeClr val="bg1"/>
                </a:solidFill>
              </a:rPr>
              <a:t>Business Transaction 8</a:t>
            </a:r>
          </a:p>
        </p:txBody>
      </p: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838200" y="2895600"/>
            <a:ext cx="739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0">
                <a:solidFill>
                  <a:srgbClr val="000000"/>
                </a:solidFill>
              </a:rPr>
              <a:t>On October 15 Zip provided delivery services for Sims Corporation. A check for $1,200 was received in full payment.</a:t>
            </a:r>
          </a:p>
        </p:txBody>
      </p:sp>
      <p:pic>
        <p:nvPicPr>
          <p:cNvPr id="391178" name="Picture 10" descr="z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1722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1179" name="Rectangle 11"/>
          <p:cNvSpPr>
            <a:spLocks noChangeArrowheads="1"/>
          </p:cNvSpPr>
          <p:nvPr/>
        </p:nvSpPr>
        <p:spPr bwMode="auto">
          <a:xfrm>
            <a:off x="7065963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114</a:t>
            </a:r>
          </a:p>
        </p:txBody>
      </p:sp>
      <p:sp>
        <p:nvSpPr>
          <p:cNvPr id="391180" name="Oval 1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Transactions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4189413" y="1260475"/>
            <a:ext cx="41925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b="0"/>
              <a:t>Using the rules of debit and credit, analyze some business transactions that affect revenue, expense, and owner’s withdrawals accounts.</a:t>
            </a:r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698500" y="2438400"/>
            <a:ext cx="7696200" cy="3505200"/>
          </a:xfrm>
          <a:prstGeom prst="rect">
            <a:avLst/>
          </a:prstGeom>
          <a:noFill/>
          <a:ln w="19050">
            <a:solidFill>
              <a:srgbClr val="003C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C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3225" name="Rectangle 9"/>
          <p:cNvSpPr>
            <a:spLocks noChangeArrowheads="1"/>
          </p:cNvSpPr>
          <p:nvPr/>
        </p:nvSpPr>
        <p:spPr bwMode="gray">
          <a:xfrm>
            <a:off x="698500" y="2438400"/>
            <a:ext cx="2578100" cy="381000"/>
          </a:xfrm>
          <a:prstGeom prst="rect">
            <a:avLst/>
          </a:prstGeom>
          <a:solidFill>
            <a:srgbClr val="003C9C"/>
          </a:solidFill>
          <a:ln w="9525">
            <a:solidFill>
              <a:srgbClr val="003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1600">
                <a:solidFill>
                  <a:schemeClr val="bg1"/>
                </a:solidFill>
              </a:rPr>
              <a:t>Business Transaction 9</a:t>
            </a:r>
          </a:p>
        </p:txBody>
      </p:sp>
      <p:sp>
        <p:nvSpPr>
          <p:cNvPr id="393226" name="Rectangle 10"/>
          <p:cNvSpPr>
            <a:spLocks noChangeArrowheads="1"/>
          </p:cNvSpPr>
          <p:nvPr/>
        </p:nvSpPr>
        <p:spPr bwMode="auto">
          <a:xfrm>
            <a:off x="838200" y="289560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0">
                <a:solidFill>
                  <a:srgbClr val="000000"/>
                </a:solidFill>
              </a:rPr>
              <a:t>On October 16 Zip mailed Check 103 for $700 to pay the month’s rent.</a:t>
            </a:r>
          </a:p>
        </p:txBody>
      </p:sp>
      <p:pic>
        <p:nvPicPr>
          <p:cNvPr id="393228" name="Picture 12" descr="z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66706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9" name="Rectangle 13"/>
          <p:cNvSpPr>
            <a:spLocks noChangeArrowheads="1"/>
          </p:cNvSpPr>
          <p:nvPr/>
        </p:nvSpPr>
        <p:spPr bwMode="auto">
          <a:xfrm>
            <a:off x="7065963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115</a:t>
            </a:r>
          </a:p>
        </p:txBody>
      </p:sp>
      <p:sp>
        <p:nvSpPr>
          <p:cNvPr id="393230" name="Oval 1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Transactions</a:t>
            </a: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4189413" y="1260475"/>
            <a:ext cx="41925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b="0"/>
              <a:t>Using the rules of debit and credit, analyze some business transactions that affect revenue, expense, and owner’s withdrawals accounts.</a:t>
            </a:r>
          </a:p>
        </p:txBody>
      </p:sp>
      <p:sp>
        <p:nvSpPr>
          <p:cNvPr id="395272" name="Rectangle 8"/>
          <p:cNvSpPr>
            <a:spLocks noChangeArrowheads="1"/>
          </p:cNvSpPr>
          <p:nvPr/>
        </p:nvSpPr>
        <p:spPr bwMode="auto">
          <a:xfrm>
            <a:off x="698500" y="2438400"/>
            <a:ext cx="7696200" cy="3505200"/>
          </a:xfrm>
          <a:prstGeom prst="rect">
            <a:avLst/>
          </a:prstGeom>
          <a:noFill/>
          <a:ln w="19050">
            <a:solidFill>
              <a:srgbClr val="003C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C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gray">
          <a:xfrm>
            <a:off x="698500" y="2438400"/>
            <a:ext cx="2578100" cy="381000"/>
          </a:xfrm>
          <a:prstGeom prst="rect">
            <a:avLst/>
          </a:prstGeom>
          <a:solidFill>
            <a:srgbClr val="003C9C"/>
          </a:solidFill>
          <a:ln w="9525">
            <a:solidFill>
              <a:srgbClr val="003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1600">
                <a:solidFill>
                  <a:schemeClr val="bg1"/>
                </a:solidFill>
              </a:rPr>
              <a:t>Business Transaction 10</a:t>
            </a:r>
          </a:p>
        </p:txBody>
      </p:sp>
      <p:sp>
        <p:nvSpPr>
          <p:cNvPr id="395274" name="Rectangle 10"/>
          <p:cNvSpPr>
            <a:spLocks noChangeArrowheads="1"/>
          </p:cNvSpPr>
          <p:nvPr/>
        </p:nvSpPr>
        <p:spPr bwMode="auto">
          <a:xfrm>
            <a:off x="838200" y="2895600"/>
            <a:ext cx="7391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0">
                <a:solidFill>
                  <a:srgbClr val="000000"/>
                </a:solidFill>
              </a:rPr>
              <a:t>On October 18 Rockport Advertising prepared an advertisement for Zip. </a:t>
            </a:r>
            <a:br>
              <a:rPr lang="en-US" altLang="en-US" sz="1600" b="0">
                <a:solidFill>
                  <a:srgbClr val="000000"/>
                </a:solidFill>
              </a:rPr>
            </a:br>
            <a:r>
              <a:rPr lang="en-US" altLang="en-US" sz="1600" b="0">
                <a:solidFill>
                  <a:srgbClr val="000000"/>
                </a:solidFill>
              </a:rPr>
              <a:t>Zip will pay Rockport’s $75 fee later.</a:t>
            </a:r>
          </a:p>
        </p:txBody>
      </p:sp>
      <p:pic>
        <p:nvPicPr>
          <p:cNvPr id="395276" name="Picture 12" descr="z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010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77" name="Rectangle 13"/>
          <p:cNvSpPr>
            <a:spLocks noChangeArrowheads="1"/>
          </p:cNvSpPr>
          <p:nvPr/>
        </p:nvSpPr>
        <p:spPr bwMode="auto">
          <a:xfrm>
            <a:off x="7065963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115</a:t>
            </a:r>
          </a:p>
        </p:txBody>
      </p:sp>
      <p:sp>
        <p:nvSpPr>
          <p:cNvPr id="395278" name="Oval 1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3120" name="Picture 48" descr="CHAPTER 5 BACK NO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86038" y="6462713"/>
            <a:ext cx="587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800" b="0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1219200" y="2286000"/>
            <a:ext cx="76200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>
                <a:solidFill>
                  <a:srgbClr val="006600"/>
                </a:solidFill>
              </a:rPr>
              <a:t>Revenues, expenses, and withdrawals are temporary accounts. Double-entry accounting requires that total debit and total credits are always equal.</a:t>
            </a:r>
          </a:p>
        </p:txBody>
      </p:sp>
      <p:pic>
        <p:nvPicPr>
          <p:cNvPr id="3116" name="Picture 44" descr="main idea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3848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1" name="Oval 49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Transactions</a:t>
            </a: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4189413" y="1260475"/>
            <a:ext cx="41925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b="0"/>
              <a:t>Using the rules of debit and credit, analyze some business transactions that affect revenue, expense, and owner’s withdrawals accounts.</a:t>
            </a:r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619125" y="2057400"/>
            <a:ext cx="7764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>
                <a:solidFill>
                  <a:srgbClr val="2E2E2E"/>
                </a:solidFill>
              </a:rPr>
              <a:t>This transaction follows the GAAP principle of </a:t>
            </a:r>
            <a:r>
              <a:rPr lang="en-US" altLang="en-US" sz="1600" u="sng">
                <a:solidFill>
                  <a:srgbClr val="2E2E2E"/>
                </a:solidFill>
              </a:rPr>
              <a:t>revenue recognition</a:t>
            </a:r>
            <a:r>
              <a:rPr lang="en-US" altLang="en-US" sz="1600">
                <a:solidFill>
                  <a:srgbClr val="2E2E2E"/>
                </a:solidFill>
              </a:rPr>
              <a:t>.</a:t>
            </a:r>
          </a:p>
        </p:txBody>
      </p:sp>
      <p:sp>
        <p:nvSpPr>
          <p:cNvPr id="397322" name="AutoShape 10"/>
          <p:cNvSpPr>
            <a:spLocks noChangeArrowheads="1"/>
          </p:cNvSpPr>
          <p:nvPr/>
        </p:nvSpPr>
        <p:spPr bwMode="auto">
          <a:xfrm>
            <a:off x="990600" y="5105400"/>
            <a:ext cx="5710238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revenue recognition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The GAAP principle that revenue is recorded on the date it is earned even if cash has not been received.</a:t>
            </a:r>
          </a:p>
        </p:txBody>
      </p:sp>
      <p:pic>
        <p:nvPicPr>
          <p:cNvPr id="397323" name="Picture 11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698500" y="2438400"/>
            <a:ext cx="7696200" cy="2438400"/>
          </a:xfrm>
          <a:prstGeom prst="rect">
            <a:avLst/>
          </a:prstGeom>
          <a:noFill/>
          <a:ln w="19050">
            <a:solidFill>
              <a:srgbClr val="003C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C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gray">
          <a:xfrm>
            <a:off x="698500" y="2438400"/>
            <a:ext cx="2578100" cy="381000"/>
          </a:xfrm>
          <a:prstGeom prst="rect">
            <a:avLst/>
          </a:prstGeom>
          <a:solidFill>
            <a:srgbClr val="003C9C"/>
          </a:solidFill>
          <a:ln w="9525">
            <a:solidFill>
              <a:srgbClr val="003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1600">
                <a:solidFill>
                  <a:schemeClr val="bg1"/>
                </a:solidFill>
              </a:rPr>
              <a:t>Business Transaction 11</a:t>
            </a:r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838200" y="289560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0">
                <a:solidFill>
                  <a:srgbClr val="000000"/>
                </a:solidFill>
              </a:rPr>
              <a:t>On October 20 Zip billed City News $1,450 for delivery services.</a:t>
            </a:r>
          </a:p>
        </p:txBody>
      </p:sp>
      <p:pic>
        <p:nvPicPr>
          <p:cNvPr id="397328" name="Picture 16" descr="z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6858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29" name="Rectangle 17"/>
          <p:cNvSpPr>
            <a:spLocks noChangeArrowheads="1"/>
          </p:cNvSpPr>
          <p:nvPr/>
        </p:nvSpPr>
        <p:spPr bwMode="auto">
          <a:xfrm>
            <a:off x="7067550" y="49530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116</a:t>
            </a:r>
          </a:p>
        </p:txBody>
      </p:sp>
      <p:sp>
        <p:nvSpPr>
          <p:cNvPr id="397330" name="Oval 18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Transactions</a:t>
            </a: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4189413" y="1260475"/>
            <a:ext cx="41925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b="0"/>
              <a:t>Using the rules of debit and credit, analyze some business transactions that affect revenue, expense, and owner’s withdrawals accounts.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698500" y="2438400"/>
            <a:ext cx="7696200" cy="3505200"/>
          </a:xfrm>
          <a:prstGeom prst="rect">
            <a:avLst/>
          </a:prstGeom>
          <a:noFill/>
          <a:ln w="19050">
            <a:solidFill>
              <a:srgbClr val="003C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C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72" name="Rectangle 12"/>
          <p:cNvSpPr>
            <a:spLocks noChangeArrowheads="1"/>
          </p:cNvSpPr>
          <p:nvPr/>
        </p:nvSpPr>
        <p:spPr bwMode="gray">
          <a:xfrm>
            <a:off x="698500" y="2438400"/>
            <a:ext cx="2578100" cy="381000"/>
          </a:xfrm>
          <a:prstGeom prst="rect">
            <a:avLst/>
          </a:prstGeom>
          <a:solidFill>
            <a:srgbClr val="003C9C"/>
          </a:solidFill>
          <a:ln w="9525">
            <a:solidFill>
              <a:srgbClr val="003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1600">
                <a:solidFill>
                  <a:schemeClr val="bg1"/>
                </a:solidFill>
              </a:rPr>
              <a:t>Business Transaction 12</a:t>
            </a:r>
          </a:p>
        </p:txBody>
      </p:sp>
      <p:sp>
        <p:nvSpPr>
          <p:cNvPr id="399373" name="Rectangle 13"/>
          <p:cNvSpPr>
            <a:spLocks noChangeArrowheads="1"/>
          </p:cNvSpPr>
          <p:nvPr/>
        </p:nvSpPr>
        <p:spPr bwMode="auto">
          <a:xfrm>
            <a:off x="838200" y="289560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0">
                <a:solidFill>
                  <a:srgbClr val="000000"/>
                </a:solidFill>
              </a:rPr>
              <a:t>On October 28 Zip paid a $125 telephone bill with Check 104.</a:t>
            </a:r>
          </a:p>
        </p:txBody>
      </p:sp>
      <p:pic>
        <p:nvPicPr>
          <p:cNvPr id="399375" name="Picture 15" descr="z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6858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7065963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116</a:t>
            </a:r>
          </a:p>
        </p:txBody>
      </p:sp>
      <p:sp>
        <p:nvSpPr>
          <p:cNvPr id="399377" name="Oval 17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Transactions</a:t>
            </a: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4189413" y="1260475"/>
            <a:ext cx="41925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b="0"/>
              <a:t>Using the rules of debit and credit, analyze some business transactions that affect revenue, expense, and owner’s withdrawals accounts.</a:t>
            </a:r>
          </a:p>
        </p:txBody>
      </p:sp>
      <p:sp>
        <p:nvSpPr>
          <p:cNvPr id="401416" name="Rectangle 8"/>
          <p:cNvSpPr>
            <a:spLocks noChangeArrowheads="1"/>
          </p:cNvSpPr>
          <p:nvPr/>
        </p:nvSpPr>
        <p:spPr bwMode="auto">
          <a:xfrm>
            <a:off x="698500" y="2438400"/>
            <a:ext cx="7696200" cy="3505200"/>
          </a:xfrm>
          <a:prstGeom prst="rect">
            <a:avLst/>
          </a:prstGeom>
          <a:noFill/>
          <a:ln w="19050">
            <a:solidFill>
              <a:srgbClr val="003C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C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17" name="Rectangle 9"/>
          <p:cNvSpPr>
            <a:spLocks noChangeArrowheads="1"/>
          </p:cNvSpPr>
          <p:nvPr/>
        </p:nvSpPr>
        <p:spPr bwMode="gray">
          <a:xfrm>
            <a:off x="698500" y="2438400"/>
            <a:ext cx="2578100" cy="381000"/>
          </a:xfrm>
          <a:prstGeom prst="rect">
            <a:avLst/>
          </a:prstGeom>
          <a:solidFill>
            <a:srgbClr val="003C9C"/>
          </a:solidFill>
          <a:ln w="9525">
            <a:solidFill>
              <a:srgbClr val="003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1600">
                <a:solidFill>
                  <a:schemeClr val="bg1"/>
                </a:solidFill>
              </a:rPr>
              <a:t>Business Transaction 13</a:t>
            </a:r>
          </a:p>
        </p:txBody>
      </p:sp>
      <p:sp>
        <p:nvSpPr>
          <p:cNvPr id="401418" name="Rectangle 10"/>
          <p:cNvSpPr>
            <a:spLocks noChangeArrowheads="1"/>
          </p:cNvSpPr>
          <p:nvPr/>
        </p:nvSpPr>
        <p:spPr bwMode="auto">
          <a:xfrm>
            <a:off x="838200" y="2895600"/>
            <a:ext cx="739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0">
                <a:solidFill>
                  <a:srgbClr val="000000"/>
                </a:solidFill>
              </a:rPr>
              <a:t>On October 29 Zip wrote Check 105 for $600 to have the office repainted.</a:t>
            </a:r>
          </a:p>
        </p:txBody>
      </p:sp>
      <p:pic>
        <p:nvPicPr>
          <p:cNvPr id="401420" name="Picture 12" descr="z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162800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21" name="Rectangle 13"/>
          <p:cNvSpPr>
            <a:spLocks noChangeArrowheads="1"/>
          </p:cNvSpPr>
          <p:nvPr/>
        </p:nvSpPr>
        <p:spPr bwMode="auto">
          <a:xfrm>
            <a:off x="7065963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117</a:t>
            </a:r>
          </a:p>
        </p:txBody>
      </p:sp>
      <p:sp>
        <p:nvSpPr>
          <p:cNvPr id="401422" name="Oval 1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Analyzing Transactions</a:t>
            </a:r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4189413" y="1260475"/>
            <a:ext cx="41925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400" b="0"/>
              <a:t>Using the rules of debit and credit, analyze some business transactions that affect revenue, expense, and owner’s withdrawals accounts.</a:t>
            </a:r>
          </a:p>
        </p:txBody>
      </p: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698500" y="2438400"/>
            <a:ext cx="7696200" cy="3505200"/>
          </a:xfrm>
          <a:prstGeom prst="rect">
            <a:avLst/>
          </a:prstGeom>
          <a:noFill/>
          <a:ln w="19050">
            <a:solidFill>
              <a:srgbClr val="003C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C9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5" name="Rectangle 9"/>
          <p:cNvSpPr>
            <a:spLocks noChangeArrowheads="1"/>
          </p:cNvSpPr>
          <p:nvPr/>
        </p:nvSpPr>
        <p:spPr bwMode="gray">
          <a:xfrm>
            <a:off x="698500" y="2438400"/>
            <a:ext cx="2578100" cy="381000"/>
          </a:xfrm>
          <a:prstGeom prst="rect">
            <a:avLst/>
          </a:prstGeom>
          <a:solidFill>
            <a:srgbClr val="003C9C"/>
          </a:solidFill>
          <a:ln w="9525">
            <a:solidFill>
              <a:srgbClr val="003C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1600">
                <a:solidFill>
                  <a:schemeClr val="bg1"/>
                </a:solidFill>
              </a:rPr>
              <a:t>Business Transaction 14</a:t>
            </a:r>
          </a:p>
        </p:txBody>
      </p:sp>
      <p:sp>
        <p:nvSpPr>
          <p:cNvPr id="403466" name="Rectangle 10"/>
          <p:cNvSpPr>
            <a:spLocks noChangeArrowheads="1"/>
          </p:cNvSpPr>
          <p:nvPr/>
        </p:nvSpPr>
        <p:spPr bwMode="auto">
          <a:xfrm>
            <a:off x="838200" y="2895600"/>
            <a:ext cx="7391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0" dirty="0">
                <a:solidFill>
                  <a:srgbClr val="000000"/>
                </a:solidFill>
              </a:rPr>
              <a:t>On October </a:t>
            </a:r>
            <a:r>
              <a:rPr lang="en-US" altLang="en-US" sz="1600" b="0" dirty="0" smtClean="0">
                <a:solidFill>
                  <a:srgbClr val="000000"/>
                </a:solidFill>
              </a:rPr>
              <a:t>30 </a:t>
            </a:r>
            <a:r>
              <a:rPr lang="en-US" altLang="en-US" sz="1600" b="0" dirty="0">
                <a:solidFill>
                  <a:srgbClr val="000000"/>
                </a:solidFill>
              </a:rPr>
              <a:t>Zip wrote Check </a:t>
            </a:r>
            <a:r>
              <a:rPr lang="en-US" altLang="en-US" sz="1600" b="0" dirty="0" smtClean="0">
                <a:solidFill>
                  <a:srgbClr val="000000"/>
                </a:solidFill>
              </a:rPr>
              <a:t>106 </a:t>
            </a:r>
            <a:r>
              <a:rPr lang="en-US" altLang="en-US" sz="1600" b="0" dirty="0">
                <a:solidFill>
                  <a:srgbClr val="000000"/>
                </a:solidFill>
              </a:rPr>
              <a:t>for </a:t>
            </a:r>
            <a:r>
              <a:rPr lang="en-US" altLang="en-US" sz="1600" b="0" dirty="0" smtClean="0">
                <a:solidFill>
                  <a:srgbClr val="000000"/>
                </a:solidFill>
              </a:rPr>
              <a:t>$500 as their draw for the month.</a:t>
            </a:r>
            <a:endParaRPr lang="en-US" altLang="en-US" sz="1600" b="0" dirty="0">
              <a:solidFill>
                <a:srgbClr val="000000"/>
              </a:solidFill>
            </a:endParaRPr>
          </a:p>
        </p:txBody>
      </p:sp>
      <p:pic>
        <p:nvPicPr>
          <p:cNvPr id="403468" name="Picture 12" descr="z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693420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9" name="Rectangle 13"/>
          <p:cNvSpPr>
            <a:spLocks noChangeArrowheads="1"/>
          </p:cNvSpPr>
          <p:nvPr/>
        </p:nvSpPr>
        <p:spPr bwMode="auto">
          <a:xfrm>
            <a:off x="7065963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117</a:t>
            </a:r>
          </a:p>
        </p:txBody>
      </p:sp>
      <p:sp>
        <p:nvSpPr>
          <p:cNvPr id="403470" name="Oval 1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Testing for the Equality of Debits and Credits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pic>
        <p:nvPicPr>
          <p:cNvPr id="405511" name="Picture 7" descr="3 boxes i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48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2" name="Rectangle 8"/>
          <p:cNvSpPr>
            <a:spLocks noChangeArrowheads="1"/>
          </p:cNvSpPr>
          <p:nvPr/>
        </p:nvSpPr>
        <p:spPr bwMode="auto">
          <a:xfrm>
            <a:off x="1143000" y="2162175"/>
            <a:ext cx="691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Steps for testing for the equality of debits and credits:</a:t>
            </a:r>
          </a:p>
        </p:txBody>
      </p:sp>
      <p:sp>
        <p:nvSpPr>
          <p:cNvPr id="405513" name="Rectangle 9"/>
          <p:cNvSpPr>
            <a:spLocks noChangeArrowheads="1"/>
          </p:cNvSpPr>
          <p:nvPr/>
        </p:nvSpPr>
        <p:spPr bwMode="auto">
          <a:xfrm>
            <a:off x="1447800" y="28956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800" b="0"/>
              <a:t>Make a list of account names.</a:t>
            </a:r>
          </a:p>
        </p:txBody>
      </p:sp>
      <p:sp>
        <p:nvSpPr>
          <p:cNvPr id="405514" name="Rectangle 10"/>
          <p:cNvSpPr>
            <a:spLocks noChangeArrowheads="1"/>
          </p:cNvSpPr>
          <p:nvPr/>
        </p:nvSpPr>
        <p:spPr bwMode="auto">
          <a:xfrm>
            <a:off x="1447800" y="38989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800" b="0"/>
              <a:t>Next to each account, list the account balance in either the debit or credit column.</a:t>
            </a:r>
          </a:p>
        </p:txBody>
      </p:sp>
      <p:sp>
        <p:nvSpPr>
          <p:cNvPr id="405515" name="Rectangle 11"/>
          <p:cNvSpPr>
            <a:spLocks noChangeArrowheads="1"/>
          </p:cNvSpPr>
          <p:nvPr/>
        </p:nvSpPr>
        <p:spPr bwMode="auto">
          <a:xfrm>
            <a:off x="1447800" y="5016500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800" b="0"/>
              <a:t>Add the amounts in each column.</a:t>
            </a:r>
          </a:p>
        </p:txBody>
      </p:sp>
      <p:sp>
        <p:nvSpPr>
          <p:cNvPr id="405516" name="Oval 1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Testing for the Equality of Debits and Credits</a:t>
            </a: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Applying the Rules of Debit and Credit to Revenue, Expense, and Withdrawals Transactions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5.2</a:t>
            </a:r>
          </a:p>
        </p:txBody>
      </p:sp>
      <p:pic>
        <p:nvPicPr>
          <p:cNvPr id="407563" name="Picture 11" descr="b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648200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5791200" y="62484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i="1">
                <a:solidFill>
                  <a:srgbClr val="CC0000"/>
                </a:solidFill>
              </a:rPr>
              <a:t>See page 118</a:t>
            </a:r>
          </a:p>
        </p:txBody>
      </p:sp>
      <p:sp>
        <p:nvSpPr>
          <p:cNvPr id="407565" name="Oval 1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457200" y="1905000"/>
            <a:ext cx="7620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On October 24 Larry Nevers, the owner of Aqua Pool, took $1,000 out of the business for personal use. Using the Business Transaction Analysis method, list the steps you would use to record this transaction. Assume that accounts for </a:t>
            </a:r>
            <a:r>
              <a:rPr lang="en-US" altLang="en-US"/>
              <a:t>Cash in Bank </a:t>
            </a:r>
            <a:r>
              <a:rPr lang="en-US" altLang="en-US" b="0"/>
              <a:t>and </a:t>
            </a:r>
            <a:r>
              <a:rPr lang="en-US" altLang="en-US"/>
              <a:t>Larry Nevers, Withdrawals</a:t>
            </a:r>
            <a:r>
              <a:rPr lang="en-US" altLang="en-US" b="0"/>
              <a:t> exist. </a:t>
            </a:r>
          </a:p>
        </p:txBody>
      </p:sp>
      <p:sp>
        <p:nvSpPr>
          <p:cNvPr id="272426" name="Rectangle 42"/>
          <p:cNvSpPr>
            <a:spLocks noChangeArrowheads="1"/>
          </p:cNvSpPr>
          <p:nvPr/>
        </p:nvSpPr>
        <p:spPr bwMode="auto">
          <a:xfrm>
            <a:off x="1295400" y="4191000"/>
            <a:ext cx="6553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763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747713" indent="-28575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CC0000"/>
                </a:solidFill>
              </a:rPr>
              <a:t>Step 1:</a:t>
            </a:r>
            <a:r>
              <a:rPr lang="en-US" altLang="en-US" sz="1800" b="0">
                <a:solidFill>
                  <a:srgbClr val="CC0000"/>
                </a:solidFill>
              </a:rPr>
              <a:t> Identify the accounts affected.</a:t>
            </a:r>
          </a:p>
          <a:p>
            <a:pPr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	The accounts </a:t>
            </a:r>
            <a:r>
              <a:rPr lang="en-US" altLang="en-US" sz="1800">
                <a:solidFill>
                  <a:srgbClr val="CC0000"/>
                </a:solidFill>
              </a:rPr>
              <a:t>Larry Nevers, Withdrawals</a:t>
            </a:r>
            <a:r>
              <a:rPr lang="en-US" altLang="en-US" sz="1800" b="0">
                <a:solidFill>
                  <a:srgbClr val="CC0000"/>
                </a:solidFill>
              </a:rPr>
              <a:t> and 	</a:t>
            </a:r>
            <a:r>
              <a:rPr lang="en-US" altLang="en-US" sz="1800">
                <a:solidFill>
                  <a:srgbClr val="CC0000"/>
                </a:solidFill>
              </a:rPr>
              <a:t>Cash in Bank</a:t>
            </a:r>
            <a:r>
              <a:rPr lang="en-US" altLang="en-US" sz="1800" b="0">
                <a:solidFill>
                  <a:srgbClr val="CC0000"/>
                </a:solidFill>
              </a:rPr>
              <a:t> are affected.</a:t>
            </a:r>
          </a:p>
          <a:p>
            <a:pPr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					    (continued)</a:t>
            </a:r>
          </a:p>
        </p:txBody>
      </p:sp>
      <p:sp>
        <p:nvSpPr>
          <p:cNvPr id="272427" name="Oval 4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457200" y="1905000"/>
            <a:ext cx="7620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On October 24 Larry Nevers, the owner of Aqua Pool, took $1,000 out of the business for personal use. Using the Business Transaction Analysis method, list the steps you would use to record this transaction. Assume that accounts for </a:t>
            </a:r>
            <a:r>
              <a:rPr lang="en-US" altLang="en-US"/>
              <a:t>Cash in Bank </a:t>
            </a:r>
            <a:r>
              <a:rPr lang="en-US" altLang="en-US" b="0"/>
              <a:t>and </a:t>
            </a:r>
            <a:r>
              <a:rPr lang="en-US" altLang="en-US"/>
              <a:t>Larry Nevers, Withdrawals</a:t>
            </a:r>
            <a:r>
              <a:rPr lang="en-US" altLang="en-US" b="0"/>
              <a:t> exist. </a:t>
            </a: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1295400" y="4191000"/>
            <a:ext cx="6553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763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747713" indent="-28575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CC0000"/>
                </a:solidFill>
              </a:rPr>
              <a:t>Step 2:</a:t>
            </a:r>
            <a:r>
              <a:rPr lang="en-US" altLang="en-US" sz="1800" b="0">
                <a:solidFill>
                  <a:srgbClr val="CC0000"/>
                </a:solidFill>
              </a:rPr>
              <a:t> Classify the accounts affected.</a:t>
            </a:r>
          </a:p>
          <a:p>
            <a:pPr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	</a:t>
            </a:r>
            <a:r>
              <a:rPr lang="en-US" altLang="en-US" sz="1800">
                <a:solidFill>
                  <a:srgbClr val="CC0000"/>
                </a:solidFill>
              </a:rPr>
              <a:t>Larry</a:t>
            </a:r>
            <a:r>
              <a:rPr lang="en-US" altLang="en-US" sz="1800" b="0">
                <a:solidFill>
                  <a:srgbClr val="CC0000"/>
                </a:solidFill>
              </a:rPr>
              <a:t> </a:t>
            </a:r>
            <a:r>
              <a:rPr lang="en-US" altLang="en-US" sz="1800">
                <a:solidFill>
                  <a:srgbClr val="CC0000"/>
                </a:solidFill>
              </a:rPr>
              <a:t>Nevers,</a:t>
            </a:r>
            <a:r>
              <a:rPr lang="en-US" altLang="en-US" sz="1800" b="0">
                <a:solidFill>
                  <a:srgbClr val="CC0000"/>
                </a:solidFill>
              </a:rPr>
              <a:t> </a:t>
            </a:r>
            <a:r>
              <a:rPr lang="en-US" altLang="en-US" sz="1800">
                <a:solidFill>
                  <a:srgbClr val="CC0000"/>
                </a:solidFill>
              </a:rPr>
              <a:t>Withdrawals</a:t>
            </a:r>
            <a:r>
              <a:rPr lang="en-US" altLang="en-US" sz="1800" b="0">
                <a:solidFill>
                  <a:srgbClr val="CC0000"/>
                </a:solidFill>
              </a:rPr>
              <a:t> is an owner’s equity 	account. </a:t>
            </a:r>
            <a:r>
              <a:rPr lang="en-US" altLang="en-US" sz="1800">
                <a:solidFill>
                  <a:srgbClr val="CC0000"/>
                </a:solidFill>
              </a:rPr>
              <a:t>Cash in Bank</a:t>
            </a:r>
            <a:r>
              <a:rPr lang="en-US" altLang="en-US" sz="1800" b="0">
                <a:solidFill>
                  <a:srgbClr val="CC0000"/>
                </a:solidFill>
              </a:rPr>
              <a:t> is an asset account.</a:t>
            </a:r>
          </a:p>
          <a:p>
            <a:pPr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					    (continued)</a:t>
            </a:r>
          </a:p>
        </p:txBody>
      </p:sp>
      <p:sp>
        <p:nvSpPr>
          <p:cNvPr id="409605" name="Oval 5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457200" y="1905000"/>
            <a:ext cx="7620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On October 24 Larry Nevers, the owner of Aqua Pool, took $1,000 out of the business for personal use. Using the Business Transaction Analysis method, list the steps you would use to record this transaction. Assume that accounts for </a:t>
            </a:r>
            <a:r>
              <a:rPr lang="en-US" altLang="en-US"/>
              <a:t>Cash in Bank </a:t>
            </a:r>
            <a:r>
              <a:rPr lang="en-US" altLang="en-US" b="0"/>
              <a:t>and </a:t>
            </a:r>
            <a:r>
              <a:rPr lang="en-US" altLang="en-US"/>
              <a:t>Larry Nevers, Withdrawals</a:t>
            </a:r>
            <a:r>
              <a:rPr lang="en-US" altLang="en-US" b="0"/>
              <a:t> exist. 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295400" y="4191000"/>
            <a:ext cx="6553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763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747713" indent="-28575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CC0000"/>
                </a:solidFill>
              </a:rPr>
              <a:t>Step 3:</a:t>
            </a:r>
            <a:r>
              <a:rPr lang="en-US" altLang="en-US" sz="1800" b="0">
                <a:solidFill>
                  <a:srgbClr val="CC0000"/>
                </a:solidFill>
              </a:rPr>
              <a:t> Determine the amount of increase or decrease 	for each account affected.</a:t>
            </a:r>
          </a:p>
          <a:p>
            <a:pPr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	</a:t>
            </a:r>
            <a:r>
              <a:rPr lang="en-US" altLang="en-US" sz="1800">
                <a:solidFill>
                  <a:srgbClr val="CC0000"/>
                </a:solidFill>
              </a:rPr>
              <a:t>Larry Nevers, Withdrawals</a:t>
            </a:r>
            <a:r>
              <a:rPr lang="en-US" altLang="en-US" sz="1800" b="0">
                <a:solidFill>
                  <a:srgbClr val="CC0000"/>
                </a:solidFill>
              </a:rPr>
              <a:t> is increased by 	$1,000.  	</a:t>
            </a:r>
            <a:r>
              <a:rPr lang="en-US" altLang="en-US" sz="1800">
                <a:solidFill>
                  <a:srgbClr val="CC0000"/>
                </a:solidFill>
              </a:rPr>
              <a:t>Cash in Bank</a:t>
            </a:r>
            <a:r>
              <a:rPr lang="en-US" altLang="en-US" sz="1800" b="0">
                <a:solidFill>
                  <a:srgbClr val="CC0000"/>
                </a:solidFill>
              </a:rPr>
              <a:t> is decreased by $1,000.</a:t>
            </a:r>
          </a:p>
          <a:p>
            <a:pPr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					    (continued)</a:t>
            </a:r>
          </a:p>
        </p:txBody>
      </p:sp>
      <p:sp>
        <p:nvSpPr>
          <p:cNvPr id="411653" name="Oval 5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457200" y="1905000"/>
            <a:ext cx="7620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On October 24 Larry Nevers, the owner of Aqua Pool, took $1,000 out of the business for personal use. Using the Business Transaction Analysis method, list the steps you would use to record this transaction. Assume that accounts for </a:t>
            </a:r>
            <a:r>
              <a:rPr lang="en-US" altLang="en-US"/>
              <a:t>Cash in Bank </a:t>
            </a:r>
            <a:r>
              <a:rPr lang="en-US" altLang="en-US" b="0"/>
              <a:t>and </a:t>
            </a:r>
            <a:r>
              <a:rPr lang="en-US" altLang="en-US"/>
              <a:t>Larry Nevers, Withdrawals</a:t>
            </a:r>
            <a:r>
              <a:rPr lang="en-US" altLang="en-US" b="0"/>
              <a:t> exist. 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1295400" y="4191000"/>
            <a:ext cx="6553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763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747713" indent="-28575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CC0000"/>
                </a:solidFill>
              </a:rPr>
              <a:t>Step 4:</a:t>
            </a:r>
            <a:r>
              <a:rPr lang="en-US" altLang="en-US" sz="1800" b="0">
                <a:solidFill>
                  <a:srgbClr val="CC0000"/>
                </a:solidFill>
              </a:rPr>
              <a:t> Which account is debited and for what amount?</a:t>
            </a:r>
          </a:p>
          <a:p>
            <a:pPr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	Increases in the owner’s withdrawal account are 	recorded as debits.  Debit </a:t>
            </a:r>
            <a:r>
              <a:rPr lang="en-US" altLang="en-US" sz="1800">
                <a:solidFill>
                  <a:srgbClr val="CC0000"/>
                </a:solidFill>
              </a:rPr>
              <a:t>Larry Nevers, 		Withdrawals</a:t>
            </a:r>
            <a:r>
              <a:rPr lang="en-US" altLang="en-US" sz="1800" b="0">
                <a:solidFill>
                  <a:srgbClr val="CC0000"/>
                </a:solidFill>
              </a:rPr>
              <a:t> for $1,000.</a:t>
            </a:r>
          </a:p>
          <a:p>
            <a:pPr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				    (continued)</a:t>
            </a:r>
          </a:p>
        </p:txBody>
      </p:sp>
      <p:sp>
        <p:nvSpPr>
          <p:cNvPr id="413701" name="Oval 5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169999" name="Picture 15" descr="CHAPTER 5 BACK NO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586038" y="6462713"/>
            <a:ext cx="587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800" b="0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219200" y="2286000"/>
            <a:ext cx="77724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5000"/>
              </a:spcBef>
            </a:pPr>
            <a:r>
              <a:rPr lang="en-US" altLang="en-US" sz="1800" b="0"/>
              <a:t>Explain the difference between permanent accounts and temporary accounts.</a:t>
            </a:r>
          </a:p>
          <a:p>
            <a:pPr>
              <a:spcBef>
                <a:spcPct val="65000"/>
              </a:spcBef>
            </a:pPr>
            <a:r>
              <a:rPr lang="en-US" altLang="en-US" sz="1800" b="0"/>
              <a:t>List and apply the rules of debit and credit for revenue, expense, and withdrawals accounts.</a:t>
            </a:r>
          </a:p>
          <a:p>
            <a:pPr>
              <a:spcBef>
                <a:spcPct val="65000"/>
              </a:spcBef>
            </a:pPr>
            <a:r>
              <a:rPr lang="en-US" altLang="en-US" sz="1800" b="0"/>
              <a:t>Use the six-step method to analyze transactions affecting revenue, expense, and withdrawals accounts.</a:t>
            </a:r>
          </a:p>
          <a:p>
            <a:pPr>
              <a:spcBef>
                <a:spcPct val="65000"/>
              </a:spcBef>
            </a:pPr>
            <a:r>
              <a:rPr lang="en-US" altLang="en-US" sz="1800" b="0"/>
              <a:t>Test a series of transactions for equality of debits and credits.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pic>
        <p:nvPicPr>
          <p:cNvPr id="169994" name="Picture 10" descr="chapter objectives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4102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000" name="Oval 16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457200" y="1905000"/>
            <a:ext cx="7620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On October 24 Larry Nevers, the owner of Aqua Pool, took $1,000 out of the business for personal use. Using the Business Transaction Analysis method, list the steps you would use to record this transaction. Assume that accounts for </a:t>
            </a:r>
            <a:r>
              <a:rPr lang="en-US" altLang="en-US"/>
              <a:t>Cash in Bank </a:t>
            </a:r>
            <a:r>
              <a:rPr lang="en-US" altLang="en-US" b="0"/>
              <a:t>and </a:t>
            </a:r>
            <a:r>
              <a:rPr lang="en-US" altLang="en-US"/>
              <a:t>Larry Nevers, Withdrawals</a:t>
            </a:r>
            <a:r>
              <a:rPr lang="en-US" altLang="en-US" b="0"/>
              <a:t> exist. 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1295400" y="4191000"/>
            <a:ext cx="65532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763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747713" indent="-28575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rgbClr val="CC0000"/>
                </a:solidFill>
              </a:rPr>
              <a:t>Step 5:</a:t>
            </a:r>
            <a:r>
              <a:rPr lang="en-US" altLang="en-US" sz="1800" b="0">
                <a:solidFill>
                  <a:srgbClr val="CC0000"/>
                </a:solidFill>
              </a:rPr>
              <a:t> Which account is credited and for what amount?</a:t>
            </a:r>
          </a:p>
          <a:p>
            <a:pPr>
              <a:buFontTx/>
              <a:buNone/>
            </a:pPr>
            <a:r>
              <a:rPr lang="en-US" altLang="en-US" sz="1800" b="0">
                <a:solidFill>
                  <a:srgbClr val="CC0000"/>
                </a:solidFill>
              </a:rPr>
              <a:t>	Decreases in asset accounts are recorded as</a:t>
            </a:r>
            <a:br>
              <a:rPr lang="en-US" altLang="en-US" sz="1800" b="0">
                <a:solidFill>
                  <a:srgbClr val="CC0000"/>
                </a:solidFill>
              </a:rPr>
            </a:br>
            <a:r>
              <a:rPr lang="en-US" altLang="en-US" sz="1800" b="0">
                <a:solidFill>
                  <a:srgbClr val="CC0000"/>
                </a:solidFill>
              </a:rPr>
              <a:t>	credits.  Credit </a:t>
            </a:r>
            <a:r>
              <a:rPr lang="en-US" altLang="en-US" sz="1800">
                <a:solidFill>
                  <a:srgbClr val="CC0000"/>
                </a:solidFill>
              </a:rPr>
              <a:t>Cash in Bank </a:t>
            </a:r>
            <a:r>
              <a:rPr lang="en-US" altLang="en-US" sz="1800" b="0">
                <a:solidFill>
                  <a:srgbClr val="CC0000"/>
                </a:solidFill>
              </a:rPr>
              <a:t>for $1,000.</a:t>
            </a:r>
          </a:p>
          <a:p>
            <a:pPr>
              <a:buFontTx/>
              <a:buNone/>
            </a:pPr>
            <a:endParaRPr lang="en-US" altLang="en-US" sz="1800" b="0">
              <a:solidFill>
                <a:srgbClr val="CC0000"/>
              </a:solidFill>
            </a:endParaRPr>
          </a:p>
        </p:txBody>
      </p:sp>
      <p:sp>
        <p:nvSpPr>
          <p:cNvPr id="415749" name="Oval 5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457200" y="1905000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/>
              <a:t>Why do expense accounts have a normal debit balance if they are temporary capital accounts, and why do owner’s capital accounts, which are permanent accounts, have a credit balance?</a:t>
            </a:r>
          </a:p>
        </p:txBody>
      </p:sp>
      <p:sp>
        <p:nvSpPr>
          <p:cNvPr id="274452" name="Rectangle 20"/>
          <p:cNvSpPr>
            <a:spLocks noChangeArrowheads="1"/>
          </p:cNvSpPr>
          <p:nvPr/>
        </p:nvSpPr>
        <p:spPr bwMode="auto">
          <a:xfrm>
            <a:off x="457200" y="3276600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 b="0">
                <a:solidFill>
                  <a:srgbClr val="CC0000"/>
                </a:solidFill>
              </a:rPr>
              <a:t>Expenses are the cost of doing business and therefore as expenses increase, owner’s equity decreases. Owner’s capital accounts decrease with a debit; therefore, increases in expenses are recorded as debits. </a:t>
            </a:r>
          </a:p>
        </p:txBody>
      </p:sp>
      <p:sp>
        <p:nvSpPr>
          <p:cNvPr id="274453" name="Oval 21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gray">
          <a:xfrm>
            <a:off x="6588125" y="1905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End of</a:t>
            </a:r>
          </a:p>
        </p:txBody>
      </p:sp>
      <p:sp>
        <p:nvSpPr>
          <p:cNvPr id="219139" name="Oval 3">
            <a:hlinkClick r:id="rId3"/>
          </p:cNvPr>
          <p:cNvSpPr>
            <a:spLocks noChangeArrowheads="1"/>
          </p:cNvSpPr>
          <p:nvPr/>
        </p:nvSpPr>
        <p:spPr bwMode="auto">
          <a:xfrm>
            <a:off x="8242300" y="6489700"/>
            <a:ext cx="762000" cy="2794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Key Terms 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1430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/>
              <a:t>temporary accounts</a:t>
            </a:r>
          </a:p>
          <a:p>
            <a:pPr>
              <a:spcBef>
                <a:spcPct val="45000"/>
              </a:spcBef>
            </a:pPr>
            <a:r>
              <a:rPr lang="en-US" altLang="en-US" sz="2000" b="0"/>
              <a:t>permanent accounts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sp>
        <p:nvSpPr>
          <p:cNvPr id="251915" name="Oval 11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Temporary and </a:t>
            </a:r>
            <a:br>
              <a:rPr lang="en-US" altLang="en-US"/>
            </a:br>
            <a:r>
              <a:rPr lang="en-US" altLang="en-US"/>
              <a:t>Permanent Accounts</a:t>
            </a: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pic>
        <p:nvPicPr>
          <p:cNvPr id="362502" name="Picture 6" descr="2 connected bo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669213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238125" y="30241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1030288" y="2819400"/>
            <a:ext cx="33448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rgbClr val="2E2E2E"/>
                </a:solidFill>
              </a:rPr>
              <a:t>Revenues, expenses, and withdrawals could be recorded as increases or decreases in the capital account.</a:t>
            </a:r>
          </a:p>
        </p:txBody>
      </p:sp>
      <p:sp>
        <p:nvSpPr>
          <p:cNvPr id="362506" name="Rectangle 10"/>
          <p:cNvSpPr>
            <a:spLocks noChangeArrowheads="1"/>
          </p:cNvSpPr>
          <p:nvPr/>
        </p:nvSpPr>
        <p:spPr bwMode="auto">
          <a:xfrm>
            <a:off x="5053013" y="2819400"/>
            <a:ext cx="33448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>
                <a:solidFill>
                  <a:srgbClr val="2E2E2E"/>
                </a:solidFill>
              </a:rPr>
              <a:t>A better way to record these transactions is to set up separate accounts for each type of revenue or expense.</a:t>
            </a:r>
          </a:p>
        </p:txBody>
      </p:sp>
      <p:sp>
        <p:nvSpPr>
          <p:cNvPr id="362508" name="Rectangle 12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362509" name="Oval 1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Temporary and </a:t>
            </a:r>
            <a:br>
              <a:rPr lang="en-US" altLang="en-US"/>
            </a:br>
            <a:r>
              <a:rPr lang="en-US" altLang="en-US"/>
              <a:t>Permanent Accounts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pic>
        <p:nvPicPr>
          <p:cNvPr id="364553" name="Picture 9" descr="3 boxes with 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096125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54" name="Rectangle 10"/>
          <p:cNvSpPr>
            <a:spLocks noChangeArrowheads="1"/>
          </p:cNvSpPr>
          <p:nvPr/>
        </p:nvSpPr>
        <p:spPr bwMode="auto">
          <a:xfrm>
            <a:off x="1219200" y="2081213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sng">
                <a:solidFill>
                  <a:srgbClr val="FFCC66"/>
                </a:solidFill>
              </a:rPr>
              <a:t>Temporary Accounts</a:t>
            </a:r>
          </a:p>
        </p:txBody>
      </p:sp>
      <p:sp>
        <p:nvSpPr>
          <p:cNvPr id="364556" name="Rectangle 12"/>
          <p:cNvSpPr>
            <a:spLocks noChangeArrowheads="1"/>
          </p:cNvSpPr>
          <p:nvPr/>
        </p:nvSpPr>
        <p:spPr bwMode="auto">
          <a:xfrm>
            <a:off x="1295400" y="2971800"/>
            <a:ext cx="21351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/>
              <a:t>Start the accounting period with a zero balance.</a:t>
            </a:r>
          </a:p>
        </p:txBody>
      </p:sp>
      <p:sp>
        <p:nvSpPr>
          <p:cNvPr id="364557" name="Rectangle 13"/>
          <p:cNvSpPr>
            <a:spLocks noChangeArrowheads="1"/>
          </p:cNvSpPr>
          <p:nvPr/>
        </p:nvSpPr>
        <p:spPr bwMode="auto">
          <a:xfrm>
            <a:off x="3597275" y="2971800"/>
            <a:ext cx="22304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/>
              <a:t>Accumulate amounts for one accounting period.</a:t>
            </a:r>
          </a:p>
        </p:txBody>
      </p:sp>
      <p:sp>
        <p:nvSpPr>
          <p:cNvPr id="364560" name="Rectangle 16"/>
          <p:cNvSpPr>
            <a:spLocks noChangeArrowheads="1"/>
          </p:cNvSpPr>
          <p:nvPr/>
        </p:nvSpPr>
        <p:spPr bwMode="auto">
          <a:xfrm>
            <a:off x="6019800" y="2971800"/>
            <a:ext cx="2135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 b="0"/>
              <a:t>Transfer the balance to the owner’s capital account at the end of the period.</a:t>
            </a:r>
          </a:p>
        </p:txBody>
      </p:sp>
      <p:sp>
        <p:nvSpPr>
          <p:cNvPr id="364561" name="AutoShape 17"/>
          <p:cNvSpPr>
            <a:spLocks noChangeArrowheads="1"/>
          </p:cNvSpPr>
          <p:nvPr/>
        </p:nvSpPr>
        <p:spPr bwMode="auto">
          <a:xfrm>
            <a:off x="1882775" y="4900613"/>
            <a:ext cx="5653088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temporary accounts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Accounts used to collect information that will be transferred to permanent capital accounts at the end of the accounting period</a:t>
            </a:r>
            <a:r>
              <a:rPr lang="en-US" altLang="en-US" sz="1800" b="0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364562" name="Picture 18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3895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65" name="Rectangle 21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364566" name="Oval 22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6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Temporary and </a:t>
            </a:r>
            <a:br>
              <a:rPr lang="en-US" altLang="en-US"/>
            </a:br>
            <a:r>
              <a:rPr lang="en-US" altLang="en-US"/>
              <a:t>Permanent Accounts</a:t>
            </a:r>
          </a:p>
        </p:txBody>
      </p:sp>
      <p:sp>
        <p:nvSpPr>
          <p:cNvPr id="366596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pic>
        <p:nvPicPr>
          <p:cNvPr id="366605" name="Picture 13" descr="2 boxes go t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581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606" name="Rectangle 14"/>
          <p:cNvSpPr>
            <a:spLocks noChangeArrowheads="1"/>
          </p:cNvSpPr>
          <p:nvPr/>
        </p:nvSpPr>
        <p:spPr bwMode="auto">
          <a:xfrm>
            <a:off x="1295400" y="3048000"/>
            <a:ext cx="214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u="sng"/>
              <a:t>Permanent</a:t>
            </a:r>
          </a:p>
          <a:p>
            <a:pPr algn="ctr"/>
            <a:r>
              <a:rPr lang="en-US" altLang="en-US" u="sng"/>
              <a:t>Accounts</a:t>
            </a:r>
            <a:r>
              <a:rPr lang="en-US" altLang="en-US"/>
              <a:t> show:</a:t>
            </a:r>
          </a:p>
        </p:txBody>
      </p:sp>
      <p:sp>
        <p:nvSpPr>
          <p:cNvPr id="366608" name="Rectangle 16"/>
          <p:cNvSpPr>
            <a:spLocks noChangeArrowheads="1"/>
          </p:cNvSpPr>
          <p:nvPr/>
        </p:nvSpPr>
        <p:spPr bwMode="auto">
          <a:xfrm>
            <a:off x="4645025" y="2101850"/>
            <a:ext cx="350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b="0"/>
              <a:t>The balances on hand or amounts owed at any time</a:t>
            </a:r>
          </a:p>
        </p:txBody>
      </p:sp>
      <p:sp>
        <p:nvSpPr>
          <p:cNvPr id="366609" name="Rectangle 17"/>
          <p:cNvSpPr>
            <a:spLocks noChangeArrowheads="1"/>
          </p:cNvSpPr>
          <p:nvPr/>
        </p:nvSpPr>
        <p:spPr bwMode="auto">
          <a:xfrm>
            <a:off x="4645025" y="3657600"/>
            <a:ext cx="350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b="0"/>
              <a:t>The day-to-day account changes</a:t>
            </a:r>
          </a:p>
        </p:txBody>
      </p:sp>
      <p:sp>
        <p:nvSpPr>
          <p:cNvPr id="366610" name="AutoShape 18"/>
          <p:cNvSpPr>
            <a:spLocks noChangeArrowheads="1"/>
          </p:cNvSpPr>
          <p:nvPr/>
        </p:nvSpPr>
        <p:spPr bwMode="auto">
          <a:xfrm>
            <a:off x="1868488" y="4900613"/>
            <a:ext cx="5681662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>
                <a:solidFill>
                  <a:srgbClr val="CC0000"/>
                </a:solidFill>
              </a:rPr>
              <a:t>permanent accounts</a:t>
            </a:r>
            <a:endParaRPr lang="en-US" altLang="en-US" sz="1800" b="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/>
              <a:t>Accounts that are continuous from one accounting period to the next; balances are carried forward to the next period</a:t>
            </a:r>
            <a:r>
              <a:rPr lang="en-US" altLang="en-US" sz="1800" b="0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366611" name="Picture 19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3895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613" name="Rectangle 21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366614" name="Oval 22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1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/>
              <a:t>The Rules of Debit and Credit for Temporary Accounts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sp>
        <p:nvSpPr>
          <p:cNvPr id="368651" name="Rectangle 11"/>
          <p:cNvSpPr>
            <a:spLocks noChangeArrowheads="1"/>
          </p:cNvSpPr>
          <p:nvPr/>
        </p:nvSpPr>
        <p:spPr bwMode="auto">
          <a:xfrm>
            <a:off x="381000" y="2209800"/>
            <a:ext cx="33829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b="0"/>
              <a:t>Review the T account showing the rules of debit and credit for the owner’s capital account:</a:t>
            </a:r>
          </a:p>
        </p:txBody>
      </p:sp>
      <p:pic>
        <p:nvPicPr>
          <p:cNvPr id="368653" name="Picture 13" descr="5-1_p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3857625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55" name="Rectangle 15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368656" name="Oval 16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/>
              <a:t>The Rules of Debit and Credit for Temporary Accounts</a:t>
            </a: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>
                <a:solidFill>
                  <a:srgbClr val="2E2E2E"/>
                </a:solidFill>
              </a:rPr>
              <a:t>Section 5.1</a:t>
            </a:r>
          </a:p>
        </p:txBody>
      </p:sp>
      <p:pic>
        <p:nvPicPr>
          <p:cNvPr id="370695" name="Picture 7" descr="3 boxes i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48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1093788" y="2185988"/>
            <a:ext cx="6954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These rules of debit and credit are used for revenue accounts:</a:t>
            </a:r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1447800" y="2895600"/>
            <a:ext cx="63246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700" b="0"/>
              <a:t>An expense account is </a:t>
            </a:r>
            <a:r>
              <a:rPr lang="en-US" altLang="en-US" sz="1700" b="0" i="1"/>
              <a:t>increased</a:t>
            </a:r>
            <a:r>
              <a:rPr lang="en-US" altLang="en-US" sz="1700" b="0"/>
              <a:t> on the </a:t>
            </a:r>
            <a:r>
              <a:rPr lang="en-US" altLang="en-US" sz="1700" b="0" i="1"/>
              <a:t>debit</a:t>
            </a:r>
            <a:r>
              <a:rPr lang="en-US" altLang="en-US" sz="1700" b="0"/>
              <a:t> side.</a:t>
            </a:r>
          </a:p>
        </p:txBody>
      </p:sp>
      <p:sp>
        <p:nvSpPr>
          <p:cNvPr id="370698" name="Rectangle 10"/>
          <p:cNvSpPr>
            <a:spLocks noChangeArrowheads="1"/>
          </p:cNvSpPr>
          <p:nvPr/>
        </p:nvSpPr>
        <p:spPr bwMode="auto">
          <a:xfrm>
            <a:off x="1447800" y="4021138"/>
            <a:ext cx="518953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700" b="0"/>
              <a:t>An expense account is </a:t>
            </a:r>
            <a:r>
              <a:rPr lang="en-US" altLang="en-US" sz="1700" b="0" i="1"/>
              <a:t>decreased</a:t>
            </a:r>
            <a:r>
              <a:rPr lang="en-US" altLang="en-US" sz="1700" b="0"/>
              <a:t> on the </a:t>
            </a:r>
            <a:r>
              <a:rPr lang="en-US" altLang="en-US" sz="1700" b="0" i="1"/>
              <a:t>credit</a:t>
            </a:r>
            <a:r>
              <a:rPr lang="en-US" altLang="en-US" sz="1700" b="0"/>
              <a:t> side.</a:t>
            </a:r>
          </a:p>
        </p:txBody>
      </p:sp>
      <p:sp>
        <p:nvSpPr>
          <p:cNvPr id="370699" name="Rectangle 11"/>
          <p:cNvSpPr>
            <a:spLocks noChangeArrowheads="1"/>
          </p:cNvSpPr>
          <p:nvPr/>
        </p:nvSpPr>
        <p:spPr bwMode="auto">
          <a:xfrm>
            <a:off x="1447800" y="4929188"/>
            <a:ext cx="6400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6600"/>
              </a:buClr>
              <a:buFont typeface="Wingdings" pitchFamily="2" charset="2"/>
              <a:buNone/>
            </a:pPr>
            <a:r>
              <a:rPr lang="en-US" altLang="en-US" sz="1700" b="0"/>
              <a:t>The </a:t>
            </a:r>
            <a:r>
              <a:rPr lang="en-US" altLang="en-US" sz="1700" b="0" i="1"/>
              <a:t>normal balance</a:t>
            </a:r>
            <a:r>
              <a:rPr lang="en-US" altLang="en-US" sz="1700" b="0"/>
              <a:t> for an expense account is the </a:t>
            </a:r>
            <a:r>
              <a:rPr lang="en-US" altLang="en-US" sz="1700" b="0" i="1"/>
              <a:t>increase</a:t>
            </a:r>
            <a:r>
              <a:rPr lang="en-US" altLang="en-US" sz="1700" b="0"/>
              <a:t> or the </a:t>
            </a:r>
            <a:r>
              <a:rPr lang="en-US" altLang="en-US" sz="1700" b="0" i="1"/>
              <a:t>debit</a:t>
            </a:r>
            <a:r>
              <a:rPr lang="en-US" altLang="en-US" sz="1700" b="0"/>
              <a:t> side. Expense accounts normally have debit balances.</a:t>
            </a:r>
          </a:p>
        </p:txBody>
      </p:sp>
      <p:sp>
        <p:nvSpPr>
          <p:cNvPr id="370701" name="Rectangle 13"/>
          <p:cNvSpPr>
            <a:spLocks noChangeArrowheads="1"/>
          </p:cNvSpPr>
          <p:nvPr/>
        </p:nvSpPr>
        <p:spPr bwMode="auto">
          <a:xfrm>
            <a:off x="1250950" y="1216025"/>
            <a:ext cx="21320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900">
                <a:solidFill>
                  <a:schemeClr val="bg1"/>
                </a:solidFill>
              </a:rPr>
              <a:t>Relationship of Revenue, Expenses, and Withdrawals to Owner’s Equity</a:t>
            </a:r>
          </a:p>
        </p:txBody>
      </p:sp>
      <p:sp>
        <p:nvSpPr>
          <p:cNvPr id="370702" name="Oval 1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9900"/>
      </a:hlink>
      <a:folHlink>
        <a:srgbClr val="33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1795</Words>
  <Application>Microsoft Office PowerPoint</Application>
  <PresentationFormat>On-screen Show (4:3)</PresentationFormat>
  <Paragraphs>266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Temporary and  Permanent Accounts</vt:lpstr>
      <vt:lpstr>Temporary and  Permanent Accounts</vt:lpstr>
      <vt:lpstr>Temporary and  Permanent Accounts</vt:lpstr>
      <vt:lpstr>The Rules of Debit and Credit for Temporary Accounts</vt:lpstr>
      <vt:lpstr>The Rules of Debit and Credit for Temporary Accounts</vt:lpstr>
      <vt:lpstr>The Rules of Debit and Credit for Temporary Accounts</vt:lpstr>
      <vt:lpstr>The Rules of Debit and Credit for Temporary Accounts</vt:lpstr>
      <vt:lpstr>The Rules of Debit and Credit for Temporary Accounts</vt:lpstr>
      <vt:lpstr>The Rules of Debit and Credit for Temporary Accounts</vt:lpstr>
      <vt:lpstr>The Rules of Debit and Credit for Temporary Accounts</vt:lpstr>
      <vt:lpstr>The Rules of Debit and Credit for Temporary Accounts</vt:lpstr>
      <vt:lpstr>PowerPoint Presentation</vt:lpstr>
      <vt:lpstr>Analyzing Transactions</vt:lpstr>
      <vt:lpstr>Analyzing Transactions</vt:lpstr>
      <vt:lpstr>Analyzing Transactions</vt:lpstr>
      <vt:lpstr>Analyzing Transactions</vt:lpstr>
      <vt:lpstr>Analyzing Transactions</vt:lpstr>
      <vt:lpstr>Analyzing Transactions</vt:lpstr>
      <vt:lpstr>Analyzing Transactions</vt:lpstr>
      <vt:lpstr>Testing for the Equality of Debits and Credits</vt:lpstr>
      <vt:lpstr>Testing for the Equality of Debits and Credits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</dc:creator>
  <cp:lastModifiedBy>Wyss, Shawn</cp:lastModifiedBy>
  <cp:revision>33</cp:revision>
  <dcterms:created xsi:type="dcterms:W3CDTF">2010-11-19T00:49:09Z</dcterms:created>
  <dcterms:modified xsi:type="dcterms:W3CDTF">2015-09-01T13:59:23Z</dcterms:modified>
</cp:coreProperties>
</file>