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329" r:id="rId2"/>
    <p:sldId id="257" r:id="rId3"/>
    <p:sldId id="323" r:id="rId4"/>
    <p:sldId id="345" r:id="rId5"/>
    <p:sldId id="419" r:id="rId6"/>
    <p:sldId id="428" r:id="rId7"/>
    <p:sldId id="421" r:id="rId8"/>
    <p:sldId id="422" r:id="rId9"/>
    <p:sldId id="423" r:id="rId10"/>
    <p:sldId id="424" r:id="rId11"/>
    <p:sldId id="425" r:id="rId12"/>
    <p:sldId id="426" r:id="rId13"/>
    <p:sldId id="446" r:id="rId14"/>
    <p:sldId id="447" r:id="rId15"/>
    <p:sldId id="448" r:id="rId16"/>
    <p:sldId id="427" r:id="rId17"/>
    <p:sldId id="429" r:id="rId18"/>
    <p:sldId id="430" r:id="rId19"/>
    <p:sldId id="431" r:id="rId20"/>
    <p:sldId id="433" r:id="rId21"/>
    <p:sldId id="434" r:id="rId22"/>
    <p:sldId id="435" r:id="rId23"/>
    <p:sldId id="436" r:id="rId24"/>
    <p:sldId id="438" r:id="rId25"/>
    <p:sldId id="355" r:id="rId26"/>
    <p:sldId id="441" r:id="rId27"/>
    <p:sldId id="442" r:id="rId28"/>
    <p:sldId id="443" r:id="rId29"/>
    <p:sldId id="444" r:id="rId30"/>
    <p:sldId id="445" r:id="rId31"/>
    <p:sldId id="330" r:id="rId32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33"/>
    <a:srgbClr val="CC0000"/>
    <a:srgbClr val="FFCC66"/>
    <a:srgbClr val="006600"/>
    <a:srgbClr val="003300"/>
    <a:srgbClr val="2E2E2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2" autoAdjust="0"/>
    <p:restoredTop sz="87779" autoAdjust="0"/>
  </p:normalViewPr>
  <p:slideViewPr>
    <p:cSldViewPr>
      <p:cViewPr varScale="1">
        <p:scale>
          <a:sx n="62" d="100"/>
          <a:sy n="62" d="100"/>
        </p:scale>
        <p:origin x="-1794" y="-84"/>
      </p:cViewPr>
      <p:guideLst>
        <p:guide orient="horz" pos="3936"/>
        <p:guide orient="horz" pos="1296"/>
        <p:guide orient="horz" pos="1461"/>
        <p:guide pos="2544"/>
        <p:guide pos="91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2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fld id="{57B7D14D-BEE8-4B18-B27C-F5E2D64E8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275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61877-DBBA-4296-84A9-186CF7510C6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5FE8B-7162-434B-A006-48211B287E9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6EC67-AF53-48DD-9300-A8DF46F7CA1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5789B-4E7D-4A97-8F6A-557400A79CC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5789B-4E7D-4A97-8F6A-557400A79CC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5789B-4E7D-4A97-8F6A-557400A79CC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5789B-4E7D-4A97-8F6A-557400A79CC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AD781-9B0E-46F4-8208-CBEC01D125A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9A612-FFE5-4D83-BAB6-167C5A065EF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4BDC7-6809-4AEA-A7CF-31D0B42D802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B03B-7B18-49C9-B59C-B4CF705844E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4D7F-5573-470D-85A2-DE3FDACCC42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1054-7176-4E4C-8C6B-B8E7B9BA068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E153-CB83-4DB2-BF3A-7781676AA01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D6664-3ABA-461A-9F16-26CAE1BCB7C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F0B91-9D22-4066-9BE4-BF7AD4EC500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81544-6164-46A9-ABFB-6CB130EBC6A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40B49-8822-49F4-AA7D-C7ECA1F8CAF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1E33B-AF72-4010-B4F0-3DFE05A160C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275A4-BE95-461A-A893-A9E3FDD40BB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8BAA-2653-4F8A-91A3-4A2B3054A31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06DC-8B51-4938-8540-0E4C2A796D0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FA602-6FB5-4F30-B727-A08493B3A3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CA458-4A49-4CEA-8CDA-7E932751A8F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F3858-9625-4B30-86FE-789DFF49569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C4462-54CF-442D-92E9-B88E53ED8FD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9150C-CFF9-4BB2-AD0B-7F47DDFB3EF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A0281-03A7-49DD-A119-C8CD79F4753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88B5A-04A9-4855-9049-5D9D382872B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8A86C-665D-44A9-BC81-CE929BF6A0C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24D5C-ABDC-4485-A2E0-600A2111667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8" name="Picture 18" descr="CH 6 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4255706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52400"/>
            <a:ext cx="2198687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4468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9542220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2385193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5420836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2866670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1291565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8237978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6017176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41336980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74947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CH 6 WITH TA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Glencoe Accounting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gray">
          <a:xfrm>
            <a:off x="3733800" y="152400"/>
            <a:ext cx="5368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3505200" y="762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2E2E2E"/>
          </a:solidFill>
          <a:latin typeface="+mn-lt"/>
          <a:ea typeface="+mn-ea"/>
          <a:cs typeface="+mn-cs"/>
        </a:defRPr>
      </a:lvl1pPr>
      <a:lvl2pPr marL="969963" indent="-3429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E2E2E"/>
          </a:solidFill>
          <a:latin typeface="+mn-lt"/>
        </a:defRPr>
      </a:lvl2pPr>
      <a:lvl3pPr marL="1312863" indent="-168275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2E2E2E"/>
          </a:solidFill>
          <a:latin typeface="+mn-lt"/>
        </a:defRPr>
      </a:lvl3pPr>
      <a:lvl4pPr marL="16557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Oval 4">
            <a:hlinkClick r:id="rId3"/>
          </p:cNvPr>
          <p:cNvSpPr>
            <a:spLocks noChangeArrowheads="1"/>
          </p:cNvSpPr>
          <p:nvPr/>
        </p:nvSpPr>
        <p:spPr bwMode="auto">
          <a:xfrm>
            <a:off x="82296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pic>
        <p:nvPicPr>
          <p:cNvPr id="428037" name="Picture 5" descr="4 boxes in one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38325"/>
            <a:ext cx="708342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20788" y="2066925"/>
            <a:ext cx="662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Commonly Used Source Documents</a:t>
            </a: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2311400" y="29337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Invoice</a:t>
            </a:r>
          </a:p>
        </p:txBody>
      </p:sp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5418138" y="29337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Receipt</a:t>
            </a: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1874838" y="4048125"/>
            <a:ext cx="218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>
                <a:solidFill>
                  <a:srgbClr val="CC0000"/>
                </a:solidFill>
              </a:rPr>
              <a:t>Memorandum</a:t>
            </a:r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5199063" y="404812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Check stub</a:t>
            </a:r>
          </a:p>
        </p:txBody>
      </p:sp>
      <p:sp>
        <p:nvSpPr>
          <p:cNvPr id="428043" name="AutoShape 11"/>
          <p:cNvSpPr>
            <a:spLocks noChangeArrowheads="1"/>
          </p:cNvSpPr>
          <p:nvPr/>
        </p:nvSpPr>
        <p:spPr bwMode="auto">
          <a:xfrm>
            <a:off x="1360488" y="5226050"/>
            <a:ext cx="6804025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memorandum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 brief written message that describes a transaction that </a:t>
            </a:r>
            <a:br>
              <a:rPr lang="en-US" altLang="en-US" sz="1800" b="0"/>
            </a:br>
            <a:r>
              <a:rPr lang="en-US" altLang="en-US" sz="1800" b="0"/>
              <a:t>takes place within a business.</a:t>
            </a:r>
          </a:p>
        </p:txBody>
      </p:sp>
      <p:pic>
        <p:nvPicPr>
          <p:cNvPr id="428044" name="Picture 1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45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pic>
        <p:nvPicPr>
          <p:cNvPr id="430085" name="Picture 5" descr="4 boxes in one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38325"/>
            <a:ext cx="708342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1220788" y="2066925"/>
            <a:ext cx="662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Commonly Used Source Documents</a:t>
            </a:r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2317750" y="29337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Invoice</a:t>
            </a:r>
          </a:p>
        </p:txBody>
      </p:sp>
      <p:sp>
        <p:nvSpPr>
          <p:cNvPr id="430088" name="Rectangle 8"/>
          <p:cNvSpPr>
            <a:spLocks noChangeArrowheads="1"/>
          </p:cNvSpPr>
          <p:nvPr/>
        </p:nvSpPr>
        <p:spPr bwMode="auto">
          <a:xfrm>
            <a:off x="5424488" y="29337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Receipt</a:t>
            </a:r>
          </a:p>
        </p:txBody>
      </p:sp>
      <p:sp>
        <p:nvSpPr>
          <p:cNvPr id="430089" name="Rectangle 9"/>
          <p:cNvSpPr>
            <a:spLocks noChangeArrowheads="1"/>
          </p:cNvSpPr>
          <p:nvPr/>
        </p:nvSpPr>
        <p:spPr bwMode="auto">
          <a:xfrm>
            <a:off x="1884363" y="4048125"/>
            <a:ext cx="218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Memorandum</a:t>
            </a:r>
          </a:p>
        </p:txBody>
      </p:sp>
      <p:sp>
        <p:nvSpPr>
          <p:cNvPr id="430090" name="Rectangle 10"/>
          <p:cNvSpPr>
            <a:spLocks noChangeArrowheads="1"/>
          </p:cNvSpPr>
          <p:nvPr/>
        </p:nvSpPr>
        <p:spPr bwMode="auto">
          <a:xfrm>
            <a:off x="5202238" y="404812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>
                <a:solidFill>
                  <a:srgbClr val="CC0000"/>
                </a:solidFill>
              </a:rPr>
              <a:t>Check stub</a:t>
            </a:r>
          </a:p>
        </p:txBody>
      </p:sp>
      <p:sp>
        <p:nvSpPr>
          <p:cNvPr id="430091" name="AutoShape 11"/>
          <p:cNvSpPr>
            <a:spLocks noChangeArrowheads="1"/>
          </p:cNvSpPr>
          <p:nvPr/>
        </p:nvSpPr>
        <p:spPr bwMode="auto">
          <a:xfrm>
            <a:off x="1311275" y="5184775"/>
            <a:ext cx="690245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check stub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 source document that lists the same information that </a:t>
            </a:r>
            <a:br>
              <a:rPr lang="en-US" altLang="en-US" sz="1800" b="0"/>
            </a:br>
            <a:r>
              <a:rPr lang="en-US" altLang="en-US" sz="1800" b="0"/>
              <a:t>appears on a check and shows the balance in the checking account before and after each check is written.</a:t>
            </a:r>
          </a:p>
        </p:txBody>
      </p:sp>
      <p:pic>
        <p:nvPicPr>
          <p:cNvPr id="430092" name="Picture 1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7372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3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7467600" y="6019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136</a:t>
            </a:r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1295400" y="1752600"/>
            <a:ext cx="839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500" dirty="0">
                <a:solidFill>
                  <a:srgbClr val="2E2E2E"/>
                </a:solidFill>
              </a:rPr>
              <a:t>Invoice</a:t>
            </a:r>
          </a:p>
        </p:txBody>
      </p:sp>
      <p:sp>
        <p:nvSpPr>
          <p:cNvPr id="432147" name="Oval 1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4781"/>
            <a:ext cx="6474714" cy="39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7467600" y="6019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136</a:t>
            </a:r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1295400" y="1752600"/>
            <a:ext cx="88036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500" dirty="0" smtClean="0">
                <a:solidFill>
                  <a:srgbClr val="2E2E2E"/>
                </a:solidFill>
              </a:rPr>
              <a:t>Receipt</a:t>
            </a:r>
            <a:endParaRPr lang="en-US" altLang="en-US" sz="1500" dirty="0">
              <a:solidFill>
                <a:srgbClr val="2E2E2E"/>
              </a:solidFill>
            </a:endParaRPr>
          </a:p>
        </p:txBody>
      </p:sp>
      <p:sp>
        <p:nvSpPr>
          <p:cNvPr id="432147" name="Oval 1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2097673"/>
            <a:ext cx="7342284" cy="36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8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7467600" y="6019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136</a:t>
            </a:r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1295400" y="1752600"/>
            <a:ext cx="74090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500" dirty="0" smtClean="0">
                <a:solidFill>
                  <a:srgbClr val="2E2E2E"/>
                </a:solidFill>
              </a:rPr>
              <a:t>Memo</a:t>
            </a:r>
            <a:endParaRPr lang="en-US" altLang="en-US" sz="1500" dirty="0">
              <a:solidFill>
                <a:srgbClr val="2E2E2E"/>
              </a:solidFill>
            </a:endParaRPr>
          </a:p>
        </p:txBody>
      </p:sp>
      <p:sp>
        <p:nvSpPr>
          <p:cNvPr id="432147" name="Oval 1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400800" cy="41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8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7467600" y="6019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136</a:t>
            </a:r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1295400" y="1752600"/>
            <a:ext cx="124264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500" dirty="0" smtClean="0">
                <a:solidFill>
                  <a:srgbClr val="2E2E2E"/>
                </a:solidFill>
              </a:rPr>
              <a:t>Check Stub</a:t>
            </a:r>
            <a:endParaRPr lang="en-US" altLang="en-US" sz="1500" dirty="0">
              <a:solidFill>
                <a:srgbClr val="2E2E2E"/>
              </a:solidFill>
            </a:endParaRPr>
          </a:p>
        </p:txBody>
      </p:sp>
      <p:sp>
        <p:nvSpPr>
          <p:cNvPr id="432147" name="Oval 1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075764"/>
            <a:ext cx="4686300" cy="45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8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4182" name="Oval 6"/>
          <p:cNvSpPr>
            <a:spLocks noChangeArrowheads="1"/>
          </p:cNvSpPr>
          <p:nvPr/>
        </p:nvSpPr>
        <p:spPr bwMode="auto">
          <a:xfrm>
            <a:off x="762000" y="2362200"/>
            <a:ext cx="2133600" cy="2133600"/>
          </a:xfrm>
          <a:prstGeom prst="ellipse">
            <a:avLst/>
          </a:prstGeom>
          <a:solidFill>
            <a:srgbClr val="FFCC66">
              <a:alpha val="23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Collect and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verify source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documents.</a:t>
            </a:r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3276600" y="2362200"/>
            <a:ext cx="2133600" cy="2133600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Analyze each</a:t>
            </a:r>
            <a:br>
              <a:rPr lang="en-US" altLang="en-US"/>
            </a:br>
            <a:r>
              <a:rPr lang="en-US" altLang="en-US"/>
              <a:t>transaction.</a:t>
            </a:r>
          </a:p>
        </p:txBody>
      </p:sp>
      <p:sp>
        <p:nvSpPr>
          <p:cNvPr id="434184" name="Oval 8"/>
          <p:cNvSpPr>
            <a:spLocks noChangeArrowheads="1"/>
          </p:cNvSpPr>
          <p:nvPr/>
        </p:nvSpPr>
        <p:spPr bwMode="auto">
          <a:xfrm>
            <a:off x="5791200" y="2362200"/>
            <a:ext cx="2133600" cy="2133600"/>
          </a:xfrm>
          <a:prstGeom prst="ellipse">
            <a:avLst/>
          </a:prstGeom>
          <a:solidFill>
            <a:srgbClr val="FFCC66">
              <a:alpha val="23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Journalize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each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transaction.</a:t>
            </a:r>
          </a:p>
        </p:txBody>
      </p:sp>
      <p:sp>
        <p:nvSpPr>
          <p:cNvPr id="434185" name="Rectangle 9"/>
          <p:cNvSpPr>
            <a:spLocks noChangeArrowheads="1"/>
          </p:cNvSpPr>
          <p:nvPr/>
        </p:nvSpPr>
        <p:spPr bwMode="auto">
          <a:xfrm>
            <a:off x="1371600" y="1905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Step 1</a:t>
            </a:r>
          </a:p>
        </p:txBody>
      </p:sp>
      <p:sp>
        <p:nvSpPr>
          <p:cNvPr id="434186" name="Rectangle 10"/>
          <p:cNvSpPr>
            <a:spLocks noChangeArrowheads="1"/>
          </p:cNvSpPr>
          <p:nvPr/>
        </p:nvSpPr>
        <p:spPr bwMode="auto">
          <a:xfrm>
            <a:off x="3886200" y="1905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Step 2</a:t>
            </a:r>
          </a:p>
        </p:txBody>
      </p:sp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6324600" y="1905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Step 3</a:t>
            </a:r>
          </a:p>
        </p:txBody>
      </p:sp>
      <p:sp>
        <p:nvSpPr>
          <p:cNvPr id="434188" name="Rectangle 12"/>
          <p:cNvSpPr>
            <a:spLocks noChangeArrowheads="1"/>
          </p:cNvSpPr>
          <p:nvPr/>
        </p:nvSpPr>
        <p:spPr bwMode="auto">
          <a:xfrm>
            <a:off x="914400" y="4953000"/>
            <a:ext cx="7767638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1600" b="0"/>
              <a:t>Determine the debit and credit portions of each transaction by analyzing the source document. 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1600" b="0"/>
              <a:t>In the real world, you must examine this document to determine what happened in a business transaction.</a:t>
            </a: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4343400" y="44958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0" name="Line 14"/>
          <p:cNvSpPr>
            <a:spLocks noChangeShapeType="1"/>
          </p:cNvSpPr>
          <p:nvPr/>
        </p:nvSpPr>
        <p:spPr bwMode="auto">
          <a:xfrm>
            <a:off x="1066800" y="4813300"/>
            <a:ext cx="701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1" name="Oval 1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>
            <a:off x="762000" y="2362200"/>
            <a:ext cx="2133600" cy="2133600"/>
          </a:xfrm>
          <a:prstGeom prst="ellipse">
            <a:avLst/>
          </a:prstGeom>
          <a:solidFill>
            <a:srgbClr val="FFCC66">
              <a:alpha val="23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Collect and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verify source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documents.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3276600" y="2362200"/>
            <a:ext cx="2133600" cy="2133600"/>
          </a:xfrm>
          <a:prstGeom prst="ellipse">
            <a:avLst/>
          </a:prstGeom>
          <a:solidFill>
            <a:srgbClr val="FFCC66">
              <a:alpha val="23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Analyze each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transaction.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5791200" y="2362200"/>
            <a:ext cx="2133600" cy="2133600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Transactions</a:t>
            </a:r>
            <a:br>
              <a:rPr lang="en-US" altLang="en-US" sz="1800"/>
            </a:br>
            <a:r>
              <a:rPr lang="en-US" altLang="en-US" sz="1800"/>
              <a:t>are entered into</a:t>
            </a:r>
            <a:br>
              <a:rPr lang="en-US" altLang="en-US" sz="1800"/>
            </a:br>
            <a:r>
              <a:rPr lang="en-US" altLang="en-US" sz="1800"/>
              <a:t>a </a:t>
            </a:r>
            <a:r>
              <a:rPr lang="en-US" altLang="en-US" sz="1800" u="sng"/>
              <a:t>journal</a:t>
            </a:r>
            <a:r>
              <a:rPr lang="en-US" altLang="en-US" sz="1800"/>
              <a:t>.</a:t>
            </a:r>
            <a:br>
              <a:rPr lang="en-US" altLang="en-US" sz="1800"/>
            </a:br>
            <a:r>
              <a:rPr lang="en-US" altLang="en-US" sz="1800"/>
              <a:t>This is</a:t>
            </a:r>
            <a:br>
              <a:rPr lang="en-US" altLang="en-US" sz="1800"/>
            </a:br>
            <a:r>
              <a:rPr lang="en-US" altLang="en-US" sz="1800" u="sng"/>
              <a:t>journalizing</a:t>
            </a:r>
            <a:r>
              <a:rPr lang="en-US" altLang="en-US" sz="1800"/>
              <a:t>.</a:t>
            </a:r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1371600" y="1905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Step 1</a:t>
            </a:r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3886200" y="1905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Step 2</a:t>
            </a:r>
          </a:p>
        </p:txBody>
      </p:sp>
      <p:sp>
        <p:nvSpPr>
          <p:cNvPr id="438282" name="Rectangle 10"/>
          <p:cNvSpPr>
            <a:spLocks noChangeArrowheads="1"/>
          </p:cNvSpPr>
          <p:nvPr/>
        </p:nvSpPr>
        <p:spPr bwMode="auto">
          <a:xfrm>
            <a:off x="6324600" y="1905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Step 3</a:t>
            </a:r>
          </a:p>
        </p:txBody>
      </p:sp>
      <p:sp>
        <p:nvSpPr>
          <p:cNvPr id="438288" name="AutoShape 16"/>
          <p:cNvSpPr>
            <a:spLocks noChangeArrowheads="1"/>
          </p:cNvSpPr>
          <p:nvPr/>
        </p:nvSpPr>
        <p:spPr bwMode="auto">
          <a:xfrm>
            <a:off x="1381125" y="4724400"/>
            <a:ext cx="676275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journal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 chronological record of the transactions of a business.</a:t>
            </a:r>
          </a:p>
        </p:txBody>
      </p:sp>
      <p:pic>
        <p:nvPicPr>
          <p:cNvPr id="438289" name="Picture 17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0855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90" name="AutoShape 18"/>
          <p:cNvSpPr>
            <a:spLocks noChangeArrowheads="1"/>
          </p:cNvSpPr>
          <p:nvPr/>
        </p:nvSpPr>
        <p:spPr bwMode="auto">
          <a:xfrm>
            <a:off x="1376363" y="5562600"/>
            <a:ext cx="6772275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journalizing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The process of recording business transactions.</a:t>
            </a:r>
          </a:p>
        </p:txBody>
      </p:sp>
      <p:pic>
        <p:nvPicPr>
          <p:cNvPr id="438291" name="Picture 19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4675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92" name="Oval 20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8" grpId="0" animBg="1" autoUpdateAnimBg="0"/>
      <p:bldP spid="43829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Accounting Period</a:t>
            </a: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40333" name="AutoShape 13"/>
          <p:cNvSpPr>
            <a:spLocks noChangeArrowheads="1"/>
          </p:cNvSpPr>
          <p:nvPr/>
        </p:nvSpPr>
        <p:spPr bwMode="auto">
          <a:xfrm>
            <a:off x="1371600" y="3810000"/>
            <a:ext cx="678180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fiscal year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An accounting period of twelve months.</a:t>
            </a:r>
          </a:p>
        </p:txBody>
      </p:sp>
      <p:pic>
        <p:nvPicPr>
          <p:cNvPr id="440334" name="Picture 14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9415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35" name="Picture 15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200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6" name="Rectangle 16"/>
          <p:cNvSpPr>
            <a:spLocks noChangeArrowheads="1"/>
          </p:cNvSpPr>
          <p:nvPr/>
        </p:nvSpPr>
        <p:spPr bwMode="auto">
          <a:xfrm>
            <a:off x="779463" y="2517775"/>
            <a:ext cx="7764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>
                <a:solidFill>
                  <a:srgbClr val="006600"/>
                </a:solidFill>
              </a:rPr>
              <a:t> A </a:t>
            </a:r>
            <a:r>
              <a:rPr lang="en-US" altLang="en-US" sz="2600" u="sng">
                <a:solidFill>
                  <a:srgbClr val="006600"/>
                </a:solidFill>
              </a:rPr>
              <a:t>fiscal year</a:t>
            </a:r>
            <a:r>
              <a:rPr lang="en-US" altLang="en-US" sz="2600">
                <a:solidFill>
                  <a:srgbClr val="006600"/>
                </a:solidFill>
              </a:rPr>
              <a:t> is not the same as a </a:t>
            </a:r>
            <a:r>
              <a:rPr lang="en-US" altLang="en-US" sz="2600" u="sng">
                <a:solidFill>
                  <a:srgbClr val="006600"/>
                </a:solidFill>
              </a:rPr>
              <a:t>calendar year</a:t>
            </a:r>
            <a:r>
              <a:rPr lang="en-US" altLang="en-US" sz="260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40337" name="AutoShape 17"/>
          <p:cNvSpPr>
            <a:spLocks noChangeArrowheads="1"/>
          </p:cNvSpPr>
          <p:nvPr/>
        </p:nvSpPr>
        <p:spPr bwMode="auto">
          <a:xfrm>
            <a:off x="1357313" y="4773613"/>
            <a:ext cx="6810375" cy="1017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calendar year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Accounting period that begins on January 1 and ends on December 31.</a:t>
            </a:r>
          </a:p>
        </p:txBody>
      </p:sp>
      <p:pic>
        <p:nvPicPr>
          <p:cNvPr id="440338" name="Picture 18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101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9" name="Oval 19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3" grpId="0" animBg="1" autoUpdateAnimBg="0"/>
      <p:bldP spid="44033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Key Term</a:t>
            </a: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/>
              <a:t>general journal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1250950" y="12319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Recording Transactions</a:t>
            </a:r>
            <a:br>
              <a:rPr lang="en-US" altLang="en-US" sz="12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in the General Journal</a:t>
            </a:r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6.2</a:t>
            </a:r>
          </a:p>
        </p:txBody>
      </p:sp>
      <p:sp>
        <p:nvSpPr>
          <p:cNvPr id="442375" name="Oval 7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121" name="Picture 49" descr="CH 6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1219200" y="2286000"/>
            <a:ext cx="7620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>
                <a:solidFill>
                  <a:srgbClr val="006600"/>
                </a:solidFill>
              </a:rPr>
              <a:t>The accounting cycle is a series of steps done in each accounting period to keep records in an orderly fashion. You can use the general journal to record all of the transactions of a business.</a:t>
            </a:r>
          </a:p>
        </p:txBody>
      </p:sp>
      <p:pic>
        <p:nvPicPr>
          <p:cNvPr id="3116" name="Picture 44" descr="main idea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3848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2" name="Oval 50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a General </a:t>
            </a:r>
            <a:br>
              <a:rPr lang="en-US" altLang="en-US"/>
            </a:br>
            <a:r>
              <a:rPr lang="en-US" altLang="en-US"/>
              <a:t>Journal Entry</a:t>
            </a:r>
          </a:p>
        </p:txBody>
      </p:sp>
      <p:pic>
        <p:nvPicPr>
          <p:cNvPr id="446467" name="Picture 3" descr="z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3738"/>
            <a:ext cx="739140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1250950" y="12319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Recording Transactions</a:t>
            </a:r>
            <a:br>
              <a:rPr lang="en-US" altLang="en-US" sz="12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in the General Journal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6.2</a:t>
            </a: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1143000" y="21336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Two Columns of the </a:t>
            </a:r>
            <a:r>
              <a:rPr lang="en-US" altLang="en-US" u="sng">
                <a:solidFill>
                  <a:schemeClr val="bg1"/>
                </a:solidFill>
              </a:rPr>
              <a:t>General Journal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1143000" y="3429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/>
              <a:t>The left column for recording debits</a:t>
            </a:r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5078413" y="34290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/>
              <a:t>The right column for recording credits</a:t>
            </a:r>
          </a:p>
        </p:txBody>
      </p:sp>
      <p:sp>
        <p:nvSpPr>
          <p:cNvPr id="446473" name="AutoShape 9"/>
          <p:cNvSpPr>
            <a:spLocks noChangeArrowheads="1"/>
          </p:cNvSpPr>
          <p:nvPr/>
        </p:nvSpPr>
        <p:spPr bwMode="auto">
          <a:xfrm>
            <a:off x="1524000" y="5029200"/>
            <a:ext cx="6262688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general journal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An all-purpose journal in which all the transactions of a business may be recorded.</a:t>
            </a:r>
          </a:p>
        </p:txBody>
      </p:sp>
      <p:pic>
        <p:nvPicPr>
          <p:cNvPr id="446474" name="Picture 10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6575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5" name="Oval 11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a General </a:t>
            </a:r>
            <a:br>
              <a:rPr lang="en-US" altLang="en-US"/>
            </a:br>
            <a:r>
              <a:rPr lang="en-US" altLang="en-US"/>
              <a:t>Journal Entry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1250950" y="12319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Recording Transactions</a:t>
            </a:r>
            <a:br>
              <a:rPr lang="en-US" altLang="en-US" sz="12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in the General Journal</a:t>
            </a:r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6.2</a:t>
            </a:r>
          </a:p>
        </p:txBody>
      </p:sp>
      <p:pic>
        <p:nvPicPr>
          <p:cNvPr id="448536" name="Picture 24" descr="_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2800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37" name="Rectangle 25"/>
          <p:cNvSpPr>
            <a:spLocks noChangeArrowheads="1"/>
          </p:cNvSpPr>
          <p:nvPr/>
        </p:nvSpPr>
        <p:spPr bwMode="auto">
          <a:xfrm>
            <a:off x="6707188" y="6019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139</a:t>
            </a:r>
          </a:p>
        </p:txBody>
      </p:sp>
      <p:sp>
        <p:nvSpPr>
          <p:cNvPr id="448538" name="Oval 26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a General </a:t>
            </a:r>
            <a:br>
              <a:rPr lang="en-US" altLang="en-US"/>
            </a:br>
            <a:r>
              <a:rPr lang="en-US" altLang="en-US"/>
              <a:t>Journal Entry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1250950" y="12319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Recording Transactions</a:t>
            </a:r>
            <a:br>
              <a:rPr lang="en-US" altLang="en-US" sz="12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in the General Journal</a:t>
            </a:r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6.2</a:t>
            </a:r>
          </a:p>
        </p:txBody>
      </p:sp>
      <p:pic>
        <p:nvPicPr>
          <p:cNvPr id="450573" name="Picture 13" descr="7 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46760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1143000" y="22098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2E2E2E"/>
                </a:solidFill>
              </a:rPr>
              <a:t>Seven steps to determining each journal entry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1143000" y="2706688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Identify the accounts affected.</a:t>
            </a:r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1143000" y="3200400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Classify the accounts affected.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1143000" y="3697288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Determine the amount of increase or decrease for each account affected.</a:t>
            </a:r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1143000" y="4191000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Determine which accounts are debited and for what amount.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1143000" y="4687888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Determine which accounts are credited and for what amount.</a:t>
            </a:r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1143000" y="5160963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Determine the complete entry in T-account form.</a:t>
            </a:r>
          </a:p>
        </p:txBody>
      </p:sp>
      <p:sp>
        <p:nvSpPr>
          <p:cNvPr id="450581" name="Rectangle 21"/>
          <p:cNvSpPr>
            <a:spLocks noChangeArrowheads="1"/>
          </p:cNvSpPr>
          <p:nvPr/>
        </p:nvSpPr>
        <p:spPr bwMode="auto">
          <a:xfrm>
            <a:off x="1143000" y="5654675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0"/>
              <a:t>Determine the complete entry in general journal entry form.</a:t>
            </a:r>
          </a:p>
        </p:txBody>
      </p:sp>
      <p:sp>
        <p:nvSpPr>
          <p:cNvPr id="450582" name="Oval 2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a General </a:t>
            </a:r>
            <a:br>
              <a:rPr lang="en-US" altLang="en-US"/>
            </a:br>
            <a:r>
              <a:rPr lang="en-US" altLang="en-US"/>
              <a:t>Journal Entry</a:t>
            </a: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1250950" y="12319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Recording Transactions</a:t>
            </a:r>
            <a:br>
              <a:rPr lang="en-US" altLang="en-US" sz="12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in the General Journal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6.2</a:t>
            </a:r>
          </a:p>
        </p:txBody>
      </p:sp>
      <p:sp>
        <p:nvSpPr>
          <p:cNvPr id="452622" name="Rectangle 14"/>
          <p:cNvSpPr>
            <a:spLocks noChangeArrowheads="1"/>
          </p:cNvSpPr>
          <p:nvPr/>
        </p:nvSpPr>
        <p:spPr bwMode="auto">
          <a:xfrm>
            <a:off x="228600" y="18288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b="0"/>
              <a:t>Here is an example showing the analysis of a business transaction and its general journal entry:</a:t>
            </a:r>
          </a:p>
        </p:txBody>
      </p:sp>
      <p:sp>
        <p:nvSpPr>
          <p:cNvPr id="452624" name="Rectangle 16"/>
          <p:cNvSpPr>
            <a:spLocks noChangeArrowheads="1"/>
          </p:cNvSpPr>
          <p:nvPr/>
        </p:nvSpPr>
        <p:spPr bwMode="auto">
          <a:xfrm>
            <a:off x="698500" y="2667000"/>
            <a:ext cx="7696200" cy="32766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25" name="Rectangle 17"/>
          <p:cNvSpPr>
            <a:spLocks noChangeArrowheads="1"/>
          </p:cNvSpPr>
          <p:nvPr/>
        </p:nvSpPr>
        <p:spPr bwMode="gray">
          <a:xfrm>
            <a:off x="698500" y="26670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Business Transaction</a:t>
            </a:r>
          </a:p>
        </p:txBody>
      </p:sp>
      <p:sp>
        <p:nvSpPr>
          <p:cNvPr id="452626" name="Rectangle 18"/>
          <p:cNvSpPr>
            <a:spLocks noChangeArrowheads="1"/>
          </p:cNvSpPr>
          <p:nvPr/>
        </p:nvSpPr>
        <p:spPr bwMode="auto">
          <a:xfrm>
            <a:off x="838200" y="31242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600" b="0"/>
              <a:t>Zip issued a $3,000 check to purchase a computer system.</a:t>
            </a:r>
          </a:p>
        </p:txBody>
      </p:sp>
      <p:sp>
        <p:nvSpPr>
          <p:cNvPr id="452629" name="Rectangle 21"/>
          <p:cNvSpPr>
            <a:spLocks noChangeArrowheads="1"/>
          </p:cNvSpPr>
          <p:nvPr/>
        </p:nvSpPr>
        <p:spPr bwMode="auto">
          <a:xfrm>
            <a:off x="7067550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142</a:t>
            </a:r>
          </a:p>
        </p:txBody>
      </p:sp>
      <p:pic>
        <p:nvPicPr>
          <p:cNvPr id="452630" name="Picture 22" descr="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019800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31" name="Oval 2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a General </a:t>
            </a:r>
            <a:br>
              <a:rPr lang="en-US" altLang="en-US"/>
            </a:br>
            <a:r>
              <a:rPr lang="en-US" altLang="en-US"/>
              <a:t>Journal Entry</a:t>
            </a: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1250950" y="12319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Recording Transactions</a:t>
            </a:r>
            <a:br>
              <a:rPr lang="en-US" altLang="en-US" sz="12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in the General Journal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6.2</a:t>
            </a: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228600" y="18288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b="0"/>
              <a:t>Do not erase an error. Draw a line through it with a pen and enter the correct information above the line.</a:t>
            </a:r>
          </a:p>
        </p:txBody>
      </p:sp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698500" y="2667000"/>
            <a:ext cx="7696200" cy="32766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6716" name="Rectangle 12"/>
          <p:cNvSpPr>
            <a:spLocks noChangeArrowheads="1"/>
          </p:cNvSpPr>
          <p:nvPr/>
        </p:nvSpPr>
        <p:spPr bwMode="auto">
          <a:xfrm>
            <a:off x="7069138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151</a:t>
            </a:r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gray">
          <a:xfrm>
            <a:off x="698500" y="26670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Business Transaction</a:t>
            </a:r>
          </a:p>
        </p:txBody>
      </p:sp>
      <p:pic>
        <p:nvPicPr>
          <p:cNvPr id="456718" name="Picture 14" descr="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72390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19" name="Oval 1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57200" y="19050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Describe the general journal entry for the following event. </a:t>
            </a:r>
          </a:p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i="1">
                <a:solidFill>
                  <a:srgbClr val="006600"/>
                </a:solidFill>
              </a:rPr>
              <a:t>On January 16, 20-- On Time Delivery issued Check 243 to Comfort Space for $4,000 to buy office furniture.</a:t>
            </a:r>
          </a:p>
        </p:txBody>
      </p:sp>
      <p:sp>
        <p:nvSpPr>
          <p:cNvPr id="272428" name="Rectangle 44"/>
          <p:cNvSpPr>
            <a:spLocks noChangeArrowheads="1"/>
          </p:cNvSpPr>
          <p:nvPr/>
        </p:nvSpPr>
        <p:spPr bwMode="auto">
          <a:xfrm>
            <a:off x="7143750" y="5943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(continued)</a:t>
            </a:r>
          </a:p>
        </p:txBody>
      </p:sp>
      <p:pic>
        <p:nvPicPr>
          <p:cNvPr id="272447" name="Picture 63" descr="ch_06_Gen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553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448" name="Text Box 64"/>
          <p:cNvSpPr txBox="1">
            <a:spLocks noChangeArrowheads="1"/>
          </p:cNvSpPr>
          <p:nvPr/>
        </p:nvSpPr>
        <p:spPr bwMode="auto">
          <a:xfrm>
            <a:off x="1676400" y="4495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Check 243</a:t>
            </a:r>
          </a:p>
        </p:txBody>
      </p:sp>
      <p:sp>
        <p:nvSpPr>
          <p:cNvPr id="272449" name="Text Box 65"/>
          <p:cNvSpPr txBox="1">
            <a:spLocks noChangeArrowheads="1"/>
          </p:cNvSpPr>
          <p:nvPr/>
        </p:nvSpPr>
        <p:spPr bwMode="auto">
          <a:xfrm>
            <a:off x="1447800" y="42672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Cash in Bank</a:t>
            </a:r>
          </a:p>
        </p:txBody>
      </p:sp>
      <p:sp>
        <p:nvSpPr>
          <p:cNvPr id="272450" name="Text Box 66"/>
          <p:cNvSpPr txBox="1">
            <a:spLocks noChangeArrowheads="1"/>
          </p:cNvSpPr>
          <p:nvPr/>
        </p:nvSpPr>
        <p:spPr bwMode="auto">
          <a:xfrm>
            <a:off x="1657350" y="4038600"/>
            <a:ext cx="38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16</a:t>
            </a:r>
          </a:p>
        </p:txBody>
      </p:sp>
      <p:sp>
        <p:nvSpPr>
          <p:cNvPr id="272451" name="Text Box 67"/>
          <p:cNvSpPr txBox="1">
            <a:spLocks noChangeArrowheads="1"/>
          </p:cNvSpPr>
          <p:nvPr/>
        </p:nvSpPr>
        <p:spPr bwMode="auto">
          <a:xfrm>
            <a:off x="1219200" y="40386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Office Furniture</a:t>
            </a:r>
          </a:p>
        </p:txBody>
      </p:sp>
      <p:sp>
        <p:nvSpPr>
          <p:cNvPr id="272452" name="Text Box 68"/>
          <p:cNvSpPr txBox="1">
            <a:spLocks noChangeArrowheads="1"/>
          </p:cNvSpPr>
          <p:nvPr/>
        </p:nvSpPr>
        <p:spPr bwMode="auto">
          <a:xfrm>
            <a:off x="12192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Jan.</a:t>
            </a:r>
          </a:p>
        </p:txBody>
      </p:sp>
      <p:sp>
        <p:nvSpPr>
          <p:cNvPr id="272453" name="Text Box 69"/>
          <p:cNvSpPr txBox="1">
            <a:spLocks noChangeArrowheads="1"/>
          </p:cNvSpPr>
          <p:nvPr/>
        </p:nvSpPr>
        <p:spPr bwMode="auto">
          <a:xfrm>
            <a:off x="1066800" y="3810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20--</a:t>
            </a:r>
          </a:p>
        </p:txBody>
      </p:sp>
      <p:sp>
        <p:nvSpPr>
          <p:cNvPr id="272454" name="Text Box 70"/>
          <p:cNvSpPr txBox="1">
            <a:spLocks noChangeArrowheads="1"/>
          </p:cNvSpPr>
          <p:nvPr/>
        </p:nvSpPr>
        <p:spPr bwMode="auto">
          <a:xfrm>
            <a:off x="5862638" y="4038600"/>
            <a:ext cx="919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272455" name="Text Box 71"/>
          <p:cNvSpPr txBox="1">
            <a:spLocks noChangeArrowheads="1"/>
          </p:cNvSpPr>
          <p:nvPr/>
        </p:nvSpPr>
        <p:spPr bwMode="auto">
          <a:xfrm>
            <a:off x="6853238" y="4297363"/>
            <a:ext cx="919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272457" name="Oval 7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First record the date in the Date Column.</a:t>
            </a: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7143750" y="5943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(continued)</a:t>
            </a:r>
          </a:p>
        </p:txBody>
      </p:sp>
      <p:pic>
        <p:nvPicPr>
          <p:cNvPr id="462855" name="Picture 7" descr="ch_06_Gen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553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1657350" y="4038600"/>
            <a:ext cx="38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16</a:t>
            </a:r>
          </a:p>
        </p:txBody>
      </p:sp>
      <p:sp>
        <p:nvSpPr>
          <p:cNvPr id="462860" name="Text Box 12"/>
          <p:cNvSpPr txBox="1">
            <a:spLocks noChangeArrowheads="1"/>
          </p:cNvSpPr>
          <p:nvPr/>
        </p:nvSpPr>
        <p:spPr bwMode="auto">
          <a:xfrm>
            <a:off x="12192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Jan.</a:t>
            </a:r>
          </a:p>
        </p:txBody>
      </p:sp>
      <p:sp>
        <p:nvSpPr>
          <p:cNvPr id="462861" name="Text Box 13"/>
          <p:cNvSpPr txBox="1">
            <a:spLocks noChangeArrowheads="1"/>
          </p:cNvSpPr>
          <p:nvPr/>
        </p:nvSpPr>
        <p:spPr bwMode="auto">
          <a:xfrm>
            <a:off x="1066800" y="3810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20--</a:t>
            </a:r>
          </a:p>
        </p:txBody>
      </p:sp>
      <p:sp>
        <p:nvSpPr>
          <p:cNvPr id="462864" name="Oval 16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55663" indent="-398463" algn="l">
              <a:defRPr>
                <a:solidFill>
                  <a:schemeClr val="tx1"/>
                </a:solidFill>
                <a:latin typeface="Arial" charset="0"/>
              </a:defRPr>
            </a:lvl2pPr>
            <a:lvl3pPr marL="9699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Then record:</a:t>
            </a:r>
            <a:endParaRPr lang="en-US" altLang="en-US" sz="2400" b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Blip>
                <a:blip r:embed="rId3"/>
              </a:buBlip>
            </a:pPr>
            <a:r>
              <a:rPr lang="en-US" altLang="en-US" b="0"/>
              <a:t>the account debited in the Description column.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Blip>
                <a:blip r:embed="rId3"/>
              </a:buBlip>
            </a:pPr>
            <a:r>
              <a:rPr lang="en-US" altLang="en-US" b="0"/>
              <a:t>the amount of the debit in the Debit column.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7145338" y="5943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(continued)</a:t>
            </a:r>
          </a:p>
        </p:txBody>
      </p:sp>
      <p:pic>
        <p:nvPicPr>
          <p:cNvPr id="464901" name="Picture 5" descr="ch_06_Gen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553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1657350" y="4038600"/>
            <a:ext cx="38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16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Office Furniture</a:t>
            </a:r>
          </a:p>
        </p:txBody>
      </p:sp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12192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Jan.</a:t>
            </a:r>
          </a:p>
        </p:txBody>
      </p:sp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20--</a:t>
            </a:r>
          </a:p>
        </p:txBody>
      </p:sp>
      <p:sp>
        <p:nvSpPr>
          <p:cNvPr id="464908" name="Text Box 12"/>
          <p:cNvSpPr txBox="1">
            <a:spLocks noChangeArrowheads="1"/>
          </p:cNvSpPr>
          <p:nvPr/>
        </p:nvSpPr>
        <p:spPr bwMode="auto">
          <a:xfrm>
            <a:off x="5862638" y="4038600"/>
            <a:ext cx="919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464910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457200" y="1905000"/>
            <a:ext cx="8153400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55663" indent="-398463" algn="l">
              <a:defRPr>
                <a:solidFill>
                  <a:schemeClr val="tx1"/>
                </a:solidFill>
                <a:latin typeface="Arial" charset="0"/>
              </a:defRPr>
            </a:lvl2pPr>
            <a:lvl3pPr marL="9699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Then record:</a:t>
            </a:r>
            <a:endParaRPr lang="en-US" altLang="en-US" sz="2400" b="0"/>
          </a:p>
          <a:p>
            <a:pPr lvl="1">
              <a:spcBef>
                <a:spcPct val="20000"/>
              </a:spcBef>
              <a:buClr>
                <a:srgbClr val="3366FF"/>
              </a:buClr>
              <a:buFont typeface="Wingdings" pitchFamily="2" charset="2"/>
              <a:buBlip>
                <a:blip r:embed="rId3"/>
              </a:buBlip>
            </a:pPr>
            <a:r>
              <a:rPr lang="en-US" altLang="en-US" sz="1600" b="0"/>
              <a:t>the account credited in the Description column. The account name is indented under the debit account name.</a:t>
            </a:r>
          </a:p>
          <a:p>
            <a:pPr lvl="1">
              <a:spcBef>
                <a:spcPct val="20000"/>
              </a:spcBef>
              <a:buClr>
                <a:srgbClr val="3366FF"/>
              </a:buClr>
              <a:buFont typeface="Wingdings" pitchFamily="2" charset="2"/>
              <a:buBlip>
                <a:blip r:embed="rId3"/>
              </a:buBlip>
            </a:pPr>
            <a:r>
              <a:rPr lang="en-US" altLang="en-US" sz="1600" b="0"/>
              <a:t>the amount of the credit in the Credit Column.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7143750" y="5943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(continued)</a:t>
            </a:r>
          </a:p>
        </p:txBody>
      </p:sp>
      <p:pic>
        <p:nvPicPr>
          <p:cNvPr id="466949" name="Picture 5" descr="ch_06_Gen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553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1447800" y="42672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Cash in Bank</a:t>
            </a:r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1657350" y="4038600"/>
            <a:ext cx="38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16</a:t>
            </a:r>
          </a:p>
        </p:txBody>
      </p:sp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Office Furniture</a:t>
            </a: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12192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Jan.</a:t>
            </a:r>
          </a:p>
        </p:txBody>
      </p:sp>
      <p:sp>
        <p:nvSpPr>
          <p:cNvPr id="466955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20--</a:t>
            </a:r>
          </a:p>
        </p:txBody>
      </p:sp>
      <p:sp>
        <p:nvSpPr>
          <p:cNvPr id="466956" name="Text Box 12"/>
          <p:cNvSpPr txBox="1">
            <a:spLocks noChangeArrowheads="1"/>
          </p:cNvSpPr>
          <p:nvPr/>
        </p:nvSpPr>
        <p:spPr bwMode="auto">
          <a:xfrm>
            <a:off x="5862638" y="4038600"/>
            <a:ext cx="919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466957" name="Text Box 13"/>
          <p:cNvSpPr txBox="1">
            <a:spLocks noChangeArrowheads="1"/>
          </p:cNvSpPr>
          <p:nvPr/>
        </p:nvSpPr>
        <p:spPr bwMode="auto">
          <a:xfrm>
            <a:off x="6853238" y="4297363"/>
            <a:ext cx="919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466958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457200" y="1905000"/>
            <a:ext cx="81534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55663" indent="-398463" algn="l">
              <a:defRPr>
                <a:solidFill>
                  <a:schemeClr val="tx1"/>
                </a:solidFill>
                <a:latin typeface="Arial" charset="0"/>
              </a:defRPr>
            </a:lvl2pPr>
            <a:lvl3pPr marL="9699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Finally, in the Description column, record:</a:t>
            </a:r>
            <a:endParaRPr lang="en-US" altLang="en-US" sz="2400" b="0"/>
          </a:p>
          <a:p>
            <a:pPr lvl="1">
              <a:spcBef>
                <a:spcPct val="20000"/>
              </a:spcBef>
              <a:buClr>
                <a:srgbClr val="3366FF"/>
              </a:buClr>
              <a:buFont typeface="Wingdings" pitchFamily="2" charset="2"/>
              <a:buBlip>
                <a:blip r:embed="rId3"/>
              </a:buBlip>
            </a:pPr>
            <a:r>
              <a:rPr lang="en-US" altLang="en-US" b="0"/>
              <a:t>an explanation. Indent the explanation under the credit account name.</a:t>
            </a:r>
          </a:p>
        </p:txBody>
      </p:sp>
      <p:pic>
        <p:nvPicPr>
          <p:cNvPr id="468997" name="Picture 5" descr="ch_06_Gen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553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1676400" y="4495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Check 243</a:t>
            </a: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1447800" y="42672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Cash in Bank</a:t>
            </a: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1657350" y="4038600"/>
            <a:ext cx="38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16</a:t>
            </a:r>
          </a:p>
        </p:txBody>
      </p: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Office Furniture</a:t>
            </a:r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12192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Jan.</a:t>
            </a:r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i="1">
                <a:solidFill>
                  <a:srgbClr val="CC0000"/>
                </a:solidFill>
              </a:rPr>
              <a:t>20--</a:t>
            </a:r>
          </a:p>
        </p:txBody>
      </p:sp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5862638" y="4038600"/>
            <a:ext cx="919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469005" name="Text Box 13"/>
          <p:cNvSpPr txBox="1">
            <a:spLocks noChangeArrowheads="1"/>
          </p:cNvSpPr>
          <p:nvPr/>
        </p:nvSpPr>
        <p:spPr bwMode="auto">
          <a:xfrm>
            <a:off x="6853238" y="4297363"/>
            <a:ext cx="919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i="1">
                <a:solidFill>
                  <a:srgbClr val="CC0000"/>
                </a:solidFill>
              </a:rPr>
              <a:t>4 0 0 0 00</a:t>
            </a:r>
          </a:p>
        </p:txBody>
      </p:sp>
      <p:sp>
        <p:nvSpPr>
          <p:cNvPr id="469007" name="Oval 1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170000" name="Picture 16" descr="CH 6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19200" y="2286000"/>
            <a:ext cx="77724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</a:pPr>
            <a:r>
              <a:rPr lang="en-US" altLang="en-US" sz="1800" b="0"/>
              <a:t>Explain the first three steps in the accounting cycle.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Give and describe several examples of source documents.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Explain the purpose of journalizing.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Apply information from source documents.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Describe the steps to make a general journal entry.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Make general journal entries.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Correct errors in general journal entries.</a:t>
            </a:r>
          </a:p>
        </p:txBody>
      </p:sp>
      <p:pic>
        <p:nvPicPr>
          <p:cNvPr id="169994" name="Picture 10" descr="chapter objectives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4102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001" name="Rectangle 17"/>
          <p:cNvSpPr>
            <a:spLocks noChangeArrowheads="1"/>
          </p:cNvSpPr>
          <p:nvPr/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170003" name="Oval 19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457200" y="19050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55663" indent="-398463" algn="l">
              <a:defRPr>
                <a:solidFill>
                  <a:schemeClr val="tx1"/>
                </a:solidFill>
                <a:latin typeface="Arial" charset="0"/>
              </a:defRPr>
            </a:lvl2pPr>
            <a:lvl3pPr marL="9699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Why do businesses separate their accounting records into accounting periods?</a:t>
            </a:r>
          </a:p>
        </p:txBody>
      </p:sp>
      <p:sp>
        <p:nvSpPr>
          <p:cNvPr id="471053" name="Rectangle 13"/>
          <p:cNvSpPr>
            <a:spLocks noChangeArrowheads="1"/>
          </p:cNvSpPr>
          <p:nvPr/>
        </p:nvSpPr>
        <p:spPr bwMode="auto">
          <a:xfrm>
            <a:off x="457200" y="2895600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55663" indent="-398463" algn="l">
              <a:defRPr>
                <a:solidFill>
                  <a:schemeClr val="tx1"/>
                </a:solidFill>
                <a:latin typeface="Arial" charset="0"/>
              </a:defRPr>
            </a:lvl2pPr>
            <a:lvl3pPr marL="9699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Businesses use accounting periods to make financial comparisons possible. Comparisons of business performance would be impossible if fiscal periods varied in length.</a:t>
            </a:r>
          </a:p>
        </p:txBody>
      </p:sp>
      <p:sp>
        <p:nvSpPr>
          <p:cNvPr id="471054" name="Oval 14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gray">
          <a:xfrm>
            <a:off x="6591300" y="1905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End of</a:t>
            </a:r>
          </a:p>
        </p:txBody>
      </p:sp>
      <p:sp>
        <p:nvSpPr>
          <p:cNvPr id="219139" name="Oval 3">
            <a:hlinkClick r:id="rId3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/>
              <a:t>accounting cycle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source document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invoice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receipt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memorandum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48006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/>
              <a:t>check stub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journal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journalizing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fiscal year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calendar year</a:t>
            </a:r>
          </a:p>
        </p:txBody>
      </p:sp>
      <p:sp>
        <p:nvSpPr>
          <p:cNvPr id="251916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pic>
        <p:nvPicPr>
          <p:cNvPr id="417798" name="Picture 6" descr="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51816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99" name="Rectangle 7"/>
          <p:cNvSpPr>
            <a:spLocks noChangeArrowheads="1"/>
          </p:cNvSpPr>
          <p:nvPr/>
        </p:nvSpPr>
        <p:spPr bwMode="auto">
          <a:xfrm>
            <a:off x="1600200" y="1981200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</a:t>
            </a:r>
            <a:r>
              <a:rPr lang="en-US" altLang="en-US" u="sng"/>
              <a:t> Accounting Cycle</a:t>
            </a:r>
          </a:p>
        </p:txBody>
      </p:sp>
      <p:sp>
        <p:nvSpPr>
          <p:cNvPr id="417800" name="AutoShape 8"/>
          <p:cNvSpPr>
            <a:spLocks noChangeArrowheads="1"/>
          </p:cNvSpPr>
          <p:nvPr/>
        </p:nvSpPr>
        <p:spPr bwMode="auto">
          <a:xfrm>
            <a:off x="6172200" y="3133725"/>
            <a:ext cx="2781300" cy="193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accounting cycle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Activities performed in an accounting period that help the business keep its records in an orderly fashion.</a:t>
            </a:r>
          </a:p>
        </p:txBody>
      </p:sp>
      <p:pic>
        <p:nvPicPr>
          <p:cNvPr id="417801" name="Picture 9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2588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802" name="Oval 10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sp>
        <p:nvSpPr>
          <p:cNvPr id="436233" name="Oval 9"/>
          <p:cNvSpPr>
            <a:spLocks noChangeArrowheads="1"/>
          </p:cNvSpPr>
          <p:nvPr/>
        </p:nvSpPr>
        <p:spPr bwMode="auto">
          <a:xfrm>
            <a:off x="762000" y="2590800"/>
            <a:ext cx="2133600" cy="2133600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Collect and</a:t>
            </a:r>
            <a:br>
              <a:rPr lang="en-US" altLang="en-US"/>
            </a:br>
            <a:r>
              <a:rPr lang="en-US" altLang="en-US"/>
              <a:t>verify source</a:t>
            </a:r>
            <a:br>
              <a:rPr lang="en-US" altLang="en-US"/>
            </a:br>
            <a:r>
              <a:rPr lang="en-US" altLang="en-US"/>
              <a:t>documents.</a:t>
            </a:r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3276600" y="2590800"/>
            <a:ext cx="2133600" cy="2133600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Analyze each</a:t>
            </a:r>
            <a:br>
              <a:rPr lang="en-US" altLang="en-US"/>
            </a:br>
            <a:r>
              <a:rPr lang="en-US" altLang="en-US"/>
              <a:t>transaction.</a:t>
            </a:r>
          </a:p>
        </p:txBody>
      </p:sp>
      <p:sp>
        <p:nvSpPr>
          <p:cNvPr id="436235" name="Oval 11"/>
          <p:cNvSpPr>
            <a:spLocks noChangeArrowheads="1"/>
          </p:cNvSpPr>
          <p:nvPr/>
        </p:nvSpPr>
        <p:spPr bwMode="auto">
          <a:xfrm>
            <a:off x="5791200" y="2590800"/>
            <a:ext cx="2133600" cy="2133600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Journalize</a:t>
            </a:r>
            <a:br>
              <a:rPr lang="en-US" altLang="en-US"/>
            </a:br>
            <a:r>
              <a:rPr lang="en-US" altLang="en-US"/>
              <a:t>each</a:t>
            </a:r>
            <a:br>
              <a:rPr lang="en-US" altLang="en-US"/>
            </a:br>
            <a:r>
              <a:rPr lang="en-US" altLang="en-US"/>
              <a:t>transaction.</a:t>
            </a:r>
          </a:p>
        </p:txBody>
      </p:sp>
      <p:sp>
        <p:nvSpPr>
          <p:cNvPr id="436236" name="Rectangle 12"/>
          <p:cNvSpPr>
            <a:spLocks noChangeArrowheads="1"/>
          </p:cNvSpPr>
          <p:nvPr/>
        </p:nvSpPr>
        <p:spPr bwMode="auto">
          <a:xfrm>
            <a:off x="1371600" y="21336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Step 1</a:t>
            </a:r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3886200" y="21336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Step 2</a:t>
            </a:r>
          </a:p>
        </p:txBody>
      </p:sp>
      <p:sp>
        <p:nvSpPr>
          <p:cNvPr id="436239" name="Rectangle 15"/>
          <p:cNvSpPr>
            <a:spLocks noChangeArrowheads="1"/>
          </p:cNvSpPr>
          <p:nvPr/>
        </p:nvSpPr>
        <p:spPr bwMode="auto">
          <a:xfrm>
            <a:off x="6324600" y="21336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Step 3</a:t>
            </a:r>
          </a:p>
        </p:txBody>
      </p:sp>
      <p:sp>
        <p:nvSpPr>
          <p:cNvPr id="436240" name="Oval 16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pic>
        <p:nvPicPr>
          <p:cNvPr id="421894" name="Picture 6" descr="4 boxes in one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38325"/>
            <a:ext cx="708342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1220788" y="2066925"/>
            <a:ext cx="662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Commonly Used </a:t>
            </a:r>
            <a:r>
              <a:rPr lang="en-US" altLang="en-US" u="sng"/>
              <a:t>Source Documents</a:t>
            </a:r>
            <a:endParaRPr lang="en-US" altLang="en-US"/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314575" y="29337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Invoice</a:t>
            </a:r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5421313" y="29337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Receipt</a:t>
            </a: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1881188" y="4048125"/>
            <a:ext cx="218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Memorandum</a:t>
            </a:r>
          </a:p>
        </p:txBody>
      </p:sp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5202238" y="404812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Check stub</a:t>
            </a:r>
          </a:p>
        </p:txBody>
      </p:sp>
      <p:sp>
        <p:nvSpPr>
          <p:cNvPr id="421901" name="AutoShape 13"/>
          <p:cNvSpPr>
            <a:spLocks noChangeArrowheads="1"/>
          </p:cNvSpPr>
          <p:nvPr/>
        </p:nvSpPr>
        <p:spPr bwMode="auto">
          <a:xfrm>
            <a:off x="1404938" y="5378450"/>
            <a:ext cx="6715125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source document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 paper prepared as the evidence that a transaction occurred.</a:t>
            </a:r>
          </a:p>
        </p:txBody>
      </p:sp>
      <p:pic>
        <p:nvPicPr>
          <p:cNvPr id="421902" name="Picture 14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03" name="Oval 1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pic>
        <p:nvPicPr>
          <p:cNvPr id="423941" name="Picture 5" descr="4 boxes in one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38325"/>
            <a:ext cx="708342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1220788" y="2066925"/>
            <a:ext cx="662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Commonly Used Source Documents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2309813" y="29337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>
                <a:solidFill>
                  <a:srgbClr val="CC0000"/>
                </a:solidFill>
              </a:rPr>
              <a:t>Invoice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5419725" y="29337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Receipt</a:t>
            </a:r>
          </a:p>
        </p:txBody>
      </p:sp>
      <p:sp>
        <p:nvSpPr>
          <p:cNvPr id="423945" name="Rectangle 9"/>
          <p:cNvSpPr>
            <a:spLocks noChangeArrowheads="1"/>
          </p:cNvSpPr>
          <p:nvPr/>
        </p:nvSpPr>
        <p:spPr bwMode="auto">
          <a:xfrm>
            <a:off x="1879600" y="4048125"/>
            <a:ext cx="218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Memorandum</a:t>
            </a:r>
          </a:p>
        </p:txBody>
      </p:sp>
      <p:sp>
        <p:nvSpPr>
          <p:cNvPr id="423946" name="Rectangle 10"/>
          <p:cNvSpPr>
            <a:spLocks noChangeArrowheads="1"/>
          </p:cNvSpPr>
          <p:nvPr/>
        </p:nvSpPr>
        <p:spPr bwMode="auto">
          <a:xfrm>
            <a:off x="5200650" y="4048125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Check stub</a:t>
            </a:r>
          </a:p>
        </p:txBody>
      </p:sp>
      <p:sp>
        <p:nvSpPr>
          <p:cNvPr id="423947" name="AutoShape 11"/>
          <p:cNvSpPr>
            <a:spLocks noChangeArrowheads="1"/>
          </p:cNvSpPr>
          <p:nvPr/>
        </p:nvSpPr>
        <p:spPr bwMode="auto">
          <a:xfrm>
            <a:off x="1360488" y="5226050"/>
            <a:ext cx="6804025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invoice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 source document that lists the quantity, description, unit </a:t>
            </a:r>
            <a:br>
              <a:rPr lang="en-US" altLang="en-US" sz="1800" b="0"/>
            </a:br>
            <a:r>
              <a:rPr lang="en-US" altLang="en-US" sz="1800" b="0"/>
              <a:t>price, and total cost of the items sold and shipped to a buyer.</a:t>
            </a:r>
          </a:p>
        </p:txBody>
      </p:sp>
      <p:pic>
        <p:nvPicPr>
          <p:cNvPr id="423948" name="Picture 1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9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Steps of the </a:t>
            </a:r>
            <a:br>
              <a:rPr lang="en-US" altLang="en-US"/>
            </a:br>
            <a:r>
              <a:rPr lang="en-US" altLang="en-US"/>
              <a:t>Accounting Cycle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The Accounting Cycle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6.1</a:t>
            </a:r>
          </a:p>
        </p:txBody>
      </p:sp>
      <p:pic>
        <p:nvPicPr>
          <p:cNvPr id="425989" name="Picture 5" descr="4 boxes in one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38325"/>
            <a:ext cx="708342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1220788" y="2066925"/>
            <a:ext cx="662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Commonly Used Source Documents</a:t>
            </a:r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2317750" y="29337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Invoice</a:t>
            </a:r>
          </a:p>
        </p:txBody>
      </p:sp>
      <p:sp>
        <p:nvSpPr>
          <p:cNvPr id="425992" name="Rectangle 8"/>
          <p:cNvSpPr>
            <a:spLocks noChangeArrowheads="1"/>
          </p:cNvSpPr>
          <p:nvPr/>
        </p:nvSpPr>
        <p:spPr bwMode="auto">
          <a:xfrm>
            <a:off x="5418138" y="29337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>
                <a:solidFill>
                  <a:srgbClr val="CC0000"/>
                </a:solidFill>
              </a:rPr>
              <a:t>Receipt</a:t>
            </a:r>
          </a:p>
        </p:txBody>
      </p: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1884363" y="4048125"/>
            <a:ext cx="218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Memorandum</a:t>
            </a:r>
          </a:p>
        </p:txBody>
      </p:sp>
      <p:sp>
        <p:nvSpPr>
          <p:cNvPr id="425994" name="Rectangle 10"/>
          <p:cNvSpPr>
            <a:spLocks noChangeArrowheads="1"/>
          </p:cNvSpPr>
          <p:nvPr/>
        </p:nvSpPr>
        <p:spPr bwMode="auto">
          <a:xfrm>
            <a:off x="5205413" y="404812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Check stub</a:t>
            </a:r>
          </a:p>
        </p:txBody>
      </p:sp>
      <p:sp>
        <p:nvSpPr>
          <p:cNvPr id="425995" name="AutoShape 11"/>
          <p:cNvSpPr>
            <a:spLocks noChangeArrowheads="1"/>
          </p:cNvSpPr>
          <p:nvPr/>
        </p:nvSpPr>
        <p:spPr bwMode="auto">
          <a:xfrm>
            <a:off x="1374775" y="5378450"/>
            <a:ext cx="677545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receipt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 source document that serves as a record of cash received.</a:t>
            </a:r>
          </a:p>
        </p:txBody>
      </p:sp>
      <p:pic>
        <p:nvPicPr>
          <p:cNvPr id="425996" name="Picture 1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7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33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1122</Words>
  <Application>Microsoft Office PowerPoint</Application>
  <PresentationFormat>On-screen Show (4:3)</PresentationFormat>
  <Paragraphs>328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Steps of the  Accounting Cycle</vt:lpstr>
      <vt:lpstr>The Accounting Period</vt:lpstr>
      <vt:lpstr>PowerPoint Presentation</vt:lpstr>
      <vt:lpstr>Recording a General  Journal Entry</vt:lpstr>
      <vt:lpstr>Recording a General  Journal Entry</vt:lpstr>
      <vt:lpstr>Recording a General  Journal Entry</vt:lpstr>
      <vt:lpstr>Recording a General  Journal Entry</vt:lpstr>
      <vt:lpstr>Recording a General  Journal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</dc:creator>
  <cp:lastModifiedBy>Shawn Wyss</cp:lastModifiedBy>
  <cp:revision>50</cp:revision>
  <dcterms:created xsi:type="dcterms:W3CDTF">2010-11-19T00:49:09Z</dcterms:created>
  <dcterms:modified xsi:type="dcterms:W3CDTF">2014-01-24T18:59:52Z</dcterms:modified>
</cp:coreProperties>
</file>