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1"/>
  </p:notesMasterIdLst>
  <p:sldIdLst>
    <p:sldId id="329" r:id="rId2"/>
    <p:sldId id="257" r:id="rId3"/>
    <p:sldId id="323" r:id="rId4"/>
    <p:sldId id="345" r:id="rId5"/>
    <p:sldId id="419" r:id="rId6"/>
    <p:sldId id="446" r:id="rId7"/>
    <p:sldId id="448" r:id="rId8"/>
    <p:sldId id="447" r:id="rId9"/>
    <p:sldId id="449" r:id="rId10"/>
    <p:sldId id="450" r:id="rId11"/>
    <p:sldId id="451" r:id="rId12"/>
    <p:sldId id="452" r:id="rId13"/>
    <p:sldId id="453" r:id="rId14"/>
    <p:sldId id="454" r:id="rId15"/>
    <p:sldId id="455" r:id="rId16"/>
    <p:sldId id="456" r:id="rId17"/>
    <p:sldId id="469" r:id="rId18"/>
    <p:sldId id="457" r:id="rId19"/>
    <p:sldId id="460" r:id="rId20"/>
    <p:sldId id="461" r:id="rId21"/>
    <p:sldId id="462" r:id="rId22"/>
    <p:sldId id="463" r:id="rId23"/>
    <p:sldId id="464" r:id="rId24"/>
    <p:sldId id="465" r:id="rId25"/>
    <p:sldId id="466" r:id="rId26"/>
    <p:sldId id="355" r:id="rId27"/>
    <p:sldId id="467" r:id="rId28"/>
    <p:sldId id="468" r:id="rId29"/>
    <p:sldId id="330" r:id="rId30"/>
  </p:sldIdLst>
  <p:sldSz cx="9144000" cy="6858000" type="screen4x3"/>
  <p:notesSz cx="7315200" cy="9601200"/>
  <p:defaultTextStyle>
    <a:defPPr>
      <a:defRPr lang="en-US"/>
    </a:defPPr>
    <a:lvl1pPr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33"/>
    <a:srgbClr val="CC0000"/>
    <a:srgbClr val="FFCC66"/>
    <a:srgbClr val="006600"/>
    <a:srgbClr val="003300"/>
    <a:srgbClr val="2E2E2E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532" autoAdjust="0"/>
    <p:restoredTop sz="87779" autoAdjust="0"/>
  </p:normalViewPr>
  <p:slideViewPr>
    <p:cSldViewPr>
      <p:cViewPr varScale="1">
        <p:scale>
          <a:sx n="61" d="100"/>
          <a:sy n="61" d="100"/>
        </p:scale>
        <p:origin x="-1584" y="-77"/>
      </p:cViewPr>
      <p:guideLst>
        <p:guide orient="horz" pos="3936"/>
        <p:guide orient="horz" pos="1296"/>
        <p:guide orient="horz" pos="1461"/>
        <p:guide pos="2544"/>
        <p:guide pos="912"/>
      </p:guideLst>
    </p:cSldViewPr>
  </p:slideViewPr>
  <p:outlineViewPr>
    <p:cViewPr>
      <p:scale>
        <a:sx n="50" d="100"/>
        <a:sy n="5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9" d="100"/>
          <a:sy n="99" d="100"/>
        </p:scale>
        <p:origin x="-2526" y="-84"/>
      </p:cViewPr>
      <p:guideLst>
        <p:guide orient="horz" pos="3024"/>
        <p:guide pos="2304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6564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l" defTabSz="966788">
              <a:defRPr sz="1300"/>
            </a:lvl1pPr>
          </a:lstStyle>
          <a:p>
            <a:endParaRPr lang="en-US" alt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fld id="{F48ADEB3-A954-4DC3-82B6-5A0817AE2A1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618701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68A90A-200F-4486-A7D4-42450E80903A}" type="slidenum">
              <a:rPr lang="en-US" altLang="en-US"/>
              <a:pPr/>
              <a:t>1</a:t>
            </a:fld>
            <a:endParaRPr lang="en-US" altLang="en-US"/>
          </a:p>
        </p:txBody>
      </p:sp>
      <p:sp>
        <p:nvSpPr>
          <p:cNvPr id="218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408AA6-16FD-440F-A959-C235C034D3CF}" type="slidenum">
              <a:rPr lang="en-US" altLang="en-US"/>
              <a:pPr/>
              <a:t>10</a:t>
            </a:fld>
            <a:endParaRPr lang="en-US" altLang="en-US"/>
          </a:p>
        </p:txBody>
      </p:sp>
      <p:sp>
        <p:nvSpPr>
          <p:cNvPr id="48230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23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5D5F723-BC39-479A-9DAF-75E5E77F494F}" type="slidenum">
              <a:rPr lang="en-US" altLang="en-US"/>
              <a:pPr/>
              <a:t>11</a:t>
            </a:fld>
            <a:endParaRPr lang="en-US" altLang="en-US"/>
          </a:p>
        </p:txBody>
      </p:sp>
      <p:sp>
        <p:nvSpPr>
          <p:cNvPr id="48435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4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C57893-BACE-426E-A6D2-BDE2A520DFE5}" type="slidenum">
              <a:rPr lang="en-US" altLang="en-US"/>
              <a:pPr/>
              <a:t>12</a:t>
            </a:fld>
            <a:endParaRPr lang="en-US" altLang="en-US"/>
          </a:p>
        </p:txBody>
      </p:sp>
      <p:sp>
        <p:nvSpPr>
          <p:cNvPr id="48640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64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5688A-0A70-4673-ADBA-A1DD1180D2D3}" type="slidenum">
              <a:rPr lang="en-US" altLang="en-US"/>
              <a:pPr/>
              <a:t>13</a:t>
            </a:fld>
            <a:endParaRPr lang="en-US" altLang="en-US"/>
          </a:p>
        </p:txBody>
      </p:sp>
      <p:sp>
        <p:nvSpPr>
          <p:cNvPr id="4884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8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B41077-B50A-404D-A8C6-CA774B70861B}" type="slidenum">
              <a:rPr lang="en-US" altLang="en-US"/>
              <a:pPr/>
              <a:t>14</a:t>
            </a:fld>
            <a:endParaRPr lang="en-US" altLang="en-US"/>
          </a:p>
        </p:txBody>
      </p:sp>
      <p:sp>
        <p:nvSpPr>
          <p:cNvPr id="49049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0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63CE63-B422-451A-B39C-1734B70E9C0F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9254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25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A5E4D5F-419D-4496-9997-2D71DAFFF8C5}" type="slidenum">
              <a:rPr lang="en-US" altLang="en-US"/>
              <a:pPr/>
              <a:t>16</a:t>
            </a:fld>
            <a:endParaRPr lang="en-US" altLang="en-US"/>
          </a:p>
        </p:txBody>
      </p:sp>
      <p:sp>
        <p:nvSpPr>
          <p:cNvPr id="49459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4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05D10EF-B5F2-4433-9E77-293284656378}" type="slidenum">
              <a:rPr lang="en-US" altLang="en-US"/>
              <a:pPr/>
              <a:t>17</a:t>
            </a:fld>
            <a:endParaRPr lang="en-US" altLang="en-US"/>
          </a:p>
        </p:txBody>
      </p:sp>
      <p:sp>
        <p:nvSpPr>
          <p:cNvPr id="5253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958F3AE-064E-4573-B78E-54DDCA29DBE4}" type="slidenum">
              <a:rPr lang="en-US" altLang="en-US"/>
              <a:pPr/>
              <a:t>18</a:t>
            </a:fld>
            <a:endParaRPr lang="en-US" altLang="en-US"/>
          </a:p>
        </p:txBody>
      </p:sp>
      <p:sp>
        <p:nvSpPr>
          <p:cNvPr id="49664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66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B0A14A3-524A-4842-861C-00BD2DA9B69F}" type="slidenum">
              <a:rPr lang="en-US" altLang="en-US"/>
              <a:pPr/>
              <a:t>19</a:t>
            </a:fld>
            <a:endParaRPr lang="en-US" altLang="en-US"/>
          </a:p>
        </p:txBody>
      </p:sp>
      <p:sp>
        <p:nvSpPr>
          <p:cNvPr id="5048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48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0A2EBB-1865-47B3-8BF1-073D7312FAE9}" type="slidenum">
              <a:rPr lang="en-US" altLang="en-US"/>
              <a:pPr/>
              <a:t>2</a:t>
            </a:fld>
            <a:endParaRPr lang="en-US" altLang="en-US"/>
          </a:p>
        </p:txBody>
      </p:sp>
      <p:sp>
        <p:nvSpPr>
          <p:cNvPr id="137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7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119652-A09A-44E8-9F9C-CABBC0BE37C0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5068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6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FC03A-92B8-4C2C-B266-6EB1A3F150A0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508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8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6DC4A7-DE86-465C-A6FE-C227476F16A2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51097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0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429311-B2FA-4DE2-A6E6-177DA308BF15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51302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3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C7C3E3B-CF90-4ED1-B0F2-5736E057B87F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51507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5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FC52045-B89F-4430-B6D8-9704A2CF2577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51712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78CCB10-532A-4451-8FEA-58B054F84894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2734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6114CA8-E8F7-4CB2-BDC7-A210E7768011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51917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9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DD5FDC-2092-4217-A573-6311A57F5886}" type="slidenum">
              <a:rPr lang="en-US" altLang="en-US"/>
              <a:pPr/>
              <a:t>28</a:t>
            </a:fld>
            <a:endParaRPr lang="en-US" altLang="en-US"/>
          </a:p>
        </p:txBody>
      </p:sp>
      <p:sp>
        <p:nvSpPr>
          <p:cNvPr id="5212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2A5133-0803-4099-885A-1C323ABA02B5}" type="slidenum">
              <a:rPr lang="en-US" altLang="en-US"/>
              <a:pPr/>
              <a:t>29</a:t>
            </a:fld>
            <a:endParaRPr lang="en-US" altLang="en-US"/>
          </a:p>
        </p:txBody>
      </p:sp>
      <p:sp>
        <p:nvSpPr>
          <p:cNvPr id="220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0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2318F57-54A4-4BA5-9D7A-2E8932AB4D9A}" type="slidenum">
              <a:rPr lang="en-US" altLang="en-US"/>
              <a:pPr/>
              <a:t>3</a:t>
            </a:fld>
            <a:endParaRPr lang="en-US" altLang="en-US"/>
          </a:p>
        </p:txBody>
      </p:sp>
      <p:sp>
        <p:nvSpPr>
          <p:cNvPr id="1710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1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1BB8C3B-044A-449D-8C29-D2C605AAC45C}" type="slidenum">
              <a:rPr lang="en-US" altLang="en-US"/>
              <a:pPr/>
              <a:t>4</a:t>
            </a:fld>
            <a:endParaRPr lang="en-US" altLang="en-US"/>
          </a:p>
        </p:txBody>
      </p:sp>
      <p:sp>
        <p:nvSpPr>
          <p:cNvPr id="2529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2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6F4049D-AFF8-4529-A699-F768993B9A54}" type="slidenum">
              <a:rPr lang="en-US" altLang="en-US"/>
              <a:pPr/>
              <a:t>5</a:t>
            </a:fld>
            <a:endParaRPr lang="en-US" altLang="en-US"/>
          </a:p>
        </p:txBody>
      </p:sp>
      <p:sp>
        <p:nvSpPr>
          <p:cNvPr id="41881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8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132B8E6-103D-4204-8E03-77DDA0153905}" type="slidenum">
              <a:rPr lang="en-US" altLang="en-US"/>
              <a:pPr/>
              <a:t>6</a:t>
            </a:fld>
            <a:endParaRPr lang="en-US" altLang="en-US"/>
          </a:p>
        </p:txBody>
      </p:sp>
      <p:sp>
        <p:nvSpPr>
          <p:cNvPr id="47411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4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4F373F0-6678-4D3E-97B2-A6037B6A09B8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7821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8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406CE-DCC6-455D-9F77-CE31B22ED7C2}" type="slidenum">
              <a:rPr lang="en-US" altLang="en-US"/>
              <a:pPr/>
              <a:t>8</a:t>
            </a:fld>
            <a:endParaRPr lang="en-US" altLang="en-US"/>
          </a:p>
        </p:txBody>
      </p:sp>
      <p:sp>
        <p:nvSpPr>
          <p:cNvPr id="47616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6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0135B6B-5DA5-4419-8185-C4B9379A4A76}" type="slidenum">
              <a:rPr lang="en-US" altLang="en-US"/>
              <a:pPr/>
              <a:t>9</a:t>
            </a:fld>
            <a:endParaRPr lang="en-US" altLang="en-US"/>
          </a:p>
        </p:txBody>
      </p:sp>
      <p:sp>
        <p:nvSpPr>
          <p:cNvPr id="480258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02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9" name="Picture 19" descr="CH 7 TITLE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183953260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152400"/>
            <a:ext cx="2198687" cy="6202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446838" cy="6202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003802597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806975228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779222350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6300" y="1828800"/>
            <a:ext cx="42291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148062722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110478690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2893028849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4243331148"/>
      </p:ext>
    </p:extLst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3517485227"/>
      </p:ext>
    </p:extLst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en-US"/>
              <a:t>Glencoe Accounting </a:t>
            </a:r>
          </a:p>
        </p:txBody>
      </p:sp>
    </p:spTree>
    <p:extLst>
      <p:ext uri="{BB962C8B-B14F-4D97-AF65-F5344CB8AC3E}">
        <p14:creationId xmlns:p14="http://schemas.microsoft.com/office/powerpoint/2010/main" val="175703888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6" name="Picture 52" descr="CH 7 BACK WITH TAB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828800"/>
            <a:ext cx="8610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600">
                <a:solidFill>
                  <a:schemeClr val="bg1"/>
                </a:solidFill>
              </a:defRPr>
            </a:lvl1pPr>
          </a:lstStyle>
          <a:p>
            <a:r>
              <a:rPr lang="en-US" altLang="en-US"/>
              <a:t>Glencoe Accounting </a:t>
            </a:r>
          </a:p>
        </p:txBody>
      </p:sp>
      <p:sp>
        <p:nvSpPr>
          <p:cNvPr id="1065" name="Rectangle 41"/>
          <p:cNvSpPr>
            <a:spLocks noGrp="1" noChangeArrowheads="1"/>
          </p:cNvSpPr>
          <p:nvPr>
            <p:ph type="title"/>
          </p:nvPr>
        </p:nvSpPr>
        <p:spPr bwMode="gray">
          <a:xfrm>
            <a:off x="3733800" y="152400"/>
            <a:ext cx="5368925" cy="99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66" name="Line 42"/>
          <p:cNvSpPr>
            <a:spLocks noChangeShapeType="1"/>
          </p:cNvSpPr>
          <p:nvPr/>
        </p:nvSpPr>
        <p:spPr bwMode="auto">
          <a:xfrm>
            <a:off x="3505200" y="76200"/>
            <a:ext cx="0" cy="1066800"/>
          </a:xfrm>
          <a:prstGeom prst="line">
            <a:avLst/>
          </a:prstGeom>
          <a:noFill/>
          <a:ln w="9525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67" name="Rectangle 43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50000"/>
              </a:spcBef>
            </a:pPr>
            <a:r>
              <a:rPr lang="en-US" altLang="en-US" sz="60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fade/>
  </p:transition>
  <p:timing>
    <p:tnLst>
      <p:par>
        <p:cTn id="1" dur="indefinite" restart="never" nodeType="tmRoot"/>
      </p:par>
    </p:tnLst>
  </p:timing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9pPr>
    </p:titleStyle>
    <p:bodyStyle>
      <a:lvl1pPr marL="457200" indent="-457200" algn="l" rtl="0" fontAlgn="base">
        <a:spcBef>
          <a:spcPct val="20000"/>
        </a:spcBef>
        <a:spcAft>
          <a:spcPct val="0"/>
        </a:spcAft>
        <a:buBlip>
          <a:blip r:embed="rId14"/>
        </a:buBlip>
        <a:defRPr sz="2800">
          <a:solidFill>
            <a:srgbClr val="2E2E2E"/>
          </a:solidFill>
          <a:latin typeface="+mn-lt"/>
          <a:ea typeface="+mn-ea"/>
          <a:cs typeface="+mn-cs"/>
        </a:defRPr>
      </a:lvl1pPr>
      <a:lvl2pPr marL="969963" indent="-342900" algn="l" rtl="0" fontAlgn="base">
        <a:spcBef>
          <a:spcPct val="20000"/>
        </a:spcBef>
        <a:spcAft>
          <a:spcPct val="0"/>
        </a:spcAft>
        <a:buChar char="–"/>
        <a:defRPr sz="2400">
          <a:solidFill>
            <a:srgbClr val="2E2E2E"/>
          </a:solidFill>
          <a:latin typeface="+mn-lt"/>
        </a:defRPr>
      </a:lvl2pPr>
      <a:lvl3pPr marL="1312863" indent="-168275" algn="l" rtl="0" fontAlgn="base">
        <a:spcBef>
          <a:spcPct val="20000"/>
        </a:spcBef>
        <a:spcAft>
          <a:spcPct val="0"/>
        </a:spcAft>
        <a:buChar char="•"/>
        <a:defRPr sz="1900">
          <a:solidFill>
            <a:srgbClr val="2E2E2E"/>
          </a:solidFill>
          <a:latin typeface="+mn-lt"/>
        </a:defRPr>
      </a:lvl3pPr>
      <a:lvl4pPr marL="165576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5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../Start_Here.pps" TargetMode="External"/><Relationship Id="rId5" Type="http://schemas.openxmlformats.org/officeDocument/2006/relationships/image" Target="../media/image6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../Start_Here.pps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hyperlink" Target="../Start_Here.pps" TargetMode="Externa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hyperlink" Target="../Start_Here.pp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8" name="Oval 4">
            <a:hlinkClick r:id="rId3"/>
          </p:cNvPr>
          <p:cNvSpPr>
            <a:spLocks noChangeArrowheads="1"/>
          </p:cNvSpPr>
          <p:nvPr/>
        </p:nvSpPr>
        <p:spPr bwMode="auto">
          <a:xfrm>
            <a:off x="8153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812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Fourth Step in the Accounting Cycle: Posting</a:t>
            </a:r>
          </a:p>
        </p:txBody>
      </p:sp>
      <p:sp>
        <p:nvSpPr>
          <p:cNvPr id="481283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8128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pic>
        <p:nvPicPr>
          <p:cNvPr id="481288" name="Picture 8" descr="3 boxes with head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5" y="2133600"/>
            <a:ext cx="8086725" cy="334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1289" name="Rectangle 9"/>
          <p:cNvSpPr>
            <a:spLocks noChangeArrowheads="1"/>
          </p:cNvSpPr>
          <p:nvPr/>
        </p:nvSpPr>
        <p:spPr bwMode="auto">
          <a:xfrm>
            <a:off x="666750" y="2241550"/>
            <a:ext cx="7924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>
                <a:solidFill>
                  <a:schemeClr val="bg1"/>
                </a:solidFill>
              </a:rPr>
              <a:t>Posting shows the final impact on an account, which is why a ledger is sometimes called a </a:t>
            </a:r>
            <a:r>
              <a:rPr lang="en-US" altLang="en-US" i="1">
                <a:solidFill>
                  <a:schemeClr val="bg1"/>
                </a:solidFill>
              </a:rPr>
              <a:t>book of final entry.</a:t>
            </a:r>
          </a:p>
        </p:txBody>
      </p:sp>
      <p:sp>
        <p:nvSpPr>
          <p:cNvPr id="481290" name="Rectangle 10"/>
          <p:cNvSpPr>
            <a:spLocks noChangeArrowheads="1"/>
          </p:cNvSpPr>
          <p:nvPr/>
        </p:nvSpPr>
        <p:spPr bwMode="auto">
          <a:xfrm>
            <a:off x="666750" y="3375025"/>
            <a:ext cx="2533650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en-US" sz="1700"/>
              <a:t>Posting intervals are determined by the size of the business, and whether the accounting system is computerized or manual.</a:t>
            </a:r>
          </a:p>
        </p:txBody>
      </p:sp>
      <p:sp>
        <p:nvSpPr>
          <p:cNvPr id="481291" name="Rectangle 11"/>
          <p:cNvSpPr>
            <a:spLocks noChangeArrowheads="1"/>
          </p:cNvSpPr>
          <p:nvPr/>
        </p:nvSpPr>
        <p:spPr bwMode="auto">
          <a:xfrm>
            <a:off x="3429000" y="3375025"/>
            <a:ext cx="23812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en-US" sz="1700"/>
              <a:t>The posting process always remains the same.</a:t>
            </a:r>
          </a:p>
        </p:txBody>
      </p:sp>
      <p:sp>
        <p:nvSpPr>
          <p:cNvPr id="481292" name="Rectangle 12"/>
          <p:cNvSpPr>
            <a:spLocks noChangeArrowheads="1"/>
          </p:cNvSpPr>
          <p:nvPr/>
        </p:nvSpPr>
        <p:spPr bwMode="auto">
          <a:xfrm>
            <a:off x="6172200" y="3375025"/>
            <a:ext cx="2381250" cy="94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en-US" sz="1700"/>
              <a:t>The process is always performed from </a:t>
            </a:r>
            <a:br>
              <a:rPr lang="en-US" altLang="en-US" sz="1700"/>
            </a:br>
            <a:r>
              <a:rPr lang="en-US" altLang="en-US" sz="1700"/>
              <a:t>left to right.</a:t>
            </a:r>
          </a:p>
        </p:txBody>
      </p:sp>
      <p:sp>
        <p:nvSpPr>
          <p:cNvPr id="481293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483352" name="Picture 24" descr="7 row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" y="1905000"/>
            <a:ext cx="8240713" cy="434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3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Fourth Step in the Accounting Cycle: Posting</a:t>
            </a:r>
          </a:p>
        </p:txBody>
      </p:sp>
      <p:sp>
        <p:nvSpPr>
          <p:cNvPr id="48333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8333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sp>
        <p:nvSpPr>
          <p:cNvPr id="483339" name="Rectangle 11"/>
          <p:cNvSpPr>
            <a:spLocks noChangeArrowheads="1"/>
          </p:cNvSpPr>
          <p:nvPr/>
        </p:nvSpPr>
        <p:spPr bwMode="auto">
          <a:xfrm>
            <a:off x="1485900" y="2057400"/>
            <a:ext cx="63579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1800" b="1"/>
              <a:t>Six steps required for posting journal entries to a ledger:</a:t>
            </a:r>
          </a:p>
        </p:txBody>
      </p:sp>
      <p:sp>
        <p:nvSpPr>
          <p:cNvPr id="483340" name="Rectangle 12"/>
          <p:cNvSpPr>
            <a:spLocks noChangeArrowheads="1"/>
          </p:cNvSpPr>
          <p:nvPr/>
        </p:nvSpPr>
        <p:spPr bwMode="auto">
          <a:xfrm>
            <a:off x="714375" y="255111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1</a:t>
            </a:r>
          </a:p>
        </p:txBody>
      </p:sp>
      <p:sp>
        <p:nvSpPr>
          <p:cNvPr id="483341" name="Rectangle 13"/>
          <p:cNvSpPr>
            <a:spLocks noChangeArrowheads="1"/>
          </p:cNvSpPr>
          <p:nvPr/>
        </p:nvSpPr>
        <p:spPr bwMode="auto">
          <a:xfrm>
            <a:off x="714375" y="3052763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2</a:t>
            </a:r>
          </a:p>
        </p:txBody>
      </p:sp>
      <p:sp>
        <p:nvSpPr>
          <p:cNvPr id="483342" name="Rectangle 14"/>
          <p:cNvSpPr>
            <a:spLocks noChangeArrowheads="1"/>
          </p:cNvSpPr>
          <p:nvPr/>
        </p:nvSpPr>
        <p:spPr bwMode="auto">
          <a:xfrm>
            <a:off x="714375" y="35591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3</a:t>
            </a:r>
          </a:p>
        </p:txBody>
      </p:sp>
      <p:sp>
        <p:nvSpPr>
          <p:cNvPr id="483343" name="Rectangle 15"/>
          <p:cNvSpPr>
            <a:spLocks noChangeArrowheads="1"/>
          </p:cNvSpPr>
          <p:nvPr/>
        </p:nvSpPr>
        <p:spPr bwMode="auto">
          <a:xfrm>
            <a:off x="714375" y="405923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4</a:t>
            </a:r>
          </a:p>
        </p:txBody>
      </p:sp>
      <p:sp>
        <p:nvSpPr>
          <p:cNvPr id="483344" name="Rectangle 16"/>
          <p:cNvSpPr>
            <a:spLocks noChangeArrowheads="1"/>
          </p:cNvSpPr>
          <p:nvPr/>
        </p:nvSpPr>
        <p:spPr bwMode="auto">
          <a:xfrm>
            <a:off x="714375" y="45561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5</a:t>
            </a:r>
          </a:p>
        </p:txBody>
      </p:sp>
      <p:sp>
        <p:nvSpPr>
          <p:cNvPr id="483345" name="Rectangle 17"/>
          <p:cNvSpPr>
            <a:spLocks noChangeArrowheads="1"/>
          </p:cNvSpPr>
          <p:nvPr/>
        </p:nvSpPr>
        <p:spPr bwMode="auto">
          <a:xfrm>
            <a:off x="714375" y="504507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6</a:t>
            </a:r>
          </a:p>
        </p:txBody>
      </p:sp>
      <p:sp>
        <p:nvSpPr>
          <p:cNvPr id="483346" name="Rectangle 18"/>
          <p:cNvSpPr>
            <a:spLocks noChangeArrowheads="1"/>
          </p:cNvSpPr>
          <p:nvPr/>
        </p:nvSpPr>
        <p:spPr bwMode="auto">
          <a:xfrm>
            <a:off x="1111250" y="2597150"/>
            <a:ext cx="56245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Enter the date of the journal entry in the Date column.</a:t>
            </a:r>
          </a:p>
        </p:txBody>
      </p:sp>
      <p:sp>
        <p:nvSpPr>
          <p:cNvPr id="483347" name="Rectangle 19"/>
          <p:cNvSpPr>
            <a:spLocks noChangeArrowheads="1"/>
          </p:cNvSpPr>
          <p:nvPr/>
        </p:nvSpPr>
        <p:spPr bwMode="auto">
          <a:xfrm>
            <a:off x="1111250" y="3114675"/>
            <a:ext cx="71628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The Description column is left blank, but can be used to write in the source document number.</a:t>
            </a:r>
          </a:p>
        </p:txBody>
      </p:sp>
      <p:sp>
        <p:nvSpPr>
          <p:cNvPr id="483348" name="Rectangle 20"/>
          <p:cNvSpPr>
            <a:spLocks noChangeArrowheads="1"/>
          </p:cNvSpPr>
          <p:nvPr/>
        </p:nvSpPr>
        <p:spPr bwMode="auto">
          <a:xfrm>
            <a:off x="1111250" y="3611563"/>
            <a:ext cx="56245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Enter journal letter and page number in Post. Ref. column.</a:t>
            </a:r>
          </a:p>
        </p:txBody>
      </p:sp>
      <p:sp>
        <p:nvSpPr>
          <p:cNvPr id="483349" name="Rectangle 21"/>
          <p:cNvSpPr>
            <a:spLocks noChangeArrowheads="1"/>
          </p:cNvSpPr>
          <p:nvPr/>
        </p:nvSpPr>
        <p:spPr bwMode="auto">
          <a:xfrm>
            <a:off x="1111250" y="4121150"/>
            <a:ext cx="5624513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Enter the debit amount in the Debit column.</a:t>
            </a:r>
          </a:p>
        </p:txBody>
      </p:sp>
      <p:sp>
        <p:nvSpPr>
          <p:cNvPr id="483353" name="Rectangle 25"/>
          <p:cNvSpPr>
            <a:spLocks noChangeArrowheads="1"/>
          </p:cNvSpPr>
          <p:nvPr/>
        </p:nvSpPr>
        <p:spPr bwMode="auto">
          <a:xfrm>
            <a:off x="714375" y="5526088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CC0000"/>
                </a:solidFill>
              </a:rPr>
              <a:t>7</a:t>
            </a:r>
          </a:p>
        </p:txBody>
      </p:sp>
      <p:sp>
        <p:nvSpPr>
          <p:cNvPr id="483354" name="Rectangle 26"/>
          <p:cNvSpPr>
            <a:spLocks noChangeArrowheads="1"/>
          </p:cNvSpPr>
          <p:nvPr/>
        </p:nvSpPr>
        <p:spPr bwMode="auto">
          <a:xfrm>
            <a:off x="1111250" y="4602163"/>
            <a:ext cx="5624513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Compute the new account balance.</a:t>
            </a:r>
          </a:p>
        </p:txBody>
      </p:sp>
      <p:sp>
        <p:nvSpPr>
          <p:cNvPr id="483355" name="Rectangle 27"/>
          <p:cNvSpPr>
            <a:spLocks noChangeArrowheads="1"/>
          </p:cNvSpPr>
          <p:nvPr/>
        </p:nvSpPr>
        <p:spPr bwMode="auto">
          <a:xfrm>
            <a:off x="1111250" y="5111750"/>
            <a:ext cx="7086600" cy="290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Enter the account number in the general journal Post. Ref. column.</a:t>
            </a:r>
          </a:p>
        </p:txBody>
      </p:sp>
      <p:sp>
        <p:nvSpPr>
          <p:cNvPr id="483356" name="Rectangle 28"/>
          <p:cNvSpPr>
            <a:spLocks noChangeArrowheads="1"/>
          </p:cNvSpPr>
          <p:nvPr/>
        </p:nvSpPr>
        <p:spPr bwMode="auto">
          <a:xfrm>
            <a:off x="1111250" y="5592763"/>
            <a:ext cx="7086600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300"/>
              <a:t>Repeat steps 1–6 for the credit part of the journal entry.</a:t>
            </a:r>
          </a:p>
        </p:txBody>
      </p:sp>
      <p:sp>
        <p:nvSpPr>
          <p:cNvPr id="483357" name="Oval 2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Fourth Step in the Accounting Cycle: Posting</a:t>
            </a:r>
          </a:p>
        </p:txBody>
      </p:sp>
      <p:sp>
        <p:nvSpPr>
          <p:cNvPr id="485380" name="Rectangle 4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85381" name="Rectangle 5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pic>
        <p:nvPicPr>
          <p:cNvPr id="485399" name="Picture 23" descr="_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1981200"/>
            <a:ext cx="5410200" cy="4362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5400" name="Rectangle 24"/>
          <p:cNvSpPr>
            <a:spLocks noChangeArrowheads="1"/>
          </p:cNvSpPr>
          <p:nvPr/>
        </p:nvSpPr>
        <p:spPr bwMode="auto">
          <a:xfrm>
            <a:off x="7392988" y="6019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172</a:t>
            </a:r>
          </a:p>
        </p:txBody>
      </p:sp>
      <p:sp>
        <p:nvSpPr>
          <p:cNvPr id="485401" name="Oval 2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87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Ledger </a:t>
            </a:r>
            <a:br>
              <a:rPr lang="en-US" altLang="en-US"/>
            </a:br>
            <a:r>
              <a:rPr lang="en-US" altLang="en-US"/>
              <a:t>Account Balances</a:t>
            </a:r>
          </a:p>
        </p:txBody>
      </p:sp>
      <p:sp>
        <p:nvSpPr>
          <p:cNvPr id="487427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8742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pic>
        <p:nvPicPr>
          <p:cNvPr id="487430" name="Picture 6" descr="2 boxes fro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4279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7431" name="Rectangle 7"/>
          <p:cNvSpPr>
            <a:spLocks noChangeArrowheads="1"/>
          </p:cNvSpPr>
          <p:nvPr/>
        </p:nvSpPr>
        <p:spPr bwMode="auto">
          <a:xfrm>
            <a:off x="990600" y="2057400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/>
              <a:t>A new account balance is computed each time a transaction is posted to </a:t>
            </a:r>
            <a:br>
              <a:rPr lang="en-US" altLang="en-US"/>
            </a:br>
            <a:r>
              <a:rPr lang="en-US" altLang="en-US"/>
              <a:t>an account.</a:t>
            </a:r>
          </a:p>
        </p:txBody>
      </p:sp>
      <p:sp>
        <p:nvSpPr>
          <p:cNvPr id="487432" name="Rectangle 8"/>
          <p:cNvSpPr>
            <a:spLocks noChangeArrowheads="1"/>
          </p:cNvSpPr>
          <p:nvPr/>
        </p:nvSpPr>
        <p:spPr bwMode="auto">
          <a:xfrm>
            <a:off x="1177925" y="3611563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When the existing account balance is a </a:t>
            </a:r>
            <a:r>
              <a:rPr lang="en-US" altLang="en-US" b="1">
                <a:solidFill>
                  <a:srgbClr val="006600"/>
                </a:solidFill>
              </a:rPr>
              <a:t>debit</a:t>
            </a:r>
            <a:r>
              <a:rPr lang="en-US" altLang="en-US" b="1">
                <a:solidFill>
                  <a:schemeClr val="bg1"/>
                </a:solidFill>
              </a:rPr>
              <a:t>, and</a:t>
            </a:r>
          </a:p>
        </p:txBody>
      </p:sp>
      <p:sp>
        <p:nvSpPr>
          <p:cNvPr id="487433" name="Rectangle 9"/>
          <p:cNvSpPr>
            <a:spLocks noChangeArrowheads="1"/>
          </p:cNvSpPr>
          <p:nvPr/>
        </p:nvSpPr>
        <p:spPr bwMode="auto">
          <a:xfrm>
            <a:off x="5029200" y="2774950"/>
            <a:ext cx="327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the amount posted is a debit, ADD the amounts.</a:t>
            </a:r>
          </a:p>
        </p:txBody>
      </p:sp>
      <p:sp>
        <p:nvSpPr>
          <p:cNvPr id="487435" name="Rectangle 11"/>
          <p:cNvSpPr>
            <a:spLocks noChangeArrowheads="1"/>
          </p:cNvSpPr>
          <p:nvPr/>
        </p:nvSpPr>
        <p:spPr bwMode="auto">
          <a:xfrm>
            <a:off x="5029200" y="4572000"/>
            <a:ext cx="327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the amount posted is a credit, SUBTRACT the amounts.</a:t>
            </a:r>
          </a:p>
        </p:txBody>
      </p:sp>
      <p:sp>
        <p:nvSpPr>
          <p:cNvPr id="48743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Ledger </a:t>
            </a:r>
            <a:br>
              <a:rPr lang="en-US" altLang="en-US"/>
            </a:br>
            <a:r>
              <a:rPr lang="en-US" altLang="en-US"/>
              <a:t>Account Balances</a:t>
            </a:r>
          </a:p>
        </p:txBody>
      </p:sp>
      <p:sp>
        <p:nvSpPr>
          <p:cNvPr id="489475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8947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pic>
        <p:nvPicPr>
          <p:cNvPr id="489477" name="Picture 5" descr="2 boxes from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590800"/>
            <a:ext cx="7427913" cy="277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9478" name="Rectangle 6"/>
          <p:cNvSpPr>
            <a:spLocks noChangeArrowheads="1"/>
          </p:cNvSpPr>
          <p:nvPr/>
        </p:nvSpPr>
        <p:spPr bwMode="auto">
          <a:xfrm>
            <a:off x="990600" y="2057400"/>
            <a:ext cx="3505200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/>
              <a:t>A new account balance is computed each time a transaction is posted to </a:t>
            </a:r>
            <a:br>
              <a:rPr lang="en-US" altLang="en-US"/>
            </a:br>
            <a:r>
              <a:rPr lang="en-US" altLang="en-US"/>
              <a:t>an account.</a:t>
            </a:r>
          </a:p>
        </p:txBody>
      </p:sp>
      <p:sp>
        <p:nvSpPr>
          <p:cNvPr id="489480" name="Rectangle 8"/>
          <p:cNvSpPr>
            <a:spLocks noChangeArrowheads="1"/>
          </p:cNvSpPr>
          <p:nvPr/>
        </p:nvSpPr>
        <p:spPr bwMode="auto">
          <a:xfrm>
            <a:off x="5029200" y="2774950"/>
            <a:ext cx="327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the amount posted is a debit, SUBTRACT the amounts.</a:t>
            </a:r>
          </a:p>
        </p:txBody>
      </p:sp>
      <p:sp>
        <p:nvSpPr>
          <p:cNvPr id="489481" name="Rectangle 9"/>
          <p:cNvSpPr>
            <a:spLocks noChangeArrowheads="1"/>
          </p:cNvSpPr>
          <p:nvPr/>
        </p:nvSpPr>
        <p:spPr bwMode="auto">
          <a:xfrm>
            <a:off x="5029200" y="4572000"/>
            <a:ext cx="32766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sz="1600" b="1"/>
              <a:t>the amount posted is a credit, ADD the amounts.</a:t>
            </a:r>
          </a:p>
        </p:txBody>
      </p:sp>
      <p:sp>
        <p:nvSpPr>
          <p:cNvPr id="489482" name="Rectangle 10"/>
          <p:cNvSpPr>
            <a:spLocks noChangeArrowheads="1"/>
          </p:cNvSpPr>
          <p:nvPr/>
        </p:nvSpPr>
        <p:spPr bwMode="auto">
          <a:xfrm>
            <a:off x="1177925" y="3611563"/>
            <a:ext cx="2971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>
                <a:solidFill>
                  <a:schemeClr val="bg1"/>
                </a:solidFill>
              </a:rPr>
              <a:t>When the existing account balance is a </a:t>
            </a:r>
            <a:r>
              <a:rPr lang="en-US" altLang="en-US" b="1">
                <a:solidFill>
                  <a:srgbClr val="006600"/>
                </a:solidFill>
              </a:rPr>
              <a:t>credit</a:t>
            </a:r>
            <a:r>
              <a:rPr lang="en-US" altLang="en-US" b="1">
                <a:solidFill>
                  <a:schemeClr val="bg1"/>
                </a:solidFill>
              </a:rPr>
              <a:t>, and</a:t>
            </a:r>
          </a:p>
        </p:txBody>
      </p:sp>
      <p:sp>
        <p:nvSpPr>
          <p:cNvPr id="489483" name="Oval 11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915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Ledger </a:t>
            </a:r>
            <a:br>
              <a:rPr lang="en-US" altLang="en-US"/>
            </a:br>
            <a:r>
              <a:rPr lang="en-US" altLang="en-US"/>
              <a:t>Account Balances</a:t>
            </a:r>
          </a:p>
        </p:txBody>
      </p:sp>
      <p:sp>
        <p:nvSpPr>
          <p:cNvPr id="491523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9152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pic>
        <p:nvPicPr>
          <p:cNvPr id="491530" name="Picture 10" descr="7-8_p17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549525"/>
            <a:ext cx="8324850" cy="2101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1531" name="Rectangle 11"/>
          <p:cNvSpPr>
            <a:spLocks noChangeArrowheads="1"/>
          </p:cNvSpPr>
          <p:nvPr/>
        </p:nvSpPr>
        <p:spPr bwMode="auto">
          <a:xfrm>
            <a:off x="2286000" y="2133600"/>
            <a:ext cx="4899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2E2E2E"/>
                </a:solidFill>
              </a:rPr>
              <a:t>A ledger account with several postings</a:t>
            </a:r>
          </a:p>
        </p:txBody>
      </p:sp>
      <p:sp>
        <p:nvSpPr>
          <p:cNvPr id="491532" name="Rectangle 12"/>
          <p:cNvSpPr>
            <a:spLocks noChangeArrowheads="1"/>
          </p:cNvSpPr>
          <p:nvPr/>
        </p:nvSpPr>
        <p:spPr bwMode="auto">
          <a:xfrm>
            <a:off x="7392988" y="45720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177</a:t>
            </a:r>
          </a:p>
        </p:txBody>
      </p:sp>
      <p:sp>
        <p:nvSpPr>
          <p:cNvPr id="491533" name="Oval 13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1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93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General Ledger </a:t>
            </a:r>
            <a:br>
              <a:rPr lang="en-US" altLang="en-US"/>
            </a:br>
            <a:r>
              <a:rPr lang="en-US" altLang="en-US"/>
              <a:t>Account Balances</a:t>
            </a:r>
          </a:p>
        </p:txBody>
      </p:sp>
      <p:sp>
        <p:nvSpPr>
          <p:cNvPr id="49357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Posting Process</a:t>
            </a:r>
          </a:p>
        </p:txBody>
      </p:sp>
      <p:sp>
        <p:nvSpPr>
          <p:cNvPr id="49357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7.2</a:t>
            </a:r>
          </a:p>
        </p:txBody>
      </p:sp>
      <p:sp>
        <p:nvSpPr>
          <p:cNvPr id="493574" name="Rectangle 6"/>
          <p:cNvSpPr>
            <a:spLocks noChangeArrowheads="1"/>
          </p:cNvSpPr>
          <p:nvPr/>
        </p:nvSpPr>
        <p:spPr bwMode="auto">
          <a:xfrm>
            <a:off x="2413000" y="2133600"/>
            <a:ext cx="4645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2E2E2E"/>
                </a:solidFill>
              </a:rPr>
              <a:t>A ledger account with a zero balance</a:t>
            </a:r>
          </a:p>
        </p:txBody>
      </p:sp>
      <p:pic>
        <p:nvPicPr>
          <p:cNvPr id="493576" name="Picture 8" descr="pg174fig7_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606675"/>
            <a:ext cx="8458200" cy="198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3577" name="Rectangle 9"/>
          <p:cNvSpPr>
            <a:spLocks noChangeArrowheads="1"/>
          </p:cNvSpPr>
          <p:nvPr/>
        </p:nvSpPr>
        <p:spPr bwMode="auto">
          <a:xfrm>
            <a:off x="7469188" y="44958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177</a:t>
            </a:r>
          </a:p>
        </p:txBody>
      </p:sp>
      <p:sp>
        <p:nvSpPr>
          <p:cNvPr id="493578" name="Oval 10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24290" name="Rectangle 2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524291" name="Rectangle 3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/>
              <a:t>Proving the ledger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Trial balance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Transposition error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Slide error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Correcting entry</a:t>
            </a:r>
          </a:p>
        </p:txBody>
      </p:sp>
      <p:sp>
        <p:nvSpPr>
          <p:cNvPr id="524294" name="Rectangle 6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24295" name="Rectangle 7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24296" name="Oval 8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95620" name="Rectangle 4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495621" name="Rectangle 5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495622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Fifth Step in The Accounting Cycle: The Trial Balance</a:t>
            </a:r>
          </a:p>
        </p:txBody>
      </p:sp>
      <p:pic>
        <p:nvPicPr>
          <p:cNvPr id="495624" name="Picture 8" descr="4 boxes from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057400"/>
            <a:ext cx="853440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95625" name="Rectangle 9"/>
          <p:cNvSpPr>
            <a:spLocks noChangeArrowheads="1"/>
          </p:cNvSpPr>
          <p:nvPr/>
        </p:nvSpPr>
        <p:spPr bwMode="auto">
          <a:xfrm>
            <a:off x="685800" y="3182938"/>
            <a:ext cx="1828800" cy="167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>
              <a:lnSpc>
                <a:spcPct val="110000"/>
              </a:lnSpc>
            </a:pPr>
            <a:r>
              <a:rPr lang="en-US" altLang="en-US" sz="1900" b="1"/>
              <a:t>Necessary steps to keep an accounting system in balance:</a:t>
            </a:r>
          </a:p>
        </p:txBody>
      </p:sp>
      <p:sp>
        <p:nvSpPr>
          <p:cNvPr id="495626" name="Rectangle 10"/>
          <p:cNvSpPr>
            <a:spLocks noChangeArrowheads="1"/>
          </p:cNvSpPr>
          <p:nvPr/>
        </p:nvSpPr>
        <p:spPr bwMode="auto">
          <a:xfrm>
            <a:off x="3657600" y="238125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 b="1"/>
              <a:t>Calculate the balance.</a:t>
            </a:r>
          </a:p>
        </p:txBody>
      </p:sp>
      <p:sp>
        <p:nvSpPr>
          <p:cNvPr id="495627" name="Rectangle 11"/>
          <p:cNvSpPr>
            <a:spLocks noChangeArrowheads="1"/>
          </p:cNvSpPr>
          <p:nvPr/>
        </p:nvSpPr>
        <p:spPr bwMode="auto">
          <a:xfrm>
            <a:off x="3657600" y="3367088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 b="1"/>
              <a:t>Find any errors that may have occurred.</a:t>
            </a:r>
          </a:p>
        </p:txBody>
      </p:sp>
      <p:sp>
        <p:nvSpPr>
          <p:cNvPr id="495628" name="Rectangle 12"/>
          <p:cNvSpPr>
            <a:spLocks noChangeArrowheads="1"/>
          </p:cNvSpPr>
          <p:nvPr/>
        </p:nvSpPr>
        <p:spPr bwMode="auto">
          <a:xfrm>
            <a:off x="3657600" y="4233863"/>
            <a:ext cx="4953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 b="1"/>
              <a:t>Use general rules and guidelines to narrow down where and why the mistake was made.</a:t>
            </a:r>
          </a:p>
        </p:txBody>
      </p:sp>
      <p:sp>
        <p:nvSpPr>
          <p:cNvPr id="495629" name="Rectangle 13"/>
          <p:cNvSpPr>
            <a:spLocks noChangeArrowheads="1"/>
          </p:cNvSpPr>
          <p:nvPr/>
        </p:nvSpPr>
        <p:spPr bwMode="auto">
          <a:xfrm>
            <a:off x="3657600" y="5346700"/>
            <a:ext cx="4953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 b="1"/>
              <a:t>Correct the mistake.</a:t>
            </a:r>
          </a:p>
        </p:txBody>
      </p:sp>
      <p:sp>
        <p:nvSpPr>
          <p:cNvPr id="495630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038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Fifth Step in The Accounting Cycle: The Trial Balance</a:t>
            </a:r>
          </a:p>
        </p:txBody>
      </p:sp>
      <p:sp>
        <p:nvSpPr>
          <p:cNvPr id="503811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0381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pic>
        <p:nvPicPr>
          <p:cNvPr id="503813" name="Picture 5" descr="3 circl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145463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14" name="Rectangle 6"/>
          <p:cNvSpPr>
            <a:spLocks noChangeArrowheads="1"/>
          </p:cNvSpPr>
          <p:nvPr/>
        </p:nvSpPr>
        <p:spPr bwMode="auto">
          <a:xfrm>
            <a:off x="782638" y="3124200"/>
            <a:ext cx="18923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Sum of Debits</a:t>
            </a:r>
          </a:p>
        </p:txBody>
      </p:sp>
      <p:sp>
        <p:nvSpPr>
          <p:cNvPr id="503815" name="Rectangle 7"/>
          <p:cNvSpPr>
            <a:spLocks noChangeArrowheads="1"/>
          </p:cNvSpPr>
          <p:nvPr/>
        </p:nvSpPr>
        <p:spPr bwMode="auto">
          <a:xfrm>
            <a:off x="3587750" y="3124200"/>
            <a:ext cx="1990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Sum of Credits</a:t>
            </a:r>
          </a:p>
        </p:txBody>
      </p:sp>
      <p:sp>
        <p:nvSpPr>
          <p:cNvPr id="503816" name="Rectangle 8"/>
          <p:cNvSpPr>
            <a:spLocks noChangeArrowheads="1"/>
          </p:cNvSpPr>
          <p:nvPr/>
        </p:nvSpPr>
        <p:spPr bwMode="auto">
          <a:xfrm>
            <a:off x="6400800" y="2971800"/>
            <a:ext cx="1998663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 u="sng">
                <a:solidFill>
                  <a:srgbClr val="006600"/>
                </a:solidFill>
              </a:rPr>
              <a:t>Proving the Ledger</a:t>
            </a:r>
          </a:p>
        </p:txBody>
      </p:sp>
      <p:sp>
        <p:nvSpPr>
          <p:cNvPr id="503817" name="Rectangle 9"/>
          <p:cNvSpPr>
            <a:spLocks noChangeArrowheads="1"/>
          </p:cNvSpPr>
          <p:nvPr/>
        </p:nvSpPr>
        <p:spPr bwMode="auto">
          <a:xfrm>
            <a:off x="2871788" y="2911475"/>
            <a:ext cx="555625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5000" b="1"/>
              <a:t>=</a:t>
            </a:r>
          </a:p>
        </p:txBody>
      </p:sp>
      <p:sp>
        <p:nvSpPr>
          <p:cNvPr id="503818" name="Line 10"/>
          <p:cNvSpPr>
            <a:spLocks noChangeShapeType="1"/>
          </p:cNvSpPr>
          <p:nvPr/>
        </p:nvSpPr>
        <p:spPr bwMode="auto">
          <a:xfrm>
            <a:off x="5791200" y="3305175"/>
            <a:ext cx="457200" cy="0"/>
          </a:xfrm>
          <a:prstGeom prst="line">
            <a:avLst/>
          </a:prstGeom>
          <a:noFill/>
          <a:ln w="6985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3820" name="AutoShape 12"/>
          <p:cNvSpPr>
            <a:spLocks noChangeArrowheads="1"/>
          </p:cNvSpPr>
          <p:nvPr/>
        </p:nvSpPr>
        <p:spPr bwMode="auto">
          <a:xfrm>
            <a:off x="2057400" y="4419600"/>
            <a:ext cx="5029200" cy="162401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proving the ledger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Adding all debit balances and all credit balances of ledger accounts, and then comparing the two totals to see whether </a:t>
            </a:r>
            <a:br>
              <a:rPr lang="en-US" altLang="en-US" sz="1800"/>
            </a:br>
            <a:r>
              <a:rPr lang="en-US" altLang="en-US" sz="1800"/>
              <a:t>they are equal.</a:t>
            </a:r>
          </a:p>
        </p:txBody>
      </p:sp>
      <p:pic>
        <p:nvPicPr>
          <p:cNvPr id="503821" name="Picture 13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124450"/>
            <a:ext cx="587375" cy="344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3822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3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3820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3122" name="Picture 50" descr="CH 7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10" name="Rectangle 38"/>
          <p:cNvSpPr>
            <a:spLocks noChangeArrowheads="1"/>
          </p:cNvSpPr>
          <p:nvPr/>
        </p:nvSpPr>
        <p:spPr bwMode="auto">
          <a:xfrm>
            <a:off x="1219200" y="2286000"/>
            <a:ext cx="7620000" cy="3078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spcAft>
                <a:spcPts val="300"/>
              </a:spcAft>
              <a:buFontTx/>
              <a:buNone/>
            </a:pPr>
            <a:r>
              <a:rPr lang="en-US" altLang="en-US" b="1">
                <a:solidFill>
                  <a:srgbClr val="006600"/>
                </a:solidFill>
              </a:rPr>
              <a:t>The general journal is a permanent record organized by account number. Posting is the process of transferring information from the journal to individual accounts in the ledger. The trial balance is a proof that total debits equal total credits in the ledger.</a:t>
            </a:r>
          </a:p>
        </p:txBody>
      </p:sp>
      <p:pic>
        <p:nvPicPr>
          <p:cNvPr id="3116" name="Picture 44" descr="main idea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384800" cy="63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3" name="Rectangle 51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en-US" sz="60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3124" name="Rectangle 52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 sz="60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3125" name="Oval 53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0585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400"/>
              <a:t>The Fifth Step in The Accounting Cycle: The Trial Balance</a:t>
            </a:r>
          </a:p>
        </p:txBody>
      </p:sp>
      <p:sp>
        <p:nvSpPr>
          <p:cNvPr id="505859" name="Rectangle 1027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05860" name="Rectangle 1028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05867" name="AutoShape 1035"/>
          <p:cNvSpPr>
            <a:spLocks noChangeArrowheads="1"/>
          </p:cNvSpPr>
          <p:nvPr/>
        </p:nvSpPr>
        <p:spPr bwMode="auto">
          <a:xfrm>
            <a:off x="2209800" y="4191000"/>
            <a:ext cx="4724400" cy="13208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trial balance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A list of all the general ledger account names and balances; it is prepared to prove the ledger.</a:t>
            </a:r>
          </a:p>
        </p:txBody>
      </p:sp>
      <p:pic>
        <p:nvPicPr>
          <p:cNvPr id="505868" name="Picture 103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47450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5869" name="Picture 1037" descr="2 box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133600"/>
            <a:ext cx="7772400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5870" name="Rectangle 1038"/>
          <p:cNvSpPr>
            <a:spLocks noChangeArrowheads="1"/>
          </p:cNvSpPr>
          <p:nvPr/>
        </p:nvSpPr>
        <p:spPr bwMode="auto">
          <a:xfrm>
            <a:off x="914400" y="2438400"/>
            <a:ext cx="3138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/>
              <a:t>If the totals are equal, the </a:t>
            </a:r>
            <a:r>
              <a:rPr lang="en-US" altLang="en-US" b="1" u="sng"/>
              <a:t>trial balance</a:t>
            </a:r>
            <a:r>
              <a:rPr lang="en-US" altLang="en-US" b="1"/>
              <a:t> is in balance.</a:t>
            </a:r>
          </a:p>
        </p:txBody>
      </p:sp>
      <p:sp>
        <p:nvSpPr>
          <p:cNvPr id="505871" name="Rectangle 1039"/>
          <p:cNvSpPr>
            <a:spLocks noChangeArrowheads="1"/>
          </p:cNvSpPr>
          <p:nvPr/>
        </p:nvSpPr>
        <p:spPr bwMode="auto">
          <a:xfrm>
            <a:off x="5105400" y="2438400"/>
            <a:ext cx="31384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en-US" altLang="en-US" b="1"/>
              <a:t>If the totals are not equal, add up the columns again.</a:t>
            </a:r>
          </a:p>
        </p:txBody>
      </p:sp>
      <p:sp>
        <p:nvSpPr>
          <p:cNvPr id="505872" name="Rectangle 1040"/>
          <p:cNvSpPr>
            <a:spLocks noChangeArrowheads="1"/>
          </p:cNvSpPr>
          <p:nvPr/>
        </p:nvSpPr>
        <p:spPr bwMode="auto">
          <a:xfrm>
            <a:off x="3344863" y="1828800"/>
            <a:ext cx="2498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Proving the Ledger</a:t>
            </a:r>
          </a:p>
        </p:txBody>
      </p:sp>
      <p:sp>
        <p:nvSpPr>
          <p:cNvPr id="505874" name="Oval 1042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5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5867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07907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0790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07909" name="AutoShape 5"/>
          <p:cNvSpPr>
            <a:spLocks noChangeArrowheads="1"/>
          </p:cNvSpPr>
          <p:nvPr/>
        </p:nvSpPr>
        <p:spPr bwMode="auto">
          <a:xfrm>
            <a:off x="1952625" y="4343400"/>
            <a:ext cx="5368925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transposition error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Error that occurs when two digits within an amount are accidentally reversed, or transposed.</a:t>
            </a:r>
          </a:p>
        </p:txBody>
      </p:sp>
      <p:pic>
        <p:nvPicPr>
          <p:cNvPr id="507910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450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7915" name="Picture 11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558088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7916" name="Rectangle 12"/>
          <p:cNvSpPr>
            <a:spLocks noChangeArrowheads="1"/>
          </p:cNvSpPr>
          <p:nvPr/>
        </p:nvSpPr>
        <p:spPr bwMode="auto">
          <a:xfrm>
            <a:off x="2511425" y="2057400"/>
            <a:ext cx="41925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Example of a </a:t>
            </a:r>
            <a:r>
              <a:rPr lang="en-US" altLang="en-US" b="1" u="sng">
                <a:solidFill>
                  <a:srgbClr val="006600"/>
                </a:solidFill>
              </a:rPr>
              <a:t>Transposition Error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07917" name="Rectangle 13"/>
          <p:cNvSpPr>
            <a:spLocks noChangeArrowheads="1"/>
          </p:cNvSpPr>
          <p:nvPr/>
        </p:nvSpPr>
        <p:spPr bwMode="auto">
          <a:xfrm>
            <a:off x="2376488" y="2835275"/>
            <a:ext cx="4394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 b="1">
                <a:solidFill>
                  <a:srgbClr val="2E2E2E"/>
                </a:solidFill>
              </a:rPr>
              <a:t>$469 was written as $496</a:t>
            </a:r>
          </a:p>
        </p:txBody>
      </p:sp>
      <p:sp>
        <p:nvSpPr>
          <p:cNvPr id="50791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and Correcting Errors</a:t>
            </a:r>
          </a:p>
        </p:txBody>
      </p:sp>
      <p:sp>
        <p:nvSpPr>
          <p:cNvPr id="507919" name="Oval 15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7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7909" grpId="0" animBg="1" autoUpdateAnimBg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099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and Correcting Errors</a:t>
            </a:r>
          </a:p>
        </p:txBody>
      </p:sp>
      <p:sp>
        <p:nvSpPr>
          <p:cNvPr id="509955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0995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09957" name="AutoShape 5"/>
          <p:cNvSpPr>
            <a:spLocks noChangeArrowheads="1"/>
          </p:cNvSpPr>
          <p:nvPr/>
        </p:nvSpPr>
        <p:spPr bwMode="auto">
          <a:xfrm>
            <a:off x="1952625" y="4343400"/>
            <a:ext cx="4905375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slide error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Error that occurs when a decimal point is moved by mistake.</a:t>
            </a:r>
          </a:p>
        </p:txBody>
      </p:sp>
      <p:pic>
        <p:nvPicPr>
          <p:cNvPr id="509958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47450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9962" name="Picture 10" descr="1 long bo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7558088" cy="121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9963" name="Rectangle 11"/>
          <p:cNvSpPr>
            <a:spLocks noChangeArrowheads="1"/>
          </p:cNvSpPr>
          <p:nvPr/>
        </p:nvSpPr>
        <p:spPr bwMode="auto">
          <a:xfrm>
            <a:off x="3051175" y="2057400"/>
            <a:ext cx="312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Example of a </a:t>
            </a:r>
            <a:r>
              <a:rPr lang="en-US" altLang="en-US" b="1" u="sng">
                <a:solidFill>
                  <a:srgbClr val="006600"/>
                </a:solidFill>
              </a:rPr>
              <a:t>Slide Error</a:t>
            </a:r>
            <a:endParaRPr lang="en-US" altLang="en-US" b="1">
              <a:solidFill>
                <a:srgbClr val="006600"/>
              </a:solidFill>
            </a:endParaRPr>
          </a:p>
        </p:txBody>
      </p:sp>
      <p:sp>
        <p:nvSpPr>
          <p:cNvPr id="509964" name="Rectangle 12"/>
          <p:cNvSpPr>
            <a:spLocks noChangeArrowheads="1"/>
          </p:cNvSpPr>
          <p:nvPr/>
        </p:nvSpPr>
        <p:spPr bwMode="auto">
          <a:xfrm>
            <a:off x="1985963" y="2835275"/>
            <a:ext cx="5186362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sz="2800" b="1">
                <a:solidFill>
                  <a:srgbClr val="2E2E2E"/>
                </a:solidFill>
              </a:rPr>
              <a:t>$25,000 was written as $2,500</a:t>
            </a:r>
          </a:p>
        </p:txBody>
      </p:sp>
      <p:sp>
        <p:nvSpPr>
          <p:cNvPr id="509965" name="Oval 1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9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9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9957" grpId="0" animBg="1" autoUpdateAnimBg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12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and Correcting Errors</a:t>
            </a:r>
          </a:p>
        </p:txBody>
      </p:sp>
      <p:sp>
        <p:nvSpPr>
          <p:cNvPr id="512003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12004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12005" name="AutoShape 5"/>
          <p:cNvSpPr>
            <a:spLocks noChangeArrowheads="1"/>
          </p:cNvSpPr>
          <p:nvPr/>
        </p:nvSpPr>
        <p:spPr bwMode="auto">
          <a:xfrm>
            <a:off x="1924050" y="5181600"/>
            <a:ext cx="6229350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correcting entry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An entry made to correct an error in a journal entry discovered </a:t>
            </a:r>
            <a:r>
              <a:rPr lang="en-US" altLang="en-US" sz="1800" i="1"/>
              <a:t>after</a:t>
            </a:r>
            <a:r>
              <a:rPr lang="en-US" altLang="en-US" sz="1800"/>
              <a:t> posting.</a:t>
            </a:r>
          </a:p>
        </p:txBody>
      </p:sp>
      <p:pic>
        <p:nvPicPr>
          <p:cNvPr id="512006" name="Picture 6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5583238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10" name="Picture 10" descr="2 boxes go to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81200"/>
            <a:ext cx="82677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11" name="Rectangle 11"/>
          <p:cNvSpPr>
            <a:spLocks noChangeArrowheads="1"/>
          </p:cNvSpPr>
          <p:nvPr/>
        </p:nvSpPr>
        <p:spPr bwMode="auto">
          <a:xfrm>
            <a:off x="617538" y="3352800"/>
            <a:ext cx="3557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 u="sng"/>
              <a:t>Correcting entry</a:t>
            </a:r>
            <a:r>
              <a:rPr lang="en-US" altLang="en-US" b="1"/>
              <a:t> procedure:</a:t>
            </a:r>
          </a:p>
        </p:txBody>
      </p:sp>
      <p:sp>
        <p:nvSpPr>
          <p:cNvPr id="512012" name="Rectangle 12"/>
          <p:cNvSpPr>
            <a:spLocks noChangeArrowheads="1"/>
          </p:cNvSpPr>
          <p:nvPr/>
        </p:nvSpPr>
        <p:spPr bwMode="auto">
          <a:xfrm>
            <a:off x="4784725" y="2262188"/>
            <a:ext cx="3667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800"/>
              <a:t>Post the entry in the ledger the same as any other entry.</a:t>
            </a:r>
          </a:p>
        </p:txBody>
      </p:sp>
      <p:sp>
        <p:nvSpPr>
          <p:cNvPr id="512013" name="Rectangle 13"/>
          <p:cNvSpPr>
            <a:spLocks noChangeArrowheads="1"/>
          </p:cNvSpPr>
          <p:nvPr/>
        </p:nvSpPr>
        <p:spPr bwMode="auto">
          <a:xfrm>
            <a:off x="4784725" y="3962400"/>
            <a:ext cx="366712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800"/>
              <a:t>Use the words </a:t>
            </a:r>
            <a:r>
              <a:rPr lang="en-US" altLang="en-US" sz="1800" u="sng"/>
              <a:t>correcting entry</a:t>
            </a:r>
            <a:r>
              <a:rPr lang="en-US" altLang="en-US" sz="1800"/>
              <a:t> in the description column.</a:t>
            </a:r>
          </a:p>
        </p:txBody>
      </p:sp>
      <p:sp>
        <p:nvSpPr>
          <p:cNvPr id="512014" name="Oval 14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05" grpId="0" animBg="1" autoUpdateAnimBg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14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and Correcting Errors</a:t>
            </a:r>
          </a:p>
        </p:txBody>
      </p:sp>
      <p:sp>
        <p:nvSpPr>
          <p:cNvPr id="514051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1405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14059" name="Rectangle 11"/>
          <p:cNvSpPr>
            <a:spLocks noChangeArrowheads="1"/>
          </p:cNvSpPr>
          <p:nvPr/>
        </p:nvSpPr>
        <p:spPr bwMode="auto">
          <a:xfrm>
            <a:off x="1647825" y="2057400"/>
            <a:ext cx="59293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Making a correcting entry to the general journal</a:t>
            </a:r>
          </a:p>
        </p:txBody>
      </p:sp>
      <p:pic>
        <p:nvPicPr>
          <p:cNvPr id="514060" name="Picture 12" descr="pg180fig7_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514600"/>
            <a:ext cx="8077200" cy="2012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4061" name="Rectangle 13"/>
          <p:cNvSpPr>
            <a:spLocks noChangeArrowheads="1"/>
          </p:cNvSpPr>
          <p:nvPr/>
        </p:nvSpPr>
        <p:spPr bwMode="auto">
          <a:xfrm>
            <a:off x="7164388" y="4367213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182</a:t>
            </a:r>
          </a:p>
        </p:txBody>
      </p:sp>
      <p:sp>
        <p:nvSpPr>
          <p:cNvPr id="514062" name="Oval 1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16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Finding and Correcting Errors</a:t>
            </a:r>
          </a:p>
        </p:txBody>
      </p:sp>
      <p:sp>
        <p:nvSpPr>
          <p:cNvPr id="516099" name="Rectangle 3"/>
          <p:cNvSpPr>
            <a:spLocks noChangeArrowheads="1"/>
          </p:cNvSpPr>
          <p:nvPr/>
        </p:nvSpPr>
        <p:spPr bwMode="auto">
          <a:xfrm>
            <a:off x="1250950" y="1250950"/>
            <a:ext cx="21320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Preparing a </a:t>
            </a:r>
            <a:br>
              <a:rPr lang="en-US" altLang="en-US" sz="1200" b="1">
                <a:solidFill>
                  <a:schemeClr val="bg1"/>
                </a:solidFill>
              </a:rPr>
            </a:br>
            <a:r>
              <a:rPr lang="en-US" altLang="en-US" sz="1200" b="1">
                <a:solidFill>
                  <a:schemeClr val="bg1"/>
                </a:solidFill>
              </a:rPr>
              <a:t>Trial Balance</a:t>
            </a:r>
          </a:p>
        </p:txBody>
      </p:sp>
      <p:sp>
        <p:nvSpPr>
          <p:cNvPr id="516100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7.3</a:t>
            </a:r>
          </a:p>
        </p:txBody>
      </p:sp>
      <p:sp>
        <p:nvSpPr>
          <p:cNvPr id="516101" name="Rectangle 5"/>
          <p:cNvSpPr>
            <a:spLocks noChangeArrowheads="1"/>
          </p:cNvSpPr>
          <p:nvPr/>
        </p:nvSpPr>
        <p:spPr bwMode="auto">
          <a:xfrm>
            <a:off x="1803400" y="2057400"/>
            <a:ext cx="56610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>
                <a:solidFill>
                  <a:srgbClr val="006600"/>
                </a:solidFill>
              </a:rPr>
              <a:t>Posting correcting entries to ledger accounts</a:t>
            </a:r>
          </a:p>
        </p:txBody>
      </p:sp>
      <p:pic>
        <p:nvPicPr>
          <p:cNvPr id="516103" name="Picture 7" descr="7-12_p18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90800"/>
            <a:ext cx="7058025" cy="339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6104" name="Rectangle 8"/>
          <p:cNvSpPr>
            <a:spLocks noChangeArrowheads="1"/>
          </p:cNvSpPr>
          <p:nvPr/>
        </p:nvSpPr>
        <p:spPr bwMode="auto">
          <a:xfrm>
            <a:off x="6859588" y="59436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182</a:t>
            </a:r>
          </a:p>
        </p:txBody>
      </p:sp>
      <p:sp>
        <p:nvSpPr>
          <p:cNvPr id="516105" name="Oval 9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72387" name="Rectangle 3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272388" name="Rectangle 4"/>
          <p:cNvSpPr>
            <a:spLocks noChangeArrowheads="1"/>
          </p:cNvSpPr>
          <p:nvPr/>
        </p:nvSpPr>
        <p:spPr bwMode="auto">
          <a:xfrm>
            <a:off x="457200" y="190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/>
              <a:t>You have just completed a trial balance and the columns are not equal. List the steps that you would use to find the error.</a:t>
            </a:r>
          </a:p>
        </p:txBody>
      </p:sp>
      <p:sp>
        <p:nvSpPr>
          <p:cNvPr id="272456" name="Rectangle 72"/>
          <p:cNvSpPr>
            <a:spLocks noChangeArrowheads="1"/>
          </p:cNvSpPr>
          <p:nvPr/>
        </p:nvSpPr>
        <p:spPr bwMode="auto">
          <a:xfrm>
            <a:off x="609600" y="2971800"/>
            <a:ext cx="754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1143000" indent="-1023938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4859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8288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1:</a:t>
            </a:r>
            <a:r>
              <a:rPr lang="en-US" altLang="en-US" sz="1800" b="1"/>
              <a:t>	</a:t>
            </a:r>
            <a:r>
              <a:rPr lang="en-US" altLang="en-US" sz="1800"/>
              <a:t>Check the addition in each column.</a:t>
            </a:r>
            <a:endParaRPr lang="en-US" altLang="en-US" sz="1800" b="1"/>
          </a:p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2:</a:t>
            </a:r>
            <a:r>
              <a:rPr lang="en-US" altLang="en-US" sz="1800"/>
              <a:t>	Find the difference between the amounts in the Debit and Credit columns. If the difference is 10, 100, etc., you probably have made an addition error.</a:t>
            </a:r>
            <a:endParaRPr lang="en-US" altLang="en-US" sz="1800" b="1"/>
          </a:p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3:</a:t>
            </a:r>
            <a:r>
              <a:rPr lang="en-US" altLang="en-US" sz="1800" b="1"/>
              <a:t>  </a:t>
            </a:r>
            <a:r>
              <a:rPr lang="en-US" altLang="en-US" sz="1800"/>
              <a:t>If the difference found in Step 2 is divisible by 9, you have probably made a slide or transposition error.</a:t>
            </a:r>
            <a:endParaRPr lang="en-US" altLang="en-US" sz="1800" b="1"/>
          </a:p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4:</a:t>
            </a:r>
            <a:r>
              <a:rPr lang="en-US" altLang="en-US" sz="1800" b="1"/>
              <a:t>  </a:t>
            </a:r>
            <a:r>
              <a:rPr lang="en-US" altLang="en-US" sz="1800"/>
              <a:t>Check to see whether any of the general ledger accounts has a balance equal to the difference</a:t>
            </a:r>
            <a:r>
              <a:rPr lang="en-US" altLang="en-US" sz="1800" b="1"/>
              <a:t> </a:t>
            </a:r>
            <a:r>
              <a:rPr lang="en-US" altLang="en-US" sz="1800"/>
              <a:t>found in Step 2.</a:t>
            </a:r>
            <a:endParaRPr lang="en-US" altLang="en-US" sz="1800" b="1"/>
          </a:p>
        </p:txBody>
      </p:sp>
      <p:sp>
        <p:nvSpPr>
          <p:cNvPr id="272457" name="Rectangle 73"/>
          <p:cNvSpPr>
            <a:spLocks noChangeArrowheads="1"/>
          </p:cNvSpPr>
          <p:nvPr/>
        </p:nvSpPr>
        <p:spPr bwMode="auto">
          <a:xfrm>
            <a:off x="7162800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/>
              <a:t>(continued)</a:t>
            </a:r>
          </a:p>
        </p:txBody>
      </p:sp>
      <p:sp>
        <p:nvSpPr>
          <p:cNvPr id="272458" name="Oval 74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2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2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2456" grpId="0"/>
      <p:bldP spid="27245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18146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chemeClr val="bg1"/>
                </a:solidFill>
              </a:rPr>
              <a:t>Question 1</a:t>
            </a:r>
          </a:p>
        </p:txBody>
      </p:sp>
      <p:sp>
        <p:nvSpPr>
          <p:cNvPr id="518147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/>
              <a:t>You have just completed a trial balance and the columns are not equal. List the steps that you would use to find the error.</a:t>
            </a:r>
          </a:p>
        </p:txBody>
      </p:sp>
      <p:sp>
        <p:nvSpPr>
          <p:cNvPr id="518148" name="Rectangle 4"/>
          <p:cNvSpPr>
            <a:spLocks noChangeArrowheads="1"/>
          </p:cNvSpPr>
          <p:nvPr/>
        </p:nvSpPr>
        <p:spPr bwMode="auto">
          <a:xfrm>
            <a:off x="609600" y="2971800"/>
            <a:ext cx="75438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indent="4763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1143000" indent="-1023938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485900" indent="-228600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828800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1717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6289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30861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5433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40005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5:</a:t>
            </a:r>
            <a:r>
              <a:rPr lang="en-US" altLang="en-US" sz="1800" b="1"/>
              <a:t>  </a:t>
            </a:r>
            <a:r>
              <a:rPr lang="en-US" altLang="en-US" sz="1800"/>
              <a:t>Check to see whether any of the general ledger accounts has a balance equal to one-half of the difference. This would indicate that you may have moved a debit balance to the credit side of the trial balance or vice versa.</a:t>
            </a:r>
            <a:endParaRPr lang="en-US" altLang="en-US" sz="1800" b="1"/>
          </a:p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6:</a:t>
            </a:r>
            <a:r>
              <a:rPr lang="en-US" altLang="en-US" sz="1800" b="1"/>
              <a:t>  </a:t>
            </a:r>
            <a:r>
              <a:rPr lang="en-US" altLang="en-US" sz="1800"/>
              <a:t>Check the accuracy of the general ledger accounts by recalculating the balances.</a:t>
            </a:r>
            <a:endParaRPr lang="en-US" altLang="en-US" sz="1800" b="1"/>
          </a:p>
          <a:p>
            <a:pPr>
              <a:spcBef>
                <a:spcPct val="65000"/>
              </a:spcBef>
              <a:buFontTx/>
              <a:buNone/>
            </a:pPr>
            <a:r>
              <a:rPr lang="en-US" altLang="en-US" sz="1800" b="1">
                <a:solidFill>
                  <a:srgbClr val="CC0000"/>
                </a:solidFill>
              </a:rPr>
              <a:t>Step 7:</a:t>
            </a:r>
            <a:r>
              <a:rPr lang="en-US" altLang="en-US" sz="1800" b="1"/>
              <a:t>  </a:t>
            </a:r>
            <a:r>
              <a:rPr lang="en-US" altLang="en-US" sz="1800"/>
              <a:t>Check the individual postings from the general journal to the general ledger to make sure you have correctly posted the amounts and posted debits as debits and credits as credits. </a:t>
            </a:r>
          </a:p>
        </p:txBody>
      </p:sp>
      <p:sp>
        <p:nvSpPr>
          <p:cNvPr id="518149" name="Rectangle 5"/>
          <p:cNvSpPr>
            <a:spLocks noChangeArrowheads="1"/>
          </p:cNvSpPr>
          <p:nvPr/>
        </p:nvSpPr>
        <p:spPr bwMode="auto">
          <a:xfrm>
            <a:off x="7162800" y="5943600"/>
            <a:ext cx="145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/>
              <a:t>(continued)</a:t>
            </a:r>
          </a:p>
        </p:txBody>
      </p:sp>
      <p:sp>
        <p:nvSpPr>
          <p:cNvPr id="518150" name="Oval 6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520194" name="Rectangle 2"/>
          <p:cNvSpPr>
            <a:spLocks noChangeArrowheads="1"/>
          </p:cNvSpPr>
          <p:nvPr/>
        </p:nvSpPr>
        <p:spPr bwMode="auto">
          <a:xfrm>
            <a:off x="304800" y="1309688"/>
            <a:ext cx="30480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chemeClr val="bg1"/>
                </a:solidFill>
              </a:rPr>
              <a:t>Question 2</a:t>
            </a:r>
          </a:p>
        </p:txBody>
      </p:sp>
      <p:sp>
        <p:nvSpPr>
          <p:cNvPr id="520195" name="Rectangle 3"/>
          <p:cNvSpPr>
            <a:spLocks noChangeArrowheads="1"/>
          </p:cNvSpPr>
          <p:nvPr/>
        </p:nvSpPr>
        <p:spPr bwMode="auto">
          <a:xfrm>
            <a:off x="457200" y="1905000"/>
            <a:ext cx="7620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  <a:buClr>
                <a:srgbClr val="3366FF"/>
              </a:buClr>
              <a:buFont typeface="Wingdings" pitchFamily="2" charset="2"/>
              <a:buNone/>
            </a:pPr>
            <a:r>
              <a:rPr lang="en-US" altLang="en-US"/>
              <a:t>Is it possible to have amounts in both the Debit and Credit balance columns of a four-column ledger account?</a:t>
            </a:r>
          </a:p>
        </p:txBody>
      </p:sp>
      <p:sp>
        <p:nvSpPr>
          <p:cNvPr id="520198" name="Rectangle 6"/>
          <p:cNvSpPr>
            <a:spLocks noChangeArrowheads="1"/>
          </p:cNvSpPr>
          <p:nvPr/>
        </p:nvSpPr>
        <p:spPr bwMode="auto">
          <a:xfrm>
            <a:off x="457200" y="2819400"/>
            <a:ext cx="76200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20000"/>
              </a:spcBef>
            </a:pPr>
            <a:r>
              <a:rPr lang="en-US" altLang="en-US" b="1">
                <a:solidFill>
                  <a:srgbClr val="CC0000"/>
                </a:solidFill>
              </a:rPr>
              <a:t>No, the balance columns exist to show the cumulative effect of debits and credits to an account. If debits exceed credits, the account will have a debit balance, which is entered in the Debit column. If credits exceed debits, the account will have a credit balance, which is entered in the Credit column.</a:t>
            </a:r>
          </a:p>
        </p:txBody>
      </p:sp>
      <p:sp>
        <p:nvSpPr>
          <p:cNvPr id="520199" name="Oval 7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0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01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ChangeArrowheads="1"/>
          </p:cNvSpPr>
          <p:nvPr/>
        </p:nvSpPr>
        <p:spPr bwMode="gray">
          <a:xfrm>
            <a:off x="6591300" y="190500"/>
            <a:ext cx="974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b="1">
                <a:solidFill>
                  <a:schemeClr val="bg1"/>
                </a:solidFill>
              </a:rPr>
              <a:t>End of</a:t>
            </a:r>
          </a:p>
        </p:txBody>
      </p:sp>
      <p:sp>
        <p:nvSpPr>
          <p:cNvPr id="219139" name="Oval 3">
            <a:hlinkClick r:id="rId3"/>
          </p:cNvPr>
          <p:cNvSpPr>
            <a:spLocks noChangeArrowheads="1"/>
          </p:cNvSpPr>
          <p:nvPr/>
        </p:nvSpPr>
        <p:spPr bwMode="auto">
          <a:xfrm>
            <a:off x="82296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pic>
        <p:nvPicPr>
          <p:cNvPr id="170001" name="Picture 17" descr="CH 7 BACK NO TA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9989" name="Rectangle 5"/>
          <p:cNvSpPr>
            <a:spLocks noChangeArrowheads="1"/>
          </p:cNvSpPr>
          <p:nvPr/>
        </p:nvSpPr>
        <p:spPr bwMode="auto">
          <a:xfrm>
            <a:off x="1219200" y="2286000"/>
            <a:ext cx="7772400" cy="3992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4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65000"/>
              </a:spcBef>
            </a:pPr>
            <a:r>
              <a:rPr lang="en-US" altLang="en-US" sz="1800"/>
              <a:t>Explain the purpose of the general ledger.</a:t>
            </a:r>
          </a:p>
          <a:p>
            <a:pPr>
              <a:spcBef>
                <a:spcPct val="65000"/>
              </a:spcBef>
            </a:pPr>
            <a:r>
              <a:rPr lang="en-US" altLang="en-US" sz="1800"/>
              <a:t>Describe the steps in the posting process.</a:t>
            </a:r>
          </a:p>
          <a:p>
            <a:pPr>
              <a:spcBef>
                <a:spcPct val="65000"/>
              </a:spcBef>
            </a:pPr>
            <a:r>
              <a:rPr lang="en-US" altLang="en-US" sz="1800"/>
              <a:t>Post general journal entries.</a:t>
            </a:r>
          </a:p>
          <a:p>
            <a:pPr>
              <a:spcBef>
                <a:spcPct val="65000"/>
              </a:spcBef>
            </a:pPr>
            <a:r>
              <a:rPr lang="en-US" altLang="en-US" sz="1800"/>
              <a:t>Prepare a trial balance.</a:t>
            </a:r>
          </a:p>
          <a:p>
            <a:pPr>
              <a:spcBef>
                <a:spcPct val="65000"/>
              </a:spcBef>
            </a:pPr>
            <a:r>
              <a:rPr lang="en-US" altLang="en-US" sz="1800"/>
              <a:t>Locate and correct trial balance errors.</a:t>
            </a:r>
          </a:p>
          <a:p>
            <a:pPr>
              <a:spcBef>
                <a:spcPct val="65000"/>
              </a:spcBef>
            </a:pPr>
            <a:r>
              <a:rPr lang="en-US" altLang="en-US" sz="1800"/>
              <a:t>Record correcting entries in the general journal.</a:t>
            </a:r>
          </a:p>
        </p:txBody>
      </p:sp>
      <p:pic>
        <p:nvPicPr>
          <p:cNvPr id="169994" name="Picture 10" descr="chapter objectives graphi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447800"/>
            <a:ext cx="5410200" cy="64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0002" name="Rectangle 18"/>
          <p:cNvSpPr>
            <a:spLocks noChangeArrowheads="1"/>
          </p:cNvSpPr>
          <p:nvPr/>
        </p:nvSpPr>
        <p:spPr bwMode="gray">
          <a:xfrm>
            <a:off x="762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eaLnBrk="0" hangingPunct="0"/>
            <a:r>
              <a:rPr lang="en-US" altLang="en-US" sz="600">
                <a:solidFill>
                  <a:schemeClr val="bg1"/>
                </a:solidFill>
              </a:rPr>
              <a:t>Glencoe Accounting </a:t>
            </a:r>
          </a:p>
        </p:txBody>
      </p:sp>
      <p:sp>
        <p:nvSpPr>
          <p:cNvPr id="170003" name="Rectangle 19"/>
          <p:cNvSpPr>
            <a:spLocks noChangeArrowheads="1"/>
          </p:cNvSpPr>
          <p:nvPr/>
        </p:nvSpPr>
        <p:spPr bwMode="gray">
          <a:xfrm>
            <a:off x="6515100" y="6681788"/>
            <a:ext cx="2590800" cy="15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eaLnBrk="0" hangingPunct="0"/>
            <a:r>
              <a:rPr lang="en-US" altLang="en-US" sz="600">
                <a:solidFill>
                  <a:schemeClr val="bg1"/>
                </a:solidFill>
              </a:rPr>
              <a:t>Copyright © by The McGraw-Hill Companies, Inc. All rights reserved. </a:t>
            </a:r>
          </a:p>
        </p:txBody>
      </p:sp>
      <p:sp>
        <p:nvSpPr>
          <p:cNvPr id="170004" name="Oval 20">
            <a:hlinkClick r:id="rId6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251910" name="Rectangle 6"/>
          <p:cNvSpPr>
            <a:spLocks noChangeArrowheads="1"/>
          </p:cNvSpPr>
          <p:nvPr/>
        </p:nvSpPr>
        <p:spPr bwMode="auto">
          <a:xfrm>
            <a:off x="304800" y="1828800"/>
            <a:ext cx="86106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FontTx/>
              <a:buNone/>
            </a:pPr>
            <a:r>
              <a:rPr lang="en-US" altLang="en-US" b="1">
                <a:solidFill>
                  <a:schemeClr val="accent2"/>
                </a:solidFill>
              </a:rPr>
              <a:t>Key Terms </a:t>
            </a:r>
          </a:p>
        </p:txBody>
      </p:sp>
      <p:sp>
        <p:nvSpPr>
          <p:cNvPr id="251911" name="Rectangle 7"/>
          <p:cNvSpPr>
            <a:spLocks noChangeArrowheads="1"/>
          </p:cNvSpPr>
          <p:nvPr/>
        </p:nvSpPr>
        <p:spPr bwMode="auto">
          <a:xfrm>
            <a:off x="1143000" y="2590800"/>
            <a:ext cx="41148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457200" indent="-457200" algn="l">
              <a:spcBef>
                <a:spcPct val="20000"/>
              </a:spcBef>
              <a:buBlip>
                <a:blip r:embed="rId3"/>
              </a:buBlip>
              <a:defRPr sz="2800">
                <a:solidFill>
                  <a:srgbClr val="2E2E2E"/>
                </a:solidFill>
                <a:latin typeface="Arial" charset="0"/>
              </a:defRPr>
            </a:lvl1pPr>
            <a:lvl2pPr marL="969963" indent="-342900" algn="l">
              <a:spcBef>
                <a:spcPct val="20000"/>
              </a:spcBef>
              <a:buChar char="–"/>
              <a:defRPr sz="2400">
                <a:solidFill>
                  <a:srgbClr val="2E2E2E"/>
                </a:solidFill>
                <a:latin typeface="Arial" charset="0"/>
              </a:defRPr>
            </a:lvl2pPr>
            <a:lvl3pPr marL="1312863" indent="-168275" algn="l">
              <a:spcBef>
                <a:spcPct val="20000"/>
              </a:spcBef>
              <a:buChar char="•"/>
              <a:defRPr sz="1900">
                <a:solidFill>
                  <a:srgbClr val="2E2E2E"/>
                </a:solidFill>
                <a:latin typeface="Arial" charset="0"/>
              </a:defRPr>
            </a:lvl3pPr>
            <a:lvl4pPr marL="1655763" indent="-228600" algn="l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45000"/>
              </a:spcBef>
            </a:pPr>
            <a:r>
              <a:rPr lang="en-US" altLang="en-US" sz="2000"/>
              <a:t>posting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general ledger</a:t>
            </a:r>
          </a:p>
          <a:p>
            <a:pPr>
              <a:spcBef>
                <a:spcPct val="45000"/>
              </a:spcBef>
            </a:pPr>
            <a:r>
              <a:rPr lang="en-US" altLang="en-US" sz="2000"/>
              <a:t>ledger account forms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251914" name="Rectangle 10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sp>
        <p:nvSpPr>
          <p:cNvPr id="25191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17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Up the </a:t>
            </a:r>
            <a:br>
              <a:rPr lang="en-US" altLang="en-US"/>
            </a:br>
            <a:r>
              <a:rPr lang="en-US" altLang="en-US"/>
              <a:t>General Ledger</a:t>
            </a:r>
          </a:p>
        </p:txBody>
      </p:sp>
      <p:sp>
        <p:nvSpPr>
          <p:cNvPr id="417802" name="Rectangle 10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417803" name="Rectangle 11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sp>
        <p:nvSpPr>
          <p:cNvPr id="417804" name="AutoShape 12"/>
          <p:cNvSpPr>
            <a:spLocks noChangeArrowheads="1"/>
          </p:cNvSpPr>
          <p:nvPr/>
        </p:nvSpPr>
        <p:spPr bwMode="auto">
          <a:xfrm>
            <a:off x="609600" y="2362200"/>
            <a:ext cx="3276600" cy="2895600"/>
          </a:xfrm>
          <a:prstGeom prst="roundRect">
            <a:avLst>
              <a:gd name="adj" fmla="val 7347"/>
            </a:avLst>
          </a:prstGeom>
          <a:solidFill>
            <a:srgbClr val="FFCC66">
              <a:alpha val="49001"/>
            </a:srgbClr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b="1"/>
              <a:t>Accounts used by a business are kept on separate pages or cards in a book or file called a </a:t>
            </a:r>
            <a:r>
              <a:rPr lang="en-US" altLang="en-US" b="1" i="1"/>
              <a:t>ledger</a:t>
            </a:r>
            <a:r>
              <a:rPr lang="en-US" altLang="en-US" b="1"/>
              <a:t>. It is important for a number of reasons:</a:t>
            </a:r>
          </a:p>
        </p:txBody>
      </p:sp>
      <p:sp>
        <p:nvSpPr>
          <p:cNvPr id="417805" name="AutoShape 13"/>
          <p:cNvSpPr>
            <a:spLocks noChangeArrowheads="1"/>
          </p:cNvSpPr>
          <p:nvPr/>
        </p:nvSpPr>
        <p:spPr bwMode="auto">
          <a:xfrm>
            <a:off x="4648200" y="1981200"/>
            <a:ext cx="4038600" cy="1371600"/>
          </a:xfrm>
          <a:prstGeom prst="roundRect">
            <a:avLst>
              <a:gd name="adj" fmla="val 7347"/>
            </a:avLst>
          </a:prstGeom>
          <a:solidFill>
            <a:schemeClr val="bg1"/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800"/>
              <a:t>This creates a record of the impact of business transactions on each account used by a business.</a:t>
            </a:r>
          </a:p>
        </p:txBody>
      </p:sp>
      <p:sp>
        <p:nvSpPr>
          <p:cNvPr id="417806" name="AutoShape 14"/>
          <p:cNvSpPr>
            <a:spLocks noChangeArrowheads="1"/>
          </p:cNvSpPr>
          <p:nvPr/>
        </p:nvSpPr>
        <p:spPr bwMode="auto">
          <a:xfrm>
            <a:off x="4648200" y="4267200"/>
            <a:ext cx="4038600" cy="1371600"/>
          </a:xfrm>
          <a:prstGeom prst="roundRect">
            <a:avLst>
              <a:gd name="adj" fmla="val 7347"/>
            </a:avLst>
          </a:prstGeom>
          <a:solidFill>
            <a:schemeClr val="bg1"/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800"/>
              <a:t>It also helps managers easily find the current balance of a specific account.</a:t>
            </a:r>
          </a:p>
        </p:txBody>
      </p:sp>
      <p:cxnSp>
        <p:nvCxnSpPr>
          <p:cNvPr id="417809" name="AutoShape 17"/>
          <p:cNvCxnSpPr>
            <a:cxnSpLocks noChangeShapeType="1"/>
            <a:stCxn id="417804" idx="3"/>
            <a:endCxn id="417805" idx="1"/>
          </p:cNvCxnSpPr>
          <p:nvPr/>
        </p:nvCxnSpPr>
        <p:spPr bwMode="auto">
          <a:xfrm flipV="1">
            <a:off x="3894138" y="2667000"/>
            <a:ext cx="746125" cy="11430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17810" name="AutoShape 18"/>
          <p:cNvCxnSpPr>
            <a:cxnSpLocks noChangeShapeType="1"/>
            <a:stCxn id="417804" idx="3"/>
            <a:endCxn id="417806" idx="1"/>
          </p:cNvCxnSpPr>
          <p:nvPr/>
        </p:nvCxnSpPr>
        <p:spPr bwMode="auto">
          <a:xfrm>
            <a:off x="3894138" y="3810000"/>
            <a:ext cx="746125" cy="11430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17811" name="Oval 19">
            <a:hlinkClick r:id="rId3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73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Up the </a:t>
            </a:r>
            <a:br>
              <a:rPr lang="en-US" altLang="en-US"/>
            </a:br>
            <a:r>
              <a:rPr lang="en-US" altLang="en-US"/>
              <a:t>General Ledger</a:t>
            </a:r>
          </a:p>
        </p:txBody>
      </p:sp>
      <p:sp>
        <p:nvSpPr>
          <p:cNvPr id="473091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473092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sp>
        <p:nvSpPr>
          <p:cNvPr id="473093" name="AutoShape 5"/>
          <p:cNvSpPr>
            <a:spLocks noChangeArrowheads="1"/>
          </p:cNvSpPr>
          <p:nvPr/>
        </p:nvSpPr>
        <p:spPr bwMode="auto">
          <a:xfrm>
            <a:off x="611188" y="2357438"/>
            <a:ext cx="3271837" cy="2897187"/>
          </a:xfrm>
          <a:prstGeom prst="roundRect">
            <a:avLst>
              <a:gd name="adj" fmla="val 7347"/>
            </a:avLst>
          </a:prstGeom>
          <a:solidFill>
            <a:srgbClr val="FFCC66">
              <a:alpha val="49001"/>
            </a:srgbClr>
          </a:solidFill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b="1" u="sng"/>
              <a:t>Posting</a:t>
            </a:r>
            <a:r>
              <a:rPr lang="en-US" altLang="en-US" b="1"/>
              <a:t> is the process by which random transactions become organized in a manner according to accounts.</a:t>
            </a:r>
          </a:p>
        </p:txBody>
      </p:sp>
      <p:sp>
        <p:nvSpPr>
          <p:cNvPr id="473094" name="AutoShape 6"/>
          <p:cNvSpPr>
            <a:spLocks noChangeArrowheads="1"/>
          </p:cNvSpPr>
          <p:nvPr/>
        </p:nvSpPr>
        <p:spPr bwMode="auto">
          <a:xfrm>
            <a:off x="5105400" y="2819400"/>
            <a:ext cx="2781300" cy="19304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posting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The process of transferring information from the journal to individual general ledger accounts.</a:t>
            </a:r>
          </a:p>
        </p:txBody>
      </p:sp>
      <p:pic>
        <p:nvPicPr>
          <p:cNvPr id="473095" name="Picture 7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115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6" name="Oval 8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30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094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77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Up the </a:t>
            </a:r>
            <a:br>
              <a:rPr lang="en-US" altLang="en-US"/>
            </a:br>
            <a:r>
              <a:rPr lang="en-US" altLang="en-US"/>
              <a:t>General Ledger</a:t>
            </a:r>
          </a:p>
        </p:txBody>
      </p:sp>
      <p:sp>
        <p:nvSpPr>
          <p:cNvPr id="477187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477188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sp>
        <p:nvSpPr>
          <p:cNvPr id="477189" name="AutoShape 5"/>
          <p:cNvSpPr>
            <a:spLocks noChangeArrowheads="1"/>
          </p:cNvSpPr>
          <p:nvPr/>
        </p:nvSpPr>
        <p:spPr bwMode="auto">
          <a:xfrm>
            <a:off x="609600" y="2362200"/>
            <a:ext cx="3276600" cy="2895600"/>
          </a:xfrm>
          <a:prstGeom prst="roundRect">
            <a:avLst>
              <a:gd name="adj" fmla="val 7347"/>
            </a:avLst>
          </a:prstGeom>
          <a:solidFill>
            <a:srgbClr val="FFCC66">
              <a:alpha val="49001"/>
            </a:srgbClr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b="1"/>
              <a:t>The </a:t>
            </a:r>
            <a:r>
              <a:rPr lang="en-US" altLang="en-US" b="1" u="sng"/>
              <a:t>general ledger</a:t>
            </a:r>
            <a:r>
              <a:rPr lang="en-US" altLang="en-US" b="1"/>
              <a:t> provides up-to-date balances for each account, including accounts payable and receivable.</a:t>
            </a:r>
          </a:p>
        </p:txBody>
      </p:sp>
      <p:sp>
        <p:nvSpPr>
          <p:cNvPr id="477190" name="AutoShape 6"/>
          <p:cNvSpPr>
            <a:spLocks noChangeArrowheads="1"/>
          </p:cNvSpPr>
          <p:nvPr/>
        </p:nvSpPr>
        <p:spPr bwMode="auto">
          <a:xfrm>
            <a:off x="4648200" y="2514600"/>
            <a:ext cx="4038600" cy="1143000"/>
          </a:xfrm>
          <a:prstGeom prst="roundRect">
            <a:avLst>
              <a:gd name="adj" fmla="val 7347"/>
            </a:avLst>
          </a:prstGeom>
          <a:solidFill>
            <a:schemeClr val="bg1"/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800"/>
              <a:t>In a computerized system, electronic files are still referred to as a ledger, or the ledger accounts.</a:t>
            </a:r>
          </a:p>
        </p:txBody>
      </p:sp>
      <p:sp>
        <p:nvSpPr>
          <p:cNvPr id="477191" name="AutoShape 7"/>
          <p:cNvSpPr>
            <a:spLocks noChangeArrowheads="1"/>
          </p:cNvSpPr>
          <p:nvPr/>
        </p:nvSpPr>
        <p:spPr bwMode="auto">
          <a:xfrm>
            <a:off x="4648200" y="3886200"/>
            <a:ext cx="4038600" cy="1143000"/>
          </a:xfrm>
          <a:prstGeom prst="roundRect">
            <a:avLst>
              <a:gd name="adj" fmla="val 7347"/>
            </a:avLst>
          </a:prstGeom>
          <a:solidFill>
            <a:schemeClr val="bg1"/>
          </a:solidFill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en-US" altLang="en-US" sz="1800"/>
              <a:t>Managers use ledgers to obtain summarized information.</a:t>
            </a:r>
          </a:p>
        </p:txBody>
      </p:sp>
      <p:cxnSp>
        <p:nvCxnSpPr>
          <p:cNvPr id="477192" name="AutoShape 8"/>
          <p:cNvCxnSpPr>
            <a:cxnSpLocks noChangeShapeType="1"/>
            <a:stCxn id="477189" idx="3"/>
            <a:endCxn id="477190" idx="1"/>
          </p:cNvCxnSpPr>
          <p:nvPr/>
        </p:nvCxnSpPr>
        <p:spPr bwMode="auto">
          <a:xfrm flipV="1">
            <a:off x="3894138" y="3086100"/>
            <a:ext cx="746125" cy="7239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477193" name="AutoShape 9"/>
          <p:cNvCxnSpPr>
            <a:cxnSpLocks noChangeShapeType="1"/>
            <a:stCxn id="477189" idx="3"/>
            <a:endCxn id="477191" idx="1"/>
          </p:cNvCxnSpPr>
          <p:nvPr/>
        </p:nvCxnSpPr>
        <p:spPr bwMode="auto">
          <a:xfrm>
            <a:off x="3894138" y="3810000"/>
            <a:ext cx="746125" cy="647700"/>
          </a:xfrm>
          <a:prstGeom prst="straightConnector1">
            <a:avLst/>
          </a:prstGeom>
          <a:noFill/>
          <a:ln w="15875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477194" name="AutoShape 10"/>
          <p:cNvSpPr>
            <a:spLocks noChangeArrowheads="1"/>
          </p:cNvSpPr>
          <p:nvPr/>
        </p:nvSpPr>
        <p:spPr bwMode="auto">
          <a:xfrm>
            <a:off x="2057400" y="5486400"/>
            <a:ext cx="6629400" cy="7112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general ledger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A permanent record organized by account number.</a:t>
            </a:r>
          </a:p>
        </p:txBody>
      </p:sp>
      <p:pic>
        <p:nvPicPr>
          <p:cNvPr id="477195" name="Picture 11" descr="Before You Read_w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925" y="57070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7196" name="Oval 12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7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94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75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Up the </a:t>
            </a:r>
            <a:br>
              <a:rPr lang="en-US" altLang="en-US"/>
            </a:br>
            <a:r>
              <a:rPr lang="en-US" altLang="en-US"/>
              <a:t>General Ledger</a:t>
            </a:r>
          </a:p>
        </p:txBody>
      </p:sp>
      <p:sp>
        <p:nvSpPr>
          <p:cNvPr id="475139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475140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pic>
        <p:nvPicPr>
          <p:cNvPr id="475151" name="Picture 15" descr="4 boxes in one bo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81200"/>
            <a:ext cx="8034338" cy="325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52" name="Rectangle 16"/>
          <p:cNvSpPr>
            <a:spLocks noChangeArrowheads="1"/>
          </p:cNvSpPr>
          <p:nvPr/>
        </p:nvSpPr>
        <p:spPr bwMode="auto">
          <a:xfrm>
            <a:off x="3248025" y="2209800"/>
            <a:ext cx="2963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 u="sng">
                <a:solidFill>
                  <a:srgbClr val="003300"/>
                </a:solidFill>
              </a:rPr>
              <a:t>Ledger Account Forms</a:t>
            </a:r>
          </a:p>
        </p:txBody>
      </p:sp>
      <p:sp>
        <p:nvSpPr>
          <p:cNvPr id="475153" name="Rectangle 17"/>
          <p:cNvSpPr>
            <a:spLocks noChangeArrowheads="1"/>
          </p:cNvSpPr>
          <p:nvPr/>
        </p:nvSpPr>
        <p:spPr bwMode="auto">
          <a:xfrm>
            <a:off x="1066800" y="2895600"/>
            <a:ext cx="1676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/>
              <a:t>The forms are defined by the number of columns into which a dollar amount goes.</a:t>
            </a:r>
          </a:p>
        </p:txBody>
      </p:sp>
      <p:sp>
        <p:nvSpPr>
          <p:cNvPr id="475154" name="Rectangle 18"/>
          <p:cNvSpPr>
            <a:spLocks noChangeArrowheads="1"/>
          </p:cNvSpPr>
          <p:nvPr/>
        </p:nvSpPr>
        <p:spPr bwMode="auto">
          <a:xfrm>
            <a:off x="2895600" y="2895600"/>
            <a:ext cx="1676400" cy="180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/>
              <a:t>Debit and credit amounts are posted from journal entries to the first two amount columns.</a:t>
            </a:r>
          </a:p>
        </p:txBody>
      </p:sp>
      <p:sp>
        <p:nvSpPr>
          <p:cNvPr id="475155" name="Rectangle 19"/>
          <p:cNvSpPr>
            <a:spLocks noChangeArrowheads="1"/>
          </p:cNvSpPr>
          <p:nvPr/>
        </p:nvSpPr>
        <p:spPr bwMode="auto">
          <a:xfrm>
            <a:off x="4679950" y="2895600"/>
            <a:ext cx="1676400" cy="155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/>
              <a:t>The new account balance is entered in one of the last two amount columns.</a:t>
            </a:r>
          </a:p>
        </p:txBody>
      </p:sp>
      <p:sp>
        <p:nvSpPr>
          <p:cNvPr id="475156" name="Rectangle 20"/>
          <p:cNvSpPr>
            <a:spLocks noChangeArrowheads="1"/>
          </p:cNvSpPr>
          <p:nvPr/>
        </p:nvSpPr>
        <p:spPr bwMode="auto">
          <a:xfrm>
            <a:off x="6508750" y="2895600"/>
            <a:ext cx="1676400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l"/>
            <a:r>
              <a:rPr lang="en-US" altLang="en-US" sz="1600"/>
              <a:t>The type of account determines which balance column to use.</a:t>
            </a:r>
          </a:p>
        </p:txBody>
      </p:sp>
      <p:sp>
        <p:nvSpPr>
          <p:cNvPr id="475157" name="AutoShape 21"/>
          <p:cNvSpPr>
            <a:spLocks noChangeArrowheads="1"/>
          </p:cNvSpPr>
          <p:nvPr/>
        </p:nvSpPr>
        <p:spPr bwMode="auto">
          <a:xfrm>
            <a:off x="1752600" y="5334000"/>
            <a:ext cx="6043613" cy="101758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33333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algn="ctr" eaLnBrk="0" hangingPunct="0"/>
            <a:r>
              <a:rPr lang="en-US" altLang="en-US" sz="1800" b="1">
                <a:solidFill>
                  <a:srgbClr val="CC0000"/>
                </a:solidFill>
              </a:rPr>
              <a:t>ledger account forms</a:t>
            </a:r>
            <a:endParaRPr lang="en-US" altLang="en-US" sz="1800">
              <a:solidFill>
                <a:srgbClr val="2E2E2E"/>
              </a:solidFill>
            </a:endParaRPr>
          </a:p>
          <a:p>
            <a:pPr algn="ctr" eaLnBrk="0" hangingPunct="0"/>
            <a:r>
              <a:rPr lang="en-US" altLang="en-US" sz="1800"/>
              <a:t>The accounting stationery used to record financial information about specific accounts.</a:t>
            </a:r>
          </a:p>
        </p:txBody>
      </p:sp>
      <p:pic>
        <p:nvPicPr>
          <p:cNvPr id="475158" name="Picture 22" descr="Before You Read_w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1938" y="5707063"/>
            <a:ext cx="587375" cy="344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5159" name="Oval 23">
            <a:hlinkClick r:id="rId5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57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altLang="en-US"/>
              <a:t>Glencoe Accounting </a:t>
            </a:r>
          </a:p>
        </p:txBody>
      </p:sp>
      <p:sp>
        <p:nvSpPr>
          <p:cNvPr id="479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 Up the </a:t>
            </a:r>
            <a:br>
              <a:rPr lang="en-US" altLang="en-US"/>
            </a:br>
            <a:r>
              <a:rPr lang="en-US" altLang="en-US"/>
              <a:t>General Ledger</a:t>
            </a:r>
          </a:p>
        </p:txBody>
      </p:sp>
      <p:sp>
        <p:nvSpPr>
          <p:cNvPr id="479235" name="Rectangle 3"/>
          <p:cNvSpPr>
            <a:spLocks noChangeArrowheads="1"/>
          </p:cNvSpPr>
          <p:nvPr/>
        </p:nvSpPr>
        <p:spPr bwMode="auto">
          <a:xfrm>
            <a:off x="1250950" y="1335088"/>
            <a:ext cx="2132013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1200" b="1">
                <a:solidFill>
                  <a:schemeClr val="bg1"/>
                </a:solidFill>
              </a:rPr>
              <a:t>The General Ledger</a:t>
            </a:r>
          </a:p>
        </p:txBody>
      </p:sp>
      <p:sp>
        <p:nvSpPr>
          <p:cNvPr id="479236" name="Rectangle 4"/>
          <p:cNvSpPr>
            <a:spLocks noChangeArrowheads="1"/>
          </p:cNvSpPr>
          <p:nvPr/>
        </p:nvSpPr>
        <p:spPr bwMode="auto">
          <a:xfrm>
            <a:off x="304800" y="1335088"/>
            <a:ext cx="12954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en-US" altLang="en-US" sz="1200" b="1">
                <a:solidFill>
                  <a:srgbClr val="2E2E2E"/>
                </a:solidFill>
              </a:rPr>
              <a:t>Section 7.1</a:t>
            </a:r>
          </a:p>
        </p:txBody>
      </p:sp>
      <p:sp>
        <p:nvSpPr>
          <p:cNvPr id="479238" name="Rectangle 6"/>
          <p:cNvSpPr>
            <a:spLocks noChangeArrowheads="1"/>
          </p:cNvSpPr>
          <p:nvPr/>
        </p:nvSpPr>
        <p:spPr bwMode="auto">
          <a:xfrm>
            <a:off x="2228850" y="2209800"/>
            <a:ext cx="501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CC66">
                    <a:alpha val="490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en-US" b="1"/>
              <a:t>The Four-Column Ledger Account Form</a:t>
            </a:r>
          </a:p>
        </p:txBody>
      </p:sp>
      <p:pic>
        <p:nvPicPr>
          <p:cNvPr id="479245" name="Picture 13" descr="7-2_p16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743200"/>
            <a:ext cx="8229600" cy="1503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9246" name="Rectangle 14"/>
          <p:cNvSpPr>
            <a:spLocks noChangeArrowheads="1"/>
          </p:cNvSpPr>
          <p:nvPr/>
        </p:nvSpPr>
        <p:spPr bwMode="auto">
          <a:xfrm>
            <a:off x="7240588" y="4267200"/>
            <a:ext cx="139065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sz="1500" b="1" i="1">
                <a:solidFill>
                  <a:srgbClr val="CC0000"/>
                </a:solidFill>
              </a:rPr>
              <a:t>See page 168</a:t>
            </a:r>
          </a:p>
        </p:txBody>
      </p:sp>
      <p:sp>
        <p:nvSpPr>
          <p:cNvPr id="479247" name="Oval 15">
            <a:hlinkClick r:id="rId4"/>
          </p:cNvPr>
          <p:cNvSpPr>
            <a:spLocks noChangeArrowheads="1"/>
          </p:cNvSpPr>
          <p:nvPr/>
        </p:nvSpPr>
        <p:spPr bwMode="auto">
          <a:xfrm>
            <a:off x="152400" y="6248400"/>
            <a:ext cx="762000" cy="381000"/>
          </a:xfrm>
          <a:prstGeom prst="ellipse">
            <a:avLst/>
          </a:prstGeom>
          <a:solidFill>
            <a:srgbClr val="CC0000"/>
          </a:solidFill>
          <a:ln w="9525" algn="ctr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200" b="1">
                <a:solidFill>
                  <a:schemeClr val="bg1"/>
                </a:solidFill>
              </a:rPr>
              <a:t>Home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9900"/>
      </a:hlink>
      <a:folHlink>
        <a:srgbClr val="333399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>
            <a:alpha val="49001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CC66">
            <a:alpha val="49001"/>
          </a:srgbClr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CC00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FF9900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1032</TotalTime>
  <Words>1451</Words>
  <Application>Microsoft Office PowerPoint</Application>
  <PresentationFormat>On-screen Show (4:3)</PresentationFormat>
  <Paragraphs>272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Wingdings</vt:lpstr>
      <vt:lpstr>Default Design</vt:lpstr>
      <vt:lpstr>PowerPoint Presentation</vt:lpstr>
      <vt:lpstr>PowerPoint Presentation</vt:lpstr>
      <vt:lpstr>PowerPoint Presentation</vt:lpstr>
      <vt:lpstr>PowerPoint Presentation</vt:lpstr>
      <vt:lpstr>Setting Up the  General Ledger</vt:lpstr>
      <vt:lpstr>Setting Up the  General Ledger</vt:lpstr>
      <vt:lpstr>Setting Up the  General Ledger</vt:lpstr>
      <vt:lpstr>Setting Up the  General Ledger</vt:lpstr>
      <vt:lpstr>Setting Up the  General Ledger</vt:lpstr>
      <vt:lpstr>The Fourth Step in the Accounting Cycle: Posting</vt:lpstr>
      <vt:lpstr>The Fourth Step in the Accounting Cycle: Posting</vt:lpstr>
      <vt:lpstr>The Fourth Step in the Accounting Cycle: Posting</vt:lpstr>
      <vt:lpstr>General Ledger  Account Balances</vt:lpstr>
      <vt:lpstr>General Ledger  Account Balances</vt:lpstr>
      <vt:lpstr>General Ledger  Account Balances</vt:lpstr>
      <vt:lpstr>General Ledger  Account Balances</vt:lpstr>
      <vt:lpstr>PowerPoint Presentation</vt:lpstr>
      <vt:lpstr>The Fifth Step in The Accounting Cycle: The Trial Balance</vt:lpstr>
      <vt:lpstr>The Fifth Step in The Accounting Cycle: The Trial Balance</vt:lpstr>
      <vt:lpstr>The Fifth Step in The Accounting Cycle: The Trial Balance</vt:lpstr>
      <vt:lpstr>Finding and Correcting Errors</vt:lpstr>
      <vt:lpstr>Finding and Correcting Errors</vt:lpstr>
      <vt:lpstr>Finding and Correcting Errors</vt:lpstr>
      <vt:lpstr>Finding and Correcting Errors</vt:lpstr>
      <vt:lpstr>Finding and Correcting Errors</vt:lpstr>
      <vt:lpstr>PowerPoint Presentation</vt:lpstr>
      <vt:lpstr>PowerPoint Presentation</vt:lpstr>
      <vt:lpstr>PowerPoint Presentation</vt:lpstr>
      <vt:lpstr>PowerPoint Presentation</vt:lpstr>
    </vt:vector>
  </TitlesOfParts>
  <Company>NW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NW</dc:creator>
  <cp:lastModifiedBy>Shawn</cp:lastModifiedBy>
  <cp:revision>68</cp:revision>
  <dcterms:created xsi:type="dcterms:W3CDTF">2010-11-19T00:49:09Z</dcterms:created>
  <dcterms:modified xsi:type="dcterms:W3CDTF">2013-12-31T14:21:08Z</dcterms:modified>
</cp:coreProperties>
</file>