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329" r:id="rId2"/>
    <p:sldId id="257" r:id="rId3"/>
    <p:sldId id="323" r:id="rId4"/>
    <p:sldId id="345" r:id="rId5"/>
    <p:sldId id="446" r:id="rId6"/>
    <p:sldId id="469"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355" r:id="rId28"/>
    <p:sldId id="467" r:id="rId29"/>
    <p:sldId id="330" r:id="rId30"/>
  </p:sldIdLst>
  <p:sldSz cx="9144000" cy="6858000" type="screen4x3"/>
  <p:notesSz cx="7315200" cy="9601200"/>
  <p:defaultTextStyle>
    <a:defPPr>
      <a:defRPr lang="en-US"/>
    </a:defPPr>
    <a:lvl1pPr algn="r" rtl="0" fontAlgn="base">
      <a:spcBef>
        <a:spcPct val="0"/>
      </a:spcBef>
      <a:spcAft>
        <a:spcPct val="0"/>
      </a:spcAft>
      <a:defRPr sz="2000" kern="1200">
        <a:solidFill>
          <a:schemeClr val="tx1"/>
        </a:solidFill>
        <a:latin typeface="Arial" charset="0"/>
        <a:ea typeface="+mn-ea"/>
        <a:cs typeface="+mn-cs"/>
      </a:defRPr>
    </a:lvl1pPr>
    <a:lvl2pPr marL="457200" algn="r" rtl="0" fontAlgn="base">
      <a:spcBef>
        <a:spcPct val="0"/>
      </a:spcBef>
      <a:spcAft>
        <a:spcPct val="0"/>
      </a:spcAft>
      <a:defRPr sz="2000" kern="1200">
        <a:solidFill>
          <a:schemeClr val="tx1"/>
        </a:solidFill>
        <a:latin typeface="Arial" charset="0"/>
        <a:ea typeface="+mn-ea"/>
        <a:cs typeface="+mn-cs"/>
      </a:defRPr>
    </a:lvl2pPr>
    <a:lvl3pPr marL="914400" algn="r" rtl="0" fontAlgn="base">
      <a:spcBef>
        <a:spcPct val="0"/>
      </a:spcBef>
      <a:spcAft>
        <a:spcPct val="0"/>
      </a:spcAft>
      <a:defRPr sz="2000" kern="1200">
        <a:solidFill>
          <a:schemeClr val="tx1"/>
        </a:solidFill>
        <a:latin typeface="Arial" charset="0"/>
        <a:ea typeface="+mn-ea"/>
        <a:cs typeface="+mn-cs"/>
      </a:defRPr>
    </a:lvl3pPr>
    <a:lvl4pPr marL="1371600" algn="r" rtl="0" fontAlgn="base">
      <a:spcBef>
        <a:spcPct val="0"/>
      </a:spcBef>
      <a:spcAft>
        <a:spcPct val="0"/>
      </a:spcAft>
      <a:defRPr sz="2000" kern="1200">
        <a:solidFill>
          <a:schemeClr val="tx1"/>
        </a:solidFill>
        <a:latin typeface="Arial" charset="0"/>
        <a:ea typeface="+mn-ea"/>
        <a:cs typeface="+mn-cs"/>
      </a:defRPr>
    </a:lvl4pPr>
    <a:lvl5pPr marL="1828800" algn="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CC0000"/>
    <a:srgbClr val="FFCC66"/>
    <a:srgbClr val="006600"/>
    <a:srgbClr val="003300"/>
    <a:srgbClr val="2E2E2E"/>
    <a:srgbClr val="E1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32" autoAdjust="0"/>
    <p:restoredTop sz="93697" autoAdjust="0"/>
  </p:normalViewPr>
  <p:slideViewPr>
    <p:cSldViewPr>
      <p:cViewPr varScale="1">
        <p:scale>
          <a:sx n="66" d="100"/>
          <a:sy n="66" d="100"/>
        </p:scale>
        <p:origin x="-1440" y="-72"/>
      </p:cViewPr>
      <p:guideLst>
        <p:guide orient="horz" pos="3936"/>
        <p:guide orient="horz" pos="1296"/>
        <p:guide orient="horz" pos="1461"/>
        <p:guide pos="2544"/>
        <p:guide pos="91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ltLang="en-US"/>
          </a:p>
        </p:txBody>
      </p:sp>
      <p:sp>
        <p:nvSpPr>
          <p:cNvPr id="66563"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66564"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6"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ltLang="en-US"/>
          </a:p>
        </p:txBody>
      </p:sp>
      <p:sp>
        <p:nvSpPr>
          <p:cNvPr id="66567"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fld id="{FD04B4E3-9F52-4645-9B25-28E73416B8F1}" type="slidenum">
              <a:rPr lang="en-US" altLang="en-US"/>
              <a:pPr/>
              <a:t>‹#›</a:t>
            </a:fld>
            <a:endParaRPr lang="en-US" altLang="en-US"/>
          </a:p>
        </p:txBody>
      </p:sp>
    </p:spTree>
    <p:extLst>
      <p:ext uri="{BB962C8B-B14F-4D97-AF65-F5344CB8AC3E}">
        <p14:creationId xmlns:p14="http://schemas.microsoft.com/office/powerpoint/2010/main" val="29158659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980CB-F2B8-44AE-A673-4D1930E6AF04}" type="slidenum">
              <a:rPr lang="en-US" altLang="en-US"/>
              <a:pPr/>
              <a:t>1</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32D32-5BD6-4504-99E7-2E413BCFCC8E}" type="slidenum">
              <a:rPr lang="en-US" altLang="en-US"/>
              <a:pPr/>
              <a:t>10</a:t>
            </a:fld>
            <a:endParaRPr lang="en-US" altLang="en-US"/>
          </a:p>
        </p:txBody>
      </p:sp>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7221-0415-4133-BA52-1F911FA9EEEC}" type="slidenum">
              <a:rPr lang="en-US" altLang="en-US"/>
              <a:pPr/>
              <a:t>11</a:t>
            </a:fld>
            <a:endParaRPr lang="en-US" altLang="en-US"/>
          </a:p>
        </p:txBody>
      </p:sp>
      <p:sp>
        <p:nvSpPr>
          <p:cNvPr id="537602" name="Rectangle 2"/>
          <p:cNvSpPr>
            <a:spLocks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3C71-1E62-4E26-8E91-2CD55B2D793A}" type="slidenum">
              <a:rPr lang="en-US" altLang="en-US"/>
              <a:pPr/>
              <a:t>12</a:t>
            </a:fld>
            <a:endParaRPr lang="en-US" altLang="en-US"/>
          </a:p>
        </p:txBody>
      </p:sp>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A96BC-211B-4601-B683-F04A3FC5B405}" type="slidenum">
              <a:rPr lang="en-US" altLang="en-US"/>
              <a:pPr/>
              <a:t>13</a:t>
            </a:fld>
            <a:endParaRPr lang="en-US" altLang="en-US"/>
          </a:p>
        </p:txBody>
      </p:sp>
      <p:sp>
        <p:nvSpPr>
          <p:cNvPr id="541698" name="Rectangle 2"/>
          <p:cNvSpPr>
            <a:spLocks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8870A-64B9-4726-B9AD-6BE1DEFAB8E5}" type="slidenum">
              <a:rPr lang="en-US" altLang="en-US"/>
              <a:pPr/>
              <a:t>14</a:t>
            </a:fld>
            <a:endParaRPr lang="en-US" altLang="en-US"/>
          </a:p>
        </p:txBody>
      </p:sp>
      <p:sp>
        <p:nvSpPr>
          <p:cNvPr id="543746" name="Rectangle 2"/>
          <p:cNvSpPr>
            <a:spLocks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A8D76-76F3-4A09-9986-F743233580ED}" type="slidenum">
              <a:rPr lang="en-US" altLang="en-US"/>
              <a:pPr/>
              <a:t>15</a:t>
            </a:fld>
            <a:endParaRPr lang="en-US" altLang="en-US"/>
          </a:p>
        </p:txBody>
      </p:sp>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A3A3-547C-488D-97DE-4F45E2AB99A1}" type="slidenum">
              <a:rPr lang="en-US" altLang="en-US"/>
              <a:pPr/>
              <a:t>16</a:t>
            </a:fld>
            <a:endParaRPr lang="en-US" altLang="en-US"/>
          </a:p>
        </p:txBody>
      </p:sp>
      <p:sp>
        <p:nvSpPr>
          <p:cNvPr id="547842" name="Rectangle 2"/>
          <p:cNvSpPr>
            <a:spLocks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35A0B-78AE-443C-9E90-F3F6FABF8EEF}" type="slidenum">
              <a:rPr lang="en-US" altLang="en-US"/>
              <a:pPr/>
              <a:t>17</a:t>
            </a:fld>
            <a:endParaRPr lang="en-US" altLang="en-US"/>
          </a:p>
        </p:txBody>
      </p:sp>
      <p:sp>
        <p:nvSpPr>
          <p:cNvPr id="549890" name="Rectangle 2"/>
          <p:cNvSpPr>
            <a:spLocks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F2F8B-6F2A-4054-B5C5-6EE8A2CC778A}" type="slidenum">
              <a:rPr lang="en-US" altLang="en-US"/>
              <a:pPr/>
              <a:t>18</a:t>
            </a:fld>
            <a:endParaRPr lang="en-US" altLang="en-US"/>
          </a:p>
        </p:txBody>
      </p:sp>
      <p:sp>
        <p:nvSpPr>
          <p:cNvPr id="555010" name="Rectangle 2"/>
          <p:cNvSpPr>
            <a:spLocks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7B0BE-DEDC-4DDF-BD4D-5EA35F971EBD}" type="slidenum">
              <a:rPr lang="en-US" altLang="en-US"/>
              <a:pPr/>
              <a:t>19</a:t>
            </a:fld>
            <a:endParaRPr lang="en-US" altLang="en-US"/>
          </a:p>
        </p:txBody>
      </p:sp>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32404-6838-448A-902A-3B26EE89FF2C}" type="slidenum">
              <a:rPr lang="en-US" altLang="en-US"/>
              <a:pPr/>
              <a:t>2</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819BC-52B6-4810-B0D0-D35809F5026E}" type="slidenum">
              <a:rPr lang="en-US" altLang="en-US"/>
              <a:pPr/>
              <a:t>20</a:t>
            </a:fld>
            <a:endParaRPr lang="en-US" altLang="en-US"/>
          </a:p>
        </p:txBody>
      </p:sp>
      <p:sp>
        <p:nvSpPr>
          <p:cNvPr id="557058" name="Rectangle 2"/>
          <p:cNvSpPr>
            <a:spLocks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AEE77-F6C1-4DA9-AF5C-A708B5022929}" type="slidenum">
              <a:rPr lang="en-US" altLang="en-US"/>
              <a:pPr/>
              <a:t>21</a:t>
            </a:fld>
            <a:endParaRPr lang="en-US" altLang="en-US"/>
          </a:p>
        </p:txBody>
      </p:sp>
      <p:sp>
        <p:nvSpPr>
          <p:cNvPr id="558082" name="Rectangle 2"/>
          <p:cNvSpPr>
            <a:spLocks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41719-9184-4C19-97FD-FCCCC04E0433}" type="slidenum">
              <a:rPr lang="en-US" altLang="en-US"/>
              <a:pPr/>
              <a:t>22</a:t>
            </a:fld>
            <a:endParaRPr lang="en-US" alt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5F4C5-DFF8-4C24-A8E6-C2BBD0D05C1E}" type="slidenum">
              <a:rPr lang="en-US" altLang="en-US"/>
              <a:pPr/>
              <a:t>23</a:t>
            </a:fld>
            <a:endParaRPr lang="en-US" altLang="en-US"/>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BBFDE-D3B1-4B2D-A4FC-5D5E41B3EAFF}" type="slidenum">
              <a:rPr lang="en-US" altLang="en-US"/>
              <a:pPr/>
              <a:t>24</a:t>
            </a:fld>
            <a:endParaRPr lang="en-US" altLang="en-US"/>
          </a:p>
        </p:txBody>
      </p:sp>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5F06F-AC86-43FC-8D3D-E919CB028D9C}" type="slidenum">
              <a:rPr lang="en-US" altLang="en-US"/>
              <a:pPr/>
              <a:t>25</a:t>
            </a:fld>
            <a:endParaRPr lang="en-US" altLang="en-US"/>
          </a:p>
        </p:txBody>
      </p:sp>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E4382-9DE1-406D-AECA-CF73894504BF}" type="slidenum">
              <a:rPr lang="en-US" altLang="en-US"/>
              <a:pPr/>
              <a:t>26</a:t>
            </a:fld>
            <a:endParaRPr lang="en-US" altLang="en-US"/>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A1060-54E5-4A65-95BE-288D5FD20B17}" type="slidenum">
              <a:rPr lang="en-US" altLang="en-US"/>
              <a:pPr/>
              <a:t>27</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8CB71-74CB-4C70-98A1-4BA73EF5CB66}" type="slidenum">
              <a:rPr lang="en-US" altLang="en-US"/>
              <a:pPr/>
              <a:t>28</a:t>
            </a:fld>
            <a:endParaRPr lang="en-US" altLang="en-US"/>
          </a:p>
        </p:txBody>
      </p:sp>
      <p:sp>
        <p:nvSpPr>
          <p:cNvPr id="519170" name="Rectangle 2"/>
          <p:cNvSpPr>
            <a:spLocks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14ECD-5C4A-4580-B607-FE95CB81E1CB}" type="slidenum">
              <a:rPr lang="en-US" altLang="en-US"/>
              <a:pPr/>
              <a:t>29</a:t>
            </a:fld>
            <a:endParaRPr lang="en-US" alt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43EA9-F1CB-43F7-A497-A90313838B25}" type="slidenum">
              <a:rPr lang="en-US" altLang="en-US"/>
              <a:pPr/>
              <a:t>3</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04AF9-05F7-4676-90C6-D2D5C28CD876}" type="slidenum">
              <a:rPr lang="en-US" altLang="en-US"/>
              <a:pPr/>
              <a:t>4</a:t>
            </a:fld>
            <a:endParaRPr lang="en-US" alt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84178-F0FE-4476-A6C5-916F185F6233}" type="slidenum">
              <a:rPr lang="en-US" altLang="en-US"/>
              <a:pPr/>
              <a:t>5</a:t>
            </a:fld>
            <a:endParaRPr lang="en-US" altLang="en-US"/>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171EB-A595-43E0-9E4C-8F5D1500FA36}" type="slidenum">
              <a:rPr lang="en-US" altLang="en-US"/>
              <a:pPr/>
              <a:t>6</a:t>
            </a:fld>
            <a:endParaRPr lang="en-US" altLang="en-US"/>
          </a:p>
        </p:txBody>
      </p:sp>
      <p:sp>
        <p:nvSpPr>
          <p:cNvPr id="525314" name="Rectangle 2"/>
          <p:cNvSpPr>
            <a:spLocks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D0268-C62B-4DBA-B5C4-52401B054925}" type="slidenum">
              <a:rPr lang="en-US" altLang="en-US"/>
              <a:pPr/>
              <a:t>7</a:t>
            </a:fld>
            <a:endParaRPr lang="en-US" altLang="en-US"/>
          </a:p>
        </p:txBody>
      </p:sp>
      <p:sp>
        <p:nvSpPr>
          <p:cNvPr id="529410" name="Rectangle 2"/>
          <p:cNvSpPr>
            <a:spLocks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FEF04-92E8-4F9C-9B4D-423F51BE74CE}" type="slidenum">
              <a:rPr lang="en-US" altLang="en-US"/>
              <a:pPr/>
              <a:t>8</a:t>
            </a:fld>
            <a:endParaRPr lang="en-US" altLang="en-US"/>
          </a:p>
        </p:txBody>
      </p:sp>
      <p:sp>
        <p:nvSpPr>
          <p:cNvPr id="531458" name="Rectangle 2"/>
          <p:cNvSpPr>
            <a:spLocks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AD4F1-640F-45D7-A759-C59B5AAA4882}" type="slidenum">
              <a:rPr lang="en-US" altLang="en-US"/>
              <a:pPr/>
              <a:t>9</a:t>
            </a:fld>
            <a:endParaRPr lang="en-US" altLang="en-US"/>
          </a:p>
        </p:txBody>
      </p:sp>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063" name="Picture 23" descr="CH 8 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4785813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4038" y="152400"/>
            <a:ext cx="2198687"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4468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19836640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9376037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41982672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671105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12594328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42578228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9453585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2794378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7446066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1078" name="Picture 54" descr="CH 8 BACK WITH TA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body" idx="1"/>
          </p:nvPr>
        </p:nvSpPr>
        <p:spPr bwMode="auto">
          <a:xfrm>
            <a:off x="304800" y="18288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ftr" sz="quarter" idx="3"/>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50000"/>
              </a:spcBef>
              <a:defRPr sz="600">
                <a:solidFill>
                  <a:schemeClr val="bg1"/>
                </a:solidFill>
              </a:defRPr>
            </a:lvl1pPr>
          </a:lstStyle>
          <a:p>
            <a:r>
              <a:rPr lang="en-US" altLang="en-US"/>
              <a:t>Glencoe Accounting </a:t>
            </a:r>
          </a:p>
        </p:txBody>
      </p:sp>
      <p:sp>
        <p:nvSpPr>
          <p:cNvPr id="1065" name="Rectangle 41"/>
          <p:cNvSpPr>
            <a:spLocks noGrp="1" noChangeArrowheads="1"/>
          </p:cNvSpPr>
          <p:nvPr>
            <p:ph type="title"/>
          </p:nvPr>
        </p:nvSpPr>
        <p:spPr bwMode="gray">
          <a:xfrm>
            <a:off x="3733800" y="152400"/>
            <a:ext cx="53689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6" name="Line 42"/>
          <p:cNvSpPr>
            <a:spLocks noChangeShapeType="1"/>
          </p:cNvSpPr>
          <p:nvPr/>
        </p:nvSpPr>
        <p:spPr bwMode="auto">
          <a:xfrm>
            <a:off x="3505200" y="76200"/>
            <a:ext cx="0" cy="1066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7" name="Rectangle 43"/>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600">
                <a:solidFill>
                  <a:schemeClr val="bg1"/>
                </a:solidFill>
              </a:rPr>
              <a:t>Copyright © by The McGraw-Hill Companies,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457200" indent="-457200" algn="l" rtl="0" fontAlgn="base">
        <a:spcBef>
          <a:spcPct val="20000"/>
        </a:spcBef>
        <a:spcAft>
          <a:spcPct val="0"/>
        </a:spcAft>
        <a:buBlip>
          <a:blip r:embed="rId14"/>
        </a:buBlip>
        <a:defRPr sz="2800">
          <a:solidFill>
            <a:srgbClr val="2E2E2E"/>
          </a:solidFill>
          <a:latin typeface="+mn-lt"/>
          <a:ea typeface="+mn-ea"/>
          <a:cs typeface="+mn-cs"/>
        </a:defRPr>
      </a:lvl1pPr>
      <a:lvl2pPr marL="969963" indent="-342900" algn="l" rtl="0" fontAlgn="base">
        <a:spcBef>
          <a:spcPct val="20000"/>
        </a:spcBef>
        <a:spcAft>
          <a:spcPct val="0"/>
        </a:spcAft>
        <a:buChar char="–"/>
        <a:defRPr sz="2400">
          <a:solidFill>
            <a:srgbClr val="2E2E2E"/>
          </a:solidFill>
          <a:latin typeface="+mn-lt"/>
        </a:defRPr>
      </a:lvl2pPr>
      <a:lvl3pPr marL="1312863" indent="-168275" algn="l" rtl="0" fontAlgn="base">
        <a:spcBef>
          <a:spcPct val="20000"/>
        </a:spcBef>
        <a:spcAft>
          <a:spcPct val="0"/>
        </a:spcAft>
        <a:buChar char="•"/>
        <a:defRPr sz="1900">
          <a:solidFill>
            <a:srgbClr val="2E2E2E"/>
          </a:solidFill>
          <a:latin typeface="+mn-lt"/>
        </a:defRPr>
      </a:lvl3pPr>
      <a:lvl4pPr marL="1655763"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1" name="Oval 7">
            <a:hlinkClick r:id="rId3"/>
          </p:cNvPr>
          <p:cNvSpPr>
            <a:spLocks noChangeArrowheads="1"/>
          </p:cNvSpPr>
          <p:nvPr/>
        </p:nvSpPr>
        <p:spPr bwMode="auto">
          <a:xfrm>
            <a:off x="82296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grpSp>
        <p:nvGrpSpPr>
          <p:cNvPr id="534541" name="Group 13"/>
          <p:cNvGrpSpPr>
            <a:grpSpLocks/>
          </p:cNvGrpSpPr>
          <p:nvPr/>
        </p:nvGrpSpPr>
        <p:grpSpPr bwMode="auto">
          <a:xfrm>
            <a:off x="457200" y="2582863"/>
            <a:ext cx="8229600" cy="2257425"/>
            <a:chOff x="288" y="1627"/>
            <a:chExt cx="5184" cy="1422"/>
          </a:xfrm>
        </p:grpSpPr>
        <p:pic>
          <p:nvPicPr>
            <p:cNvPr id="534531" name="Picture 3" descr="8-2_p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627"/>
              <a:ext cx="5184" cy="1422"/>
            </a:xfrm>
            <a:prstGeom prst="rect">
              <a:avLst/>
            </a:prstGeom>
            <a:noFill/>
            <a:extLst>
              <a:ext uri="{909E8E84-426E-40DD-AFC4-6F175D3DCCD1}">
                <a14:hiddenFill xmlns:a14="http://schemas.microsoft.com/office/drawing/2010/main">
                  <a:solidFill>
                    <a:srgbClr val="FFFFFF"/>
                  </a:solidFill>
                </a14:hiddenFill>
              </a:ext>
            </a:extLst>
          </p:spPr>
        </p:pic>
        <p:sp>
          <p:nvSpPr>
            <p:cNvPr id="534540" name="Rectangle 12"/>
            <p:cNvSpPr>
              <a:spLocks noChangeArrowheads="1"/>
            </p:cNvSpPr>
            <p:nvPr/>
          </p:nvSpPr>
          <p:spPr bwMode="auto">
            <a:xfrm>
              <a:off x="2254" y="1662"/>
              <a:ext cx="1200" cy="14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rgbClr val="2E2E2E"/>
                  </a:solidFill>
                </a:rPr>
                <a:t>Zip Delivery Service</a:t>
              </a:r>
            </a:p>
          </p:txBody>
        </p:sp>
      </p:grpSp>
      <p:sp>
        <p:nvSpPr>
          <p:cNvPr id="534530" name="Rectangle 2"/>
          <p:cNvSpPr>
            <a:spLocks noGrp="1" noChangeArrowheads="1"/>
          </p:cNvSpPr>
          <p:nvPr>
            <p:ph type="title"/>
          </p:nvPr>
        </p:nvSpPr>
        <p:spPr/>
        <p:txBody>
          <a:bodyPr/>
          <a:lstStyle/>
          <a:p>
            <a:r>
              <a:rPr lang="en-US" altLang="en-US"/>
              <a:t>The Work Sheet Sections</a:t>
            </a:r>
          </a:p>
        </p:txBody>
      </p:sp>
      <p:sp>
        <p:nvSpPr>
          <p:cNvPr id="534532" name="Rectangle 4"/>
          <p:cNvSpPr>
            <a:spLocks noChangeArrowheads="1"/>
          </p:cNvSpPr>
          <p:nvPr/>
        </p:nvSpPr>
        <p:spPr bwMode="auto">
          <a:xfrm>
            <a:off x="3411538" y="1981200"/>
            <a:ext cx="2397125"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Trial Balance</a:t>
            </a:r>
          </a:p>
        </p:txBody>
      </p:sp>
      <p:sp>
        <p:nvSpPr>
          <p:cNvPr id="534533" name="Rectangle 5"/>
          <p:cNvSpPr>
            <a:spLocks noChangeArrowheads="1"/>
          </p:cNvSpPr>
          <p:nvPr/>
        </p:nvSpPr>
        <p:spPr bwMode="auto">
          <a:xfrm>
            <a:off x="990600" y="5181600"/>
            <a:ext cx="7620000" cy="11271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l">
              <a:defRPr>
                <a:solidFill>
                  <a:schemeClr val="tx1"/>
                </a:solidFill>
                <a:latin typeface="Arial" charset="0"/>
              </a:defRPr>
            </a:lvl1pPr>
            <a:lvl2pPr marL="804863" indent="-347663" algn="l">
              <a:defRPr>
                <a:solidFill>
                  <a:schemeClr val="tx1"/>
                </a:solidFill>
                <a:latin typeface="Arial" charset="0"/>
              </a:defRPr>
            </a:lvl2pPr>
            <a:lvl3pPr marL="919163"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en-US" altLang="en-US"/>
              <a:t>There are two steps to follow after this section is complete:</a:t>
            </a:r>
          </a:p>
          <a:p>
            <a:pPr lvl="1">
              <a:spcBef>
                <a:spcPct val="20000"/>
              </a:spcBef>
              <a:buClr>
                <a:srgbClr val="006600"/>
              </a:buClr>
              <a:buFont typeface="Wingdings" pitchFamily="2" charset="2"/>
              <a:buBlip>
                <a:blip r:embed="rId4"/>
              </a:buBlip>
            </a:pPr>
            <a:r>
              <a:rPr lang="en-US" altLang="en-US"/>
              <a:t>Ruling the Trial Balance section</a:t>
            </a:r>
          </a:p>
          <a:p>
            <a:pPr lvl="1">
              <a:spcBef>
                <a:spcPct val="20000"/>
              </a:spcBef>
              <a:buClr>
                <a:srgbClr val="006600"/>
              </a:buClr>
              <a:buFont typeface="Wingdings" pitchFamily="2" charset="2"/>
              <a:buBlip>
                <a:blip r:embed="rId4"/>
              </a:buBlip>
            </a:pPr>
            <a:r>
              <a:rPr lang="en-US" altLang="en-US"/>
              <a:t>Totaling the Trial Balance section</a:t>
            </a:r>
          </a:p>
        </p:txBody>
      </p:sp>
      <p:sp>
        <p:nvSpPr>
          <p:cNvPr id="534534" name="Rectangle 6"/>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34535"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34536" name="AutoShape 8"/>
          <p:cNvSpPr>
            <a:spLocks noChangeArrowheads="1"/>
          </p:cNvSpPr>
          <p:nvPr/>
        </p:nvSpPr>
        <p:spPr bwMode="auto">
          <a:xfrm>
            <a:off x="3429000" y="3429000"/>
            <a:ext cx="1676400" cy="1066800"/>
          </a:xfrm>
          <a:prstGeom prst="roundRect">
            <a:avLst>
              <a:gd name="adj" fmla="val 0"/>
            </a:avLst>
          </a:prstGeom>
          <a:noFill/>
          <a:ln w="76200">
            <a:solidFill>
              <a:srgbClr val="CC0000"/>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4537" name="AutoShape 9"/>
          <p:cNvSpPr>
            <a:spLocks noChangeArrowheads="1"/>
          </p:cNvSpPr>
          <p:nvPr/>
        </p:nvSpPr>
        <p:spPr bwMode="auto">
          <a:xfrm>
            <a:off x="4062413" y="492760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4542" name="Rectangle 14"/>
          <p:cNvSpPr>
            <a:spLocks noChangeArrowheads="1"/>
          </p:cNvSpPr>
          <p:nvPr/>
        </p:nvSpPr>
        <p:spPr bwMode="auto">
          <a:xfrm>
            <a:off x="7391400"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200</a:t>
            </a:r>
          </a:p>
        </p:txBody>
      </p:sp>
      <p:sp>
        <p:nvSpPr>
          <p:cNvPr id="534543" name="Oval 1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34536"/>
                                        </p:tgtEl>
                                        <p:attrNameLst>
                                          <p:attrName>style.visibility</p:attrName>
                                        </p:attrNameLst>
                                      </p:cBhvr>
                                      <p:to>
                                        <p:strVal val="visible"/>
                                      </p:to>
                                    </p:set>
                                    <p:animEffect transition="in" filter="wipe(down)">
                                      <p:cBhvr>
                                        <p:cTn id="7" dur="500"/>
                                        <p:tgtEl>
                                          <p:spTgt spid="5345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4537"/>
                                        </p:tgtEl>
                                        <p:attrNameLst>
                                          <p:attrName>style.visibility</p:attrName>
                                        </p:attrNameLst>
                                      </p:cBhvr>
                                      <p:to>
                                        <p:strVal val="visible"/>
                                      </p:to>
                                    </p:set>
                                    <p:animEffect transition="in" filter="wipe(down)">
                                      <p:cBhvr>
                                        <p:cTn id="10" dur="500"/>
                                        <p:tgtEl>
                                          <p:spTgt spid="534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6" grpId="0" animBg="1"/>
      <p:bldP spid="5345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536578" name="Rectangle 2"/>
          <p:cNvSpPr>
            <a:spLocks noGrp="1" noChangeArrowheads="1"/>
          </p:cNvSpPr>
          <p:nvPr>
            <p:ph type="title"/>
          </p:nvPr>
        </p:nvSpPr>
        <p:spPr/>
        <p:txBody>
          <a:bodyPr/>
          <a:lstStyle/>
          <a:p>
            <a:r>
              <a:rPr lang="en-US" altLang="en-US"/>
              <a:t>The Work Sheet Sections</a:t>
            </a:r>
          </a:p>
        </p:txBody>
      </p:sp>
      <p:sp>
        <p:nvSpPr>
          <p:cNvPr id="536580" name="Rectangle 4"/>
          <p:cNvSpPr>
            <a:spLocks noChangeArrowheads="1"/>
          </p:cNvSpPr>
          <p:nvPr/>
        </p:nvSpPr>
        <p:spPr bwMode="auto">
          <a:xfrm>
            <a:off x="3411538" y="1981200"/>
            <a:ext cx="2397125"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Trial Balance</a:t>
            </a:r>
          </a:p>
        </p:txBody>
      </p:sp>
      <p:sp>
        <p:nvSpPr>
          <p:cNvPr id="536582" name="Rectangle 6"/>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36583"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grpSp>
        <p:nvGrpSpPr>
          <p:cNvPr id="536593" name="Group 17"/>
          <p:cNvGrpSpPr>
            <a:grpSpLocks/>
          </p:cNvGrpSpPr>
          <p:nvPr/>
        </p:nvGrpSpPr>
        <p:grpSpPr bwMode="auto">
          <a:xfrm>
            <a:off x="1206500" y="2486025"/>
            <a:ext cx="6705600" cy="3995738"/>
            <a:chOff x="760" y="1566"/>
            <a:chExt cx="4224" cy="2517"/>
          </a:xfrm>
        </p:grpSpPr>
        <p:pic>
          <p:nvPicPr>
            <p:cNvPr id="536586" name="Picture 10" descr="8-3_p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 y="1566"/>
              <a:ext cx="4224" cy="2517"/>
            </a:xfrm>
            <a:prstGeom prst="rect">
              <a:avLst/>
            </a:prstGeom>
            <a:noFill/>
            <a:extLst>
              <a:ext uri="{909E8E84-426E-40DD-AFC4-6F175D3DCCD1}">
                <a14:hiddenFill xmlns:a14="http://schemas.microsoft.com/office/drawing/2010/main">
                  <a:solidFill>
                    <a:srgbClr val="FFFFFF"/>
                  </a:solidFill>
                </a14:hiddenFill>
              </a:ext>
            </a:extLst>
          </p:spPr>
        </p:pic>
        <p:sp>
          <p:nvSpPr>
            <p:cNvPr id="536587" name="Rectangle 11"/>
            <p:cNvSpPr>
              <a:spLocks noChangeArrowheads="1"/>
            </p:cNvSpPr>
            <p:nvPr/>
          </p:nvSpPr>
          <p:spPr bwMode="auto">
            <a:xfrm>
              <a:off x="2254" y="1602"/>
              <a:ext cx="1200" cy="14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rgbClr val="2E2E2E"/>
                  </a:solidFill>
                </a:rPr>
                <a:t>Zip Delivery Service</a:t>
              </a:r>
            </a:p>
          </p:txBody>
        </p:sp>
        <p:sp>
          <p:nvSpPr>
            <p:cNvPr id="536589" name="Rectangle 13"/>
            <p:cNvSpPr>
              <a:spLocks noChangeArrowheads="1"/>
            </p:cNvSpPr>
            <p:nvPr/>
          </p:nvSpPr>
          <p:spPr bwMode="auto">
            <a:xfrm>
              <a:off x="1084" y="3173"/>
              <a:ext cx="490" cy="66"/>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1000" i="1">
                  <a:solidFill>
                    <a:srgbClr val="2E2E2E"/>
                  </a:solidFill>
                </a:rPr>
                <a:t>Crista Vargas,</a:t>
              </a:r>
            </a:p>
          </p:txBody>
        </p:sp>
        <p:sp>
          <p:nvSpPr>
            <p:cNvPr id="536590" name="Rectangle 14"/>
            <p:cNvSpPr>
              <a:spLocks noChangeArrowheads="1"/>
            </p:cNvSpPr>
            <p:nvPr/>
          </p:nvSpPr>
          <p:spPr bwMode="auto">
            <a:xfrm>
              <a:off x="1084" y="3072"/>
              <a:ext cx="490" cy="66"/>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1000" i="1">
                  <a:solidFill>
                    <a:srgbClr val="2E2E2E"/>
                  </a:solidFill>
                </a:rPr>
                <a:t>Crista Vargas,</a:t>
              </a:r>
            </a:p>
          </p:txBody>
        </p:sp>
      </p:grpSp>
      <p:sp>
        <p:nvSpPr>
          <p:cNvPr id="536594" name="Rectangle 18"/>
          <p:cNvSpPr>
            <a:spLocks noChangeArrowheads="1"/>
          </p:cNvSpPr>
          <p:nvPr/>
        </p:nvSpPr>
        <p:spPr bwMode="auto">
          <a:xfrm>
            <a:off x="3810000" y="6400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202</a:t>
            </a:r>
          </a:p>
        </p:txBody>
      </p:sp>
      <p:sp>
        <p:nvSpPr>
          <p:cNvPr id="536595" name="Oval 1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sp>
        <p:nvSpPr>
          <p:cNvPr id="538626" name="Rectangle 2"/>
          <p:cNvSpPr>
            <a:spLocks noGrp="1" noChangeArrowheads="1"/>
          </p:cNvSpPr>
          <p:nvPr>
            <p:ph type="title"/>
          </p:nvPr>
        </p:nvSpPr>
        <p:spPr/>
        <p:txBody>
          <a:bodyPr/>
          <a:lstStyle/>
          <a:p>
            <a:r>
              <a:rPr lang="en-US" altLang="en-US"/>
              <a:t>The Work Sheet Sections</a:t>
            </a:r>
          </a:p>
        </p:txBody>
      </p:sp>
      <p:sp>
        <p:nvSpPr>
          <p:cNvPr id="538627" name="Rectangle 3"/>
          <p:cNvSpPr>
            <a:spLocks noChangeArrowheads="1"/>
          </p:cNvSpPr>
          <p:nvPr/>
        </p:nvSpPr>
        <p:spPr bwMode="auto">
          <a:xfrm>
            <a:off x="1719263" y="1981200"/>
            <a:ext cx="5815012"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u="sng">
                <a:solidFill>
                  <a:srgbClr val="006600"/>
                </a:solidFill>
              </a:rPr>
              <a:t>Ruling</a:t>
            </a:r>
            <a:r>
              <a:rPr lang="en-US" altLang="en-US" sz="2800" b="1">
                <a:solidFill>
                  <a:srgbClr val="006600"/>
                </a:solidFill>
              </a:rPr>
              <a:t> the Trial Balance Sections</a:t>
            </a:r>
          </a:p>
        </p:txBody>
      </p:sp>
      <p:sp>
        <p:nvSpPr>
          <p:cNvPr id="538628" name="Rectangle 4"/>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38629"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38632" name="AutoShape 8"/>
          <p:cNvSpPr>
            <a:spLocks noChangeArrowheads="1"/>
          </p:cNvSpPr>
          <p:nvPr/>
        </p:nvSpPr>
        <p:spPr bwMode="auto">
          <a:xfrm>
            <a:off x="5867400" y="2765425"/>
            <a:ext cx="2984500" cy="30734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600" b="1">
                <a:solidFill>
                  <a:srgbClr val="CC0000"/>
                </a:solidFill>
              </a:rPr>
              <a:t>ruling</a:t>
            </a:r>
            <a:endParaRPr lang="en-US" altLang="en-US" sz="1600">
              <a:solidFill>
                <a:srgbClr val="2E2E2E"/>
              </a:solidFill>
            </a:endParaRPr>
          </a:p>
          <a:p>
            <a:pPr algn="ctr" eaLnBrk="0" hangingPunct="0"/>
            <a:r>
              <a:rPr lang="en-US" altLang="en-US" sz="1600"/>
              <a:t>Drawing a line; a single </a:t>
            </a:r>
            <a:br>
              <a:rPr lang="en-US" altLang="en-US" sz="1600"/>
            </a:br>
            <a:r>
              <a:rPr lang="en-US" altLang="en-US" sz="1600" i="1"/>
              <a:t>rule</a:t>
            </a:r>
            <a:r>
              <a:rPr lang="en-US" altLang="en-US" sz="1600"/>
              <a:t> (line) drawn under a column of figures indicates that the entries above the rule are to be added or subtracted. If an amount is a total and no further processing is needed, a double rule is drawn </a:t>
            </a:r>
            <a:br>
              <a:rPr lang="en-US" altLang="en-US" sz="1600"/>
            </a:br>
            <a:r>
              <a:rPr lang="en-US" altLang="en-US" sz="1600"/>
              <a:t>under it.</a:t>
            </a:r>
          </a:p>
        </p:txBody>
      </p:sp>
      <p:pic>
        <p:nvPicPr>
          <p:cNvPr id="538633" name="Picture 9"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587375" cy="344488"/>
          </a:xfrm>
          <a:prstGeom prst="rect">
            <a:avLst/>
          </a:prstGeom>
          <a:noFill/>
          <a:extLst>
            <a:ext uri="{909E8E84-426E-40DD-AFC4-6F175D3DCCD1}">
              <a14:hiddenFill xmlns:a14="http://schemas.microsoft.com/office/drawing/2010/main">
                <a:solidFill>
                  <a:srgbClr val="FFFFFF"/>
                </a:solidFill>
              </a14:hiddenFill>
            </a:ext>
          </a:extLst>
        </p:spPr>
      </p:pic>
      <p:grpSp>
        <p:nvGrpSpPr>
          <p:cNvPr id="538638" name="Group 14"/>
          <p:cNvGrpSpPr>
            <a:grpSpLocks/>
          </p:cNvGrpSpPr>
          <p:nvPr/>
        </p:nvGrpSpPr>
        <p:grpSpPr bwMode="auto">
          <a:xfrm>
            <a:off x="533400" y="2743200"/>
            <a:ext cx="5105400" cy="3167063"/>
            <a:chOff x="336" y="1728"/>
            <a:chExt cx="3216" cy="1995"/>
          </a:xfrm>
        </p:grpSpPr>
        <p:pic>
          <p:nvPicPr>
            <p:cNvPr id="538631" name="Picture 7" descr="8-4_p1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 y="1728"/>
              <a:ext cx="3216" cy="1995"/>
            </a:xfrm>
            <a:prstGeom prst="rect">
              <a:avLst/>
            </a:prstGeom>
            <a:noFill/>
            <a:extLst>
              <a:ext uri="{909E8E84-426E-40DD-AFC4-6F175D3DCCD1}">
                <a14:hiddenFill xmlns:a14="http://schemas.microsoft.com/office/drawing/2010/main">
                  <a:solidFill>
                    <a:srgbClr val="FFFFFF"/>
                  </a:solidFill>
                </a14:hiddenFill>
              </a:ext>
            </a:extLst>
          </p:spPr>
        </p:pic>
        <p:sp>
          <p:nvSpPr>
            <p:cNvPr id="538634" name="AutoShape 10"/>
            <p:cNvSpPr>
              <a:spLocks noChangeArrowheads="1"/>
            </p:cNvSpPr>
            <p:nvPr/>
          </p:nvSpPr>
          <p:spPr bwMode="auto">
            <a:xfrm rot="-5400000">
              <a:off x="2148" y="3420"/>
              <a:ext cx="240" cy="12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8635" name="Rectangle 11"/>
            <p:cNvSpPr>
              <a:spLocks noChangeArrowheads="1"/>
            </p:cNvSpPr>
            <p:nvPr/>
          </p:nvSpPr>
          <p:spPr bwMode="auto">
            <a:xfrm>
              <a:off x="589" y="2942"/>
              <a:ext cx="374" cy="50"/>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700" i="1">
                  <a:solidFill>
                    <a:srgbClr val="2E2E2E"/>
                  </a:solidFill>
                </a:rPr>
                <a:t>Crista Vargas,</a:t>
              </a:r>
            </a:p>
          </p:txBody>
        </p:sp>
        <p:sp>
          <p:nvSpPr>
            <p:cNvPr id="538636" name="Rectangle 12"/>
            <p:cNvSpPr>
              <a:spLocks noChangeArrowheads="1"/>
            </p:cNvSpPr>
            <p:nvPr/>
          </p:nvSpPr>
          <p:spPr bwMode="auto">
            <a:xfrm>
              <a:off x="591" y="2868"/>
              <a:ext cx="374" cy="50"/>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700" i="1">
                  <a:solidFill>
                    <a:srgbClr val="2E2E2E"/>
                  </a:solidFill>
                </a:rPr>
                <a:t>Crista Vargas,</a:t>
              </a:r>
            </a:p>
          </p:txBody>
        </p:sp>
        <p:sp>
          <p:nvSpPr>
            <p:cNvPr id="538637" name="Rectangle 13"/>
            <p:cNvSpPr>
              <a:spLocks noChangeArrowheads="1"/>
            </p:cNvSpPr>
            <p:nvPr/>
          </p:nvSpPr>
          <p:spPr bwMode="auto">
            <a:xfrm>
              <a:off x="1296" y="1748"/>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grpSp>
      <p:sp>
        <p:nvSpPr>
          <p:cNvPr id="538639" name="Oval 1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632"/>
                                        </p:tgtEl>
                                        <p:attrNameLst>
                                          <p:attrName>style.visibility</p:attrName>
                                        </p:attrNameLst>
                                      </p:cBhvr>
                                      <p:to>
                                        <p:strVal val="visible"/>
                                      </p:to>
                                    </p:set>
                                    <p:animEffect transition="in" filter="fade">
                                      <p:cBhvr>
                                        <p:cTn id="7" dur="500"/>
                                        <p:tgtEl>
                                          <p:spTgt spid="538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sp>
        <p:nvSpPr>
          <p:cNvPr id="540674" name="Rectangle 2"/>
          <p:cNvSpPr>
            <a:spLocks noGrp="1" noChangeArrowheads="1"/>
          </p:cNvSpPr>
          <p:nvPr>
            <p:ph type="title"/>
          </p:nvPr>
        </p:nvSpPr>
        <p:spPr/>
        <p:txBody>
          <a:bodyPr/>
          <a:lstStyle/>
          <a:p>
            <a:r>
              <a:rPr lang="en-US" altLang="en-US"/>
              <a:t>The Work Sheet Sections</a:t>
            </a:r>
          </a:p>
        </p:txBody>
      </p:sp>
      <p:sp>
        <p:nvSpPr>
          <p:cNvPr id="540675" name="Rectangle 3"/>
          <p:cNvSpPr>
            <a:spLocks noChangeArrowheads="1"/>
          </p:cNvSpPr>
          <p:nvPr/>
        </p:nvSpPr>
        <p:spPr bwMode="auto">
          <a:xfrm>
            <a:off x="1643063" y="1981200"/>
            <a:ext cx="5992812"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Totaling the Trial Balance Section </a:t>
            </a:r>
          </a:p>
        </p:txBody>
      </p:sp>
      <p:sp>
        <p:nvSpPr>
          <p:cNvPr id="540676" name="Rectangle 4"/>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40677"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40683" name="Rectangle 11"/>
          <p:cNvSpPr>
            <a:spLocks noChangeArrowheads="1"/>
          </p:cNvSpPr>
          <p:nvPr/>
        </p:nvSpPr>
        <p:spPr bwMode="auto">
          <a:xfrm>
            <a:off x="6400800" y="2971800"/>
            <a:ext cx="2514600" cy="16160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spcBef>
                <a:spcPct val="20000"/>
              </a:spcBef>
            </a:pPr>
            <a:r>
              <a:rPr lang="en-US" altLang="en-US"/>
              <a:t>A double line is drawn under the totals to identify the above numbers as totals.</a:t>
            </a:r>
          </a:p>
        </p:txBody>
      </p:sp>
      <p:sp>
        <p:nvSpPr>
          <p:cNvPr id="540684" name="AutoShape 12"/>
          <p:cNvSpPr>
            <a:spLocks noChangeArrowheads="1"/>
          </p:cNvSpPr>
          <p:nvPr/>
        </p:nvSpPr>
        <p:spPr bwMode="auto">
          <a:xfrm rot="-5400000">
            <a:off x="3702050" y="564515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40690" name="Group 18"/>
          <p:cNvGrpSpPr>
            <a:grpSpLocks/>
          </p:cNvGrpSpPr>
          <p:nvPr/>
        </p:nvGrpSpPr>
        <p:grpSpPr bwMode="auto">
          <a:xfrm>
            <a:off x="609600" y="2590800"/>
            <a:ext cx="5562600" cy="3451225"/>
            <a:chOff x="384" y="1632"/>
            <a:chExt cx="3504" cy="2174"/>
          </a:xfrm>
        </p:grpSpPr>
        <p:pic>
          <p:nvPicPr>
            <p:cNvPr id="540682" name="Picture 10" descr="8-4_p1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1632"/>
              <a:ext cx="3504" cy="2174"/>
            </a:xfrm>
            <a:prstGeom prst="rect">
              <a:avLst/>
            </a:prstGeom>
            <a:noFill/>
            <a:extLst>
              <a:ext uri="{909E8E84-426E-40DD-AFC4-6F175D3DCCD1}">
                <a14:hiddenFill xmlns:a14="http://schemas.microsoft.com/office/drawing/2010/main">
                  <a:solidFill>
                    <a:srgbClr val="FFFFFF"/>
                  </a:solidFill>
                </a14:hiddenFill>
              </a:ext>
            </a:extLst>
          </p:spPr>
        </p:pic>
        <p:sp>
          <p:nvSpPr>
            <p:cNvPr id="540686" name="Rectangle 14"/>
            <p:cNvSpPr>
              <a:spLocks noChangeArrowheads="1"/>
            </p:cNvSpPr>
            <p:nvPr/>
          </p:nvSpPr>
          <p:spPr bwMode="auto">
            <a:xfrm>
              <a:off x="656" y="2878"/>
              <a:ext cx="416" cy="50"/>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800" i="1">
                  <a:solidFill>
                    <a:srgbClr val="2E2E2E"/>
                  </a:solidFill>
                </a:rPr>
                <a:t>Crista Vargas,</a:t>
              </a:r>
            </a:p>
          </p:txBody>
        </p:sp>
        <p:sp>
          <p:nvSpPr>
            <p:cNvPr id="540687" name="Rectangle 15"/>
            <p:cNvSpPr>
              <a:spLocks noChangeArrowheads="1"/>
            </p:cNvSpPr>
            <p:nvPr/>
          </p:nvSpPr>
          <p:spPr bwMode="auto">
            <a:xfrm>
              <a:off x="1516" y="1670"/>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sp>
          <p:nvSpPr>
            <p:cNvPr id="540689" name="Rectangle 17"/>
            <p:cNvSpPr>
              <a:spLocks noChangeArrowheads="1"/>
            </p:cNvSpPr>
            <p:nvPr/>
          </p:nvSpPr>
          <p:spPr bwMode="auto">
            <a:xfrm>
              <a:off x="656" y="2964"/>
              <a:ext cx="416" cy="50"/>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800" i="1">
                  <a:solidFill>
                    <a:srgbClr val="2E2E2E"/>
                  </a:solidFill>
                </a:rPr>
                <a:t>Crista Vargas,</a:t>
              </a:r>
            </a:p>
          </p:txBody>
        </p:sp>
      </p:grpSp>
      <p:sp>
        <p:nvSpPr>
          <p:cNvPr id="540691" name="Rectangle 19"/>
          <p:cNvSpPr>
            <a:spLocks noChangeArrowheads="1"/>
          </p:cNvSpPr>
          <p:nvPr/>
        </p:nvSpPr>
        <p:spPr bwMode="auto">
          <a:xfrm>
            <a:off x="4648200" y="6019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202</a:t>
            </a:r>
          </a:p>
        </p:txBody>
      </p:sp>
      <p:sp>
        <p:nvSpPr>
          <p:cNvPr id="540692" name="Oval 2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0684"/>
                                        </p:tgtEl>
                                        <p:attrNameLst>
                                          <p:attrName>style.visibility</p:attrName>
                                        </p:attrNameLst>
                                      </p:cBhvr>
                                      <p:to>
                                        <p:strVal val="visible"/>
                                      </p:to>
                                    </p:set>
                                    <p:animEffect transition="in" filter="wipe(down)">
                                      <p:cBhvr>
                                        <p:cTn id="7" dur="500"/>
                                        <p:tgtEl>
                                          <p:spTgt spid="54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542722"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b="1">
                <a:solidFill>
                  <a:schemeClr val="accent2"/>
                </a:solidFill>
              </a:rPr>
              <a:t>Key Terms </a:t>
            </a:r>
          </a:p>
        </p:txBody>
      </p:sp>
      <p:sp>
        <p:nvSpPr>
          <p:cNvPr id="542723" name="Rectangle 3"/>
          <p:cNvSpPr>
            <a:spLocks noChangeArrowheads="1"/>
          </p:cNvSpPr>
          <p:nvPr/>
        </p:nvSpPr>
        <p:spPr bwMode="auto">
          <a:xfrm>
            <a:off x="11430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a:t>matching principle</a:t>
            </a:r>
          </a:p>
          <a:p>
            <a:pPr>
              <a:spcBef>
                <a:spcPct val="45000"/>
              </a:spcBef>
            </a:pPr>
            <a:r>
              <a:rPr lang="en-US" altLang="en-US" sz="2000"/>
              <a:t>net income</a:t>
            </a:r>
          </a:p>
          <a:p>
            <a:pPr>
              <a:spcBef>
                <a:spcPct val="45000"/>
              </a:spcBef>
            </a:pPr>
            <a:r>
              <a:rPr lang="en-US" altLang="en-US" sz="2000"/>
              <a:t>net loss</a:t>
            </a:r>
          </a:p>
        </p:txBody>
      </p:sp>
      <p:sp>
        <p:nvSpPr>
          <p:cNvPr id="542724"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42725"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42726" name="Oval 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544772"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44773"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44774" name="Rectangle 6"/>
          <p:cNvSpPr>
            <a:spLocks noGrp="1" noChangeArrowheads="1"/>
          </p:cNvSpPr>
          <p:nvPr>
            <p:ph type="title"/>
          </p:nvPr>
        </p:nvSpPr>
        <p:spPr/>
        <p:txBody>
          <a:bodyPr/>
          <a:lstStyle/>
          <a:p>
            <a:r>
              <a:rPr lang="en-US" altLang="en-US"/>
              <a:t>The Balance Sheet and Income Statement Sections</a:t>
            </a:r>
          </a:p>
        </p:txBody>
      </p:sp>
      <p:pic>
        <p:nvPicPr>
          <p:cNvPr id="544775" name="Picture 7" descr="1 box to 2 t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077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44776" name="Rectangle 8"/>
          <p:cNvSpPr>
            <a:spLocks noChangeArrowheads="1"/>
          </p:cNvSpPr>
          <p:nvPr/>
        </p:nvSpPr>
        <p:spPr bwMode="auto">
          <a:xfrm>
            <a:off x="722313" y="3016250"/>
            <a:ext cx="2209800" cy="8255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1600" b="1"/>
              <a:t>Prepared at the end of the accounting period</a:t>
            </a:r>
          </a:p>
        </p:txBody>
      </p:sp>
      <p:sp>
        <p:nvSpPr>
          <p:cNvPr id="544777" name="Rectangle 9"/>
          <p:cNvSpPr>
            <a:spLocks noChangeArrowheads="1"/>
          </p:cNvSpPr>
          <p:nvPr/>
        </p:nvSpPr>
        <p:spPr bwMode="auto">
          <a:xfrm>
            <a:off x="3449638" y="2576513"/>
            <a:ext cx="2209800" cy="33655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1600" b="1"/>
              <a:t>Balance Sheet</a:t>
            </a:r>
          </a:p>
        </p:txBody>
      </p:sp>
      <p:sp>
        <p:nvSpPr>
          <p:cNvPr id="544778" name="Rectangle 10"/>
          <p:cNvSpPr>
            <a:spLocks noChangeArrowheads="1"/>
          </p:cNvSpPr>
          <p:nvPr/>
        </p:nvSpPr>
        <p:spPr bwMode="auto">
          <a:xfrm>
            <a:off x="3449638" y="4230688"/>
            <a:ext cx="2209800" cy="33655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1600" b="1"/>
              <a:t>Income Statement</a:t>
            </a:r>
          </a:p>
        </p:txBody>
      </p:sp>
      <p:sp>
        <p:nvSpPr>
          <p:cNvPr id="544779" name="Rectangle 11"/>
          <p:cNvSpPr>
            <a:spLocks noChangeArrowheads="1"/>
          </p:cNvSpPr>
          <p:nvPr/>
        </p:nvSpPr>
        <p:spPr bwMode="auto">
          <a:xfrm>
            <a:off x="6172200" y="3138488"/>
            <a:ext cx="2209800" cy="5810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1600" b="1"/>
              <a:t>Both are organized on the work sheet</a:t>
            </a:r>
          </a:p>
        </p:txBody>
      </p:sp>
      <p:sp>
        <p:nvSpPr>
          <p:cNvPr id="544780" name="Oval 1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546818" name="Rectangle 2"/>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46819" name="Rectangle 3"/>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46820" name="Rectangle 4"/>
          <p:cNvSpPr>
            <a:spLocks noGrp="1" noChangeArrowheads="1"/>
          </p:cNvSpPr>
          <p:nvPr>
            <p:ph type="title"/>
          </p:nvPr>
        </p:nvSpPr>
        <p:spPr/>
        <p:txBody>
          <a:bodyPr/>
          <a:lstStyle/>
          <a:p>
            <a:r>
              <a:rPr lang="en-US" altLang="en-US"/>
              <a:t>The Balance Sheet and Income Statement Sections</a:t>
            </a:r>
          </a:p>
        </p:txBody>
      </p:sp>
      <p:pic>
        <p:nvPicPr>
          <p:cNvPr id="546826" name="Picture 10" descr="3 boxes with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438400"/>
            <a:ext cx="7943850" cy="3568700"/>
          </a:xfrm>
          <a:prstGeom prst="rect">
            <a:avLst/>
          </a:prstGeom>
          <a:noFill/>
          <a:extLst>
            <a:ext uri="{909E8E84-426E-40DD-AFC4-6F175D3DCCD1}">
              <a14:hiddenFill xmlns:a14="http://schemas.microsoft.com/office/drawing/2010/main">
                <a:solidFill>
                  <a:srgbClr val="FFFFFF"/>
                </a:solidFill>
              </a14:hiddenFill>
            </a:ext>
          </a:extLst>
        </p:spPr>
      </p:pic>
      <p:sp>
        <p:nvSpPr>
          <p:cNvPr id="546827" name="Rectangle 11"/>
          <p:cNvSpPr>
            <a:spLocks noChangeArrowheads="1"/>
          </p:cNvSpPr>
          <p:nvPr/>
        </p:nvSpPr>
        <p:spPr bwMode="auto">
          <a:xfrm>
            <a:off x="1905000" y="2057400"/>
            <a:ext cx="4953000" cy="4572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2400" b="1">
                <a:solidFill>
                  <a:srgbClr val="006600"/>
                </a:solidFill>
              </a:rPr>
              <a:t>Balance Sheet Section</a:t>
            </a:r>
          </a:p>
        </p:txBody>
      </p:sp>
      <p:sp>
        <p:nvSpPr>
          <p:cNvPr id="546828" name="Rectangle 12"/>
          <p:cNvSpPr>
            <a:spLocks noChangeArrowheads="1"/>
          </p:cNvSpPr>
          <p:nvPr/>
        </p:nvSpPr>
        <p:spPr bwMode="auto">
          <a:xfrm>
            <a:off x="762000" y="4495800"/>
            <a:ext cx="2286000" cy="4572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2400" b="1">
                <a:solidFill>
                  <a:srgbClr val="006600"/>
                </a:solidFill>
              </a:rPr>
              <a:t>Asset</a:t>
            </a:r>
          </a:p>
        </p:txBody>
      </p:sp>
      <p:sp>
        <p:nvSpPr>
          <p:cNvPr id="546829" name="Rectangle 13"/>
          <p:cNvSpPr>
            <a:spLocks noChangeArrowheads="1"/>
          </p:cNvSpPr>
          <p:nvPr/>
        </p:nvSpPr>
        <p:spPr bwMode="auto">
          <a:xfrm>
            <a:off x="3429000" y="4495800"/>
            <a:ext cx="2286000" cy="4572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2400" b="1">
                <a:solidFill>
                  <a:srgbClr val="006600"/>
                </a:solidFill>
              </a:rPr>
              <a:t>Liability</a:t>
            </a:r>
          </a:p>
        </p:txBody>
      </p:sp>
      <p:sp>
        <p:nvSpPr>
          <p:cNvPr id="546830" name="Rectangle 14"/>
          <p:cNvSpPr>
            <a:spLocks noChangeArrowheads="1"/>
          </p:cNvSpPr>
          <p:nvPr/>
        </p:nvSpPr>
        <p:spPr bwMode="auto">
          <a:xfrm>
            <a:off x="6096000" y="4313238"/>
            <a:ext cx="2286000" cy="8223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2400" b="1">
                <a:solidFill>
                  <a:srgbClr val="006600"/>
                </a:solidFill>
              </a:rPr>
              <a:t>Owner’s</a:t>
            </a:r>
            <a:br>
              <a:rPr lang="en-US" altLang="en-US" sz="2400" b="1">
                <a:solidFill>
                  <a:srgbClr val="006600"/>
                </a:solidFill>
              </a:rPr>
            </a:br>
            <a:r>
              <a:rPr lang="en-US" altLang="en-US" sz="2400" b="1">
                <a:solidFill>
                  <a:srgbClr val="006600"/>
                </a:solidFill>
              </a:rPr>
              <a:t>Equity</a:t>
            </a:r>
          </a:p>
        </p:txBody>
      </p:sp>
      <p:sp>
        <p:nvSpPr>
          <p:cNvPr id="546831" name="Rectangle 15"/>
          <p:cNvSpPr>
            <a:spLocks noChangeArrowheads="1"/>
          </p:cNvSpPr>
          <p:nvPr/>
        </p:nvSpPr>
        <p:spPr bwMode="auto">
          <a:xfrm>
            <a:off x="838200" y="2574925"/>
            <a:ext cx="7467600"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b="1">
                <a:solidFill>
                  <a:schemeClr val="bg1"/>
                </a:solidFill>
              </a:rPr>
              <a:t>Amounts are transferred, or extended, from the Trial Balance section for these account types.</a:t>
            </a:r>
          </a:p>
        </p:txBody>
      </p:sp>
      <p:sp>
        <p:nvSpPr>
          <p:cNvPr id="546832" name="Oval 1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pic>
        <p:nvPicPr>
          <p:cNvPr id="548876" name="Picture 12" descr="2 boxes header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490788"/>
            <a:ext cx="8442325" cy="3429000"/>
          </a:xfrm>
          <a:prstGeom prst="rect">
            <a:avLst/>
          </a:prstGeom>
          <a:noFill/>
          <a:extLst>
            <a:ext uri="{909E8E84-426E-40DD-AFC4-6F175D3DCCD1}">
              <a14:hiddenFill xmlns:a14="http://schemas.microsoft.com/office/drawing/2010/main">
                <a:solidFill>
                  <a:srgbClr val="FFFFFF"/>
                </a:solidFill>
              </a14:hiddenFill>
            </a:ext>
          </a:extLst>
        </p:spPr>
      </p:pic>
      <p:sp>
        <p:nvSpPr>
          <p:cNvPr id="548866" name="Rectangle 2"/>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48867" name="Rectangle 3"/>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48868" name="Rectangle 4"/>
          <p:cNvSpPr>
            <a:spLocks noGrp="1" noChangeArrowheads="1"/>
          </p:cNvSpPr>
          <p:nvPr>
            <p:ph type="title"/>
          </p:nvPr>
        </p:nvSpPr>
        <p:spPr/>
        <p:txBody>
          <a:bodyPr/>
          <a:lstStyle/>
          <a:p>
            <a:r>
              <a:rPr lang="en-US" altLang="en-US"/>
              <a:t>The Balance Sheet and Income Statement Sections</a:t>
            </a:r>
          </a:p>
        </p:txBody>
      </p:sp>
      <p:sp>
        <p:nvSpPr>
          <p:cNvPr id="548870" name="Rectangle 6"/>
          <p:cNvSpPr>
            <a:spLocks noChangeArrowheads="1"/>
          </p:cNvSpPr>
          <p:nvPr/>
        </p:nvSpPr>
        <p:spPr bwMode="auto">
          <a:xfrm>
            <a:off x="1905000" y="2057400"/>
            <a:ext cx="4953000" cy="4572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sz="2400" b="1">
                <a:solidFill>
                  <a:srgbClr val="006600"/>
                </a:solidFill>
              </a:rPr>
              <a:t>Income Statement Section</a:t>
            </a:r>
          </a:p>
        </p:txBody>
      </p:sp>
      <p:sp>
        <p:nvSpPr>
          <p:cNvPr id="548874" name="Rectangle 10"/>
          <p:cNvSpPr>
            <a:spLocks noChangeArrowheads="1"/>
          </p:cNvSpPr>
          <p:nvPr/>
        </p:nvSpPr>
        <p:spPr bwMode="auto">
          <a:xfrm>
            <a:off x="838200" y="2574925"/>
            <a:ext cx="7467600"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b="1">
                <a:solidFill>
                  <a:schemeClr val="bg1"/>
                </a:solidFill>
              </a:rPr>
              <a:t>Amounts are extended from the Trial Balance section for these account types.</a:t>
            </a:r>
          </a:p>
        </p:txBody>
      </p:sp>
      <p:sp>
        <p:nvSpPr>
          <p:cNvPr id="548877" name="Rectangle 13"/>
          <p:cNvSpPr>
            <a:spLocks noChangeArrowheads="1"/>
          </p:cNvSpPr>
          <p:nvPr/>
        </p:nvSpPr>
        <p:spPr bwMode="auto">
          <a:xfrm>
            <a:off x="1597025" y="4359275"/>
            <a:ext cx="1666875"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Revenue</a:t>
            </a:r>
          </a:p>
        </p:txBody>
      </p:sp>
      <p:sp>
        <p:nvSpPr>
          <p:cNvPr id="548878" name="Rectangle 14"/>
          <p:cNvSpPr>
            <a:spLocks noChangeArrowheads="1"/>
          </p:cNvSpPr>
          <p:nvPr/>
        </p:nvSpPr>
        <p:spPr bwMode="auto">
          <a:xfrm>
            <a:off x="6013450" y="4359275"/>
            <a:ext cx="1646238"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Expense</a:t>
            </a:r>
          </a:p>
        </p:txBody>
      </p:sp>
      <p:sp>
        <p:nvSpPr>
          <p:cNvPr id="548879" name="Oval 1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sp>
        <p:nvSpPr>
          <p:cNvPr id="550914" name="Rectangle 2"/>
          <p:cNvSpPr>
            <a:spLocks noGrp="1" noChangeArrowheads="1"/>
          </p:cNvSpPr>
          <p:nvPr>
            <p:ph type="title"/>
          </p:nvPr>
        </p:nvSpPr>
        <p:spPr/>
        <p:txBody>
          <a:bodyPr/>
          <a:lstStyle/>
          <a:p>
            <a:r>
              <a:rPr lang="en-US" altLang="en-US"/>
              <a:t>The Balance Sheet and Income Statement Sections</a:t>
            </a:r>
          </a:p>
        </p:txBody>
      </p:sp>
      <p:sp>
        <p:nvSpPr>
          <p:cNvPr id="550916"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50917"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50918" name="Rectangle 6"/>
          <p:cNvSpPr>
            <a:spLocks noChangeArrowheads="1"/>
          </p:cNvSpPr>
          <p:nvPr/>
        </p:nvSpPr>
        <p:spPr bwMode="auto">
          <a:xfrm>
            <a:off x="6553200" y="2190750"/>
            <a:ext cx="2362200" cy="265906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110000"/>
              </a:lnSpc>
            </a:pPr>
            <a:r>
              <a:rPr lang="en-US" altLang="en-US" sz="1400"/>
              <a:t>A single line is drawn below the entries in the Income Statement and Balance Sheet sections to indicate they are ready for totaling. </a:t>
            </a:r>
          </a:p>
          <a:p>
            <a:pPr algn="l">
              <a:lnSpc>
                <a:spcPct val="110000"/>
              </a:lnSpc>
            </a:pPr>
            <a:endParaRPr lang="en-US" altLang="en-US" sz="1400"/>
          </a:p>
          <a:p>
            <a:pPr algn="l">
              <a:lnSpc>
                <a:spcPct val="110000"/>
              </a:lnSpc>
            </a:pPr>
            <a:r>
              <a:rPr lang="en-US" altLang="en-US" sz="1400"/>
              <a:t>Once the columns are totaled, they will not be equal until the net income or net loss is added.</a:t>
            </a:r>
          </a:p>
        </p:txBody>
      </p:sp>
      <p:sp>
        <p:nvSpPr>
          <p:cNvPr id="550919" name="AutoShape 7"/>
          <p:cNvSpPr>
            <a:spLocks noChangeArrowheads="1"/>
          </p:cNvSpPr>
          <p:nvPr/>
        </p:nvSpPr>
        <p:spPr bwMode="auto">
          <a:xfrm rot="-5400000">
            <a:off x="6151563" y="5378450"/>
            <a:ext cx="304800" cy="1270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0921" name="Rectangle 9"/>
          <p:cNvSpPr>
            <a:spLocks noChangeArrowheads="1"/>
          </p:cNvSpPr>
          <p:nvPr/>
        </p:nvSpPr>
        <p:spPr bwMode="auto">
          <a:xfrm>
            <a:off x="850900" y="4302125"/>
            <a:ext cx="727075" cy="79375"/>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900" i="1">
                <a:solidFill>
                  <a:srgbClr val="2E2E2E"/>
                </a:solidFill>
              </a:rPr>
              <a:t>Crista Vargas,</a:t>
            </a:r>
          </a:p>
        </p:txBody>
      </p:sp>
      <p:grpSp>
        <p:nvGrpSpPr>
          <p:cNvPr id="550926" name="Group 14"/>
          <p:cNvGrpSpPr>
            <a:grpSpLocks/>
          </p:cNvGrpSpPr>
          <p:nvPr/>
        </p:nvGrpSpPr>
        <p:grpSpPr bwMode="auto">
          <a:xfrm>
            <a:off x="381000" y="2133600"/>
            <a:ext cx="6096000" cy="3778250"/>
            <a:chOff x="240" y="1344"/>
            <a:chExt cx="3840" cy="2380"/>
          </a:xfrm>
        </p:grpSpPr>
        <p:pic>
          <p:nvPicPr>
            <p:cNvPr id="550915" name="Picture 3" descr="8-7_p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344"/>
              <a:ext cx="3840" cy="2380"/>
            </a:xfrm>
            <a:prstGeom prst="rect">
              <a:avLst/>
            </a:prstGeom>
            <a:noFill/>
            <a:extLst>
              <a:ext uri="{909E8E84-426E-40DD-AFC4-6F175D3DCCD1}">
                <a14:hiddenFill xmlns:a14="http://schemas.microsoft.com/office/drawing/2010/main">
                  <a:solidFill>
                    <a:srgbClr val="FFFFFF"/>
                  </a:solidFill>
                </a14:hiddenFill>
              </a:ext>
            </a:extLst>
          </p:spPr>
        </p:pic>
        <p:sp>
          <p:nvSpPr>
            <p:cNvPr id="550922" name="Rectangle 10"/>
            <p:cNvSpPr>
              <a:spLocks noChangeArrowheads="1"/>
            </p:cNvSpPr>
            <p:nvPr/>
          </p:nvSpPr>
          <p:spPr bwMode="auto">
            <a:xfrm>
              <a:off x="1518" y="1395"/>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grpSp>
      <p:sp>
        <p:nvSpPr>
          <p:cNvPr id="550923" name="Rectangle 11"/>
          <p:cNvSpPr>
            <a:spLocks noChangeArrowheads="1"/>
          </p:cNvSpPr>
          <p:nvPr/>
        </p:nvSpPr>
        <p:spPr bwMode="auto">
          <a:xfrm>
            <a:off x="850900" y="4419600"/>
            <a:ext cx="727075" cy="114300"/>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anchor="ctr"/>
          <a:lstStyle/>
          <a:p>
            <a:pPr algn="l"/>
            <a:r>
              <a:rPr lang="en-US" altLang="en-US" sz="900" i="1">
                <a:solidFill>
                  <a:srgbClr val="2E2E2E"/>
                </a:solidFill>
              </a:rPr>
              <a:t>Crista Vargas,</a:t>
            </a:r>
          </a:p>
        </p:txBody>
      </p:sp>
      <p:sp>
        <p:nvSpPr>
          <p:cNvPr id="550925" name="Rectangle 13"/>
          <p:cNvSpPr>
            <a:spLocks noChangeArrowheads="1"/>
          </p:cNvSpPr>
          <p:nvPr/>
        </p:nvSpPr>
        <p:spPr bwMode="auto">
          <a:xfrm>
            <a:off x="5029200" y="5895975"/>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206</a:t>
            </a:r>
          </a:p>
        </p:txBody>
      </p:sp>
      <p:sp>
        <p:nvSpPr>
          <p:cNvPr id="550927" name="Oval 1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551938" name="Rectangle 2"/>
          <p:cNvSpPr>
            <a:spLocks noGrp="1" noChangeArrowheads="1"/>
          </p:cNvSpPr>
          <p:nvPr>
            <p:ph type="title"/>
          </p:nvPr>
        </p:nvSpPr>
        <p:spPr/>
        <p:txBody>
          <a:bodyPr/>
          <a:lstStyle/>
          <a:p>
            <a:r>
              <a:rPr lang="en-US" altLang="en-US"/>
              <a:t>Showing Net Income or Net Loss on the Work Sheet</a:t>
            </a:r>
          </a:p>
        </p:txBody>
      </p:sp>
      <p:sp>
        <p:nvSpPr>
          <p:cNvPr id="55193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5194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pic>
        <p:nvPicPr>
          <p:cNvPr id="551941" name="Picture 5" descr="2 boxes fro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03425"/>
            <a:ext cx="7696200" cy="2879725"/>
          </a:xfrm>
          <a:prstGeom prst="rect">
            <a:avLst/>
          </a:prstGeom>
          <a:noFill/>
          <a:extLst>
            <a:ext uri="{909E8E84-426E-40DD-AFC4-6F175D3DCCD1}">
              <a14:hiddenFill xmlns:a14="http://schemas.microsoft.com/office/drawing/2010/main">
                <a:solidFill>
                  <a:srgbClr val="FFFFFF"/>
                </a:solidFill>
              </a14:hiddenFill>
            </a:ext>
          </a:extLst>
        </p:spPr>
      </p:pic>
      <p:sp>
        <p:nvSpPr>
          <p:cNvPr id="551942" name="Rectangle 6"/>
          <p:cNvSpPr>
            <a:spLocks noChangeArrowheads="1"/>
          </p:cNvSpPr>
          <p:nvPr/>
        </p:nvSpPr>
        <p:spPr bwMode="auto">
          <a:xfrm>
            <a:off x="958850" y="3200400"/>
            <a:ext cx="3048000"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b="1" u="sng">
                <a:solidFill>
                  <a:schemeClr val="bg1"/>
                </a:solidFill>
              </a:rPr>
              <a:t>Matching principles</a:t>
            </a:r>
            <a:r>
              <a:rPr lang="en-US" altLang="en-US" b="1">
                <a:solidFill>
                  <a:schemeClr val="bg1"/>
                </a:solidFill>
              </a:rPr>
              <a:t> are used by managers for:</a:t>
            </a:r>
          </a:p>
        </p:txBody>
      </p:sp>
      <p:sp>
        <p:nvSpPr>
          <p:cNvPr id="551943" name="Rectangle 7"/>
          <p:cNvSpPr>
            <a:spLocks noChangeArrowheads="1"/>
          </p:cNvSpPr>
          <p:nvPr/>
        </p:nvSpPr>
        <p:spPr bwMode="auto">
          <a:xfrm>
            <a:off x="5478463" y="2286000"/>
            <a:ext cx="2371725" cy="3968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b="1"/>
              <a:t>Analyzing Results</a:t>
            </a:r>
          </a:p>
        </p:txBody>
      </p:sp>
      <p:sp>
        <p:nvSpPr>
          <p:cNvPr id="551944" name="Rectangle 8"/>
          <p:cNvSpPr>
            <a:spLocks noChangeArrowheads="1"/>
          </p:cNvSpPr>
          <p:nvPr/>
        </p:nvSpPr>
        <p:spPr bwMode="auto">
          <a:xfrm>
            <a:off x="5518150" y="4191000"/>
            <a:ext cx="2328863" cy="3968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b="1"/>
              <a:t>Making Decisions</a:t>
            </a:r>
          </a:p>
        </p:txBody>
      </p:sp>
      <p:sp>
        <p:nvSpPr>
          <p:cNvPr id="551945" name="AutoShape 9"/>
          <p:cNvSpPr>
            <a:spLocks noChangeArrowheads="1"/>
          </p:cNvSpPr>
          <p:nvPr/>
        </p:nvSpPr>
        <p:spPr bwMode="auto">
          <a:xfrm>
            <a:off x="1550988" y="5180013"/>
            <a:ext cx="619442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b="1">
                <a:solidFill>
                  <a:srgbClr val="CC0000"/>
                </a:solidFill>
              </a:rPr>
              <a:t>matching principle</a:t>
            </a:r>
            <a:endParaRPr lang="en-US" altLang="en-US" sz="1800">
              <a:solidFill>
                <a:srgbClr val="2E2E2E"/>
              </a:solidFill>
            </a:endParaRPr>
          </a:p>
          <a:p>
            <a:pPr algn="ctr" eaLnBrk="0" hangingPunct="0"/>
            <a:r>
              <a:rPr lang="en-US" altLang="en-US" sz="1800"/>
              <a:t>Principle requiring that the expenses incurred in an accounting period are matched with revenue earned in the same period.</a:t>
            </a:r>
          </a:p>
        </p:txBody>
      </p:sp>
      <p:pic>
        <p:nvPicPr>
          <p:cNvPr id="551946" name="Picture 1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6689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551947" name="Oval 11">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945"/>
                                        </p:tgtEl>
                                        <p:attrNameLst>
                                          <p:attrName>style.visibility</p:attrName>
                                        </p:attrNameLst>
                                      </p:cBhvr>
                                      <p:to>
                                        <p:strVal val="visible"/>
                                      </p:to>
                                    </p:set>
                                    <p:animEffect transition="in" filter="fade">
                                      <p:cBhvr>
                                        <p:cTn id="7" dur="500"/>
                                        <p:tgtEl>
                                          <p:spTgt spid="55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3124" name="Picture 52" descr="CH 8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8"/>
          <p:cNvSpPr>
            <a:spLocks noChangeArrowheads="1"/>
          </p:cNvSpPr>
          <p:nvPr/>
        </p:nvSpPr>
        <p:spPr bwMode="auto">
          <a:xfrm>
            <a:off x="1219200" y="2286000"/>
            <a:ext cx="76200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spcAft>
                <a:spcPts val="300"/>
              </a:spcAft>
              <a:buFontTx/>
              <a:buNone/>
            </a:pPr>
            <a:r>
              <a:rPr lang="en-US" altLang="en-US" b="1">
                <a:solidFill>
                  <a:srgbClr val="006600"/>
                </a:solidFill>
              </a:rPr>
              <a:t>The work sheet organizes general ledger account information for the financial statements. After completing the work sheet, you will know the net income or net loss for the accounting period.</a:t>
            </a:r>
          </a:p>
        </p:txBody>
      </p:sp>
      <p:pic>
        <p:nvPicPr>
          <p:cNvPr id="3116" name="Picture 44" descr="main idea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384800" cy="639763"/>
          </a:xfrm>
          <a:prstGeom prst="rect">
            <a:avLst/>
          </a:prstGeom>
          <a:noFill/>
          <a:extLst>
            <a:ext uri="{909E8E84-426E-40DD-AFC4-6F175D3DCCD1}">
              <a14:hiddenFill xmlns:a14="http://schemas.microsoft.com/office/drawing/2010/main">
                <a:solidFill>
                  <a:srgbClr val="FFFFFF"/>
                </a:solidFill>
              </a14:hiddenFill>
            </a:ext>
          </a:extLst>
        </p:spPr>
      </p:pic>
      <p:sp>
        <p:nvSpPr>
          <p:cNvPr id="3125" name="Rectangle 53"/>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a:solidFill>
                  <a:schemeClr val="bg1"/>
                </a:solidFill>
              </a:rPr>
              <a:t>Glencoe Accounting </a:t>
            </a:r>
          </a:p>
        </p:txBody>
      </p:sp>
      <p:sp>
        <p:nvSpPr>
          <p:cNvPr id="3126" name="Rectangle 54"/>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a:solidFill>
                  <a:schemeClr val="bg1"/>
                </a:solidFill>
              </a:rPr>
              <a:t>Copyright © by The McGraw-Hill Companies, Inc. All rights reserved. </a:t>
            </a:r>
          </a:p>
        </p:txBody>
      </p:sp>
      <p:sp>
        <p:nvSpPr>
          <p:cNvPr id="3127" name="Oval 55">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grpSp>
        <p:nvGrpSpPr>
          <p:cNvPr id="552973" name="Group 13"/>
          <p:cNvGrpSpPr>
            <a:grpSpLocks/>
          </p:cNvGrpSpPr>
          <p:nvPr/>
        </p:nvGrpSpPr>
        <p:grpSpPr bwMode="auto">
          <a:xfrm>
            <a:off x="1752600" y="2362200"/>
            <a:ext cx="6096000" cy="4141788"/>
            <a:chOff x="1104" y="1488"/>
            <a:chExt cx="3840" cy="2609"/>
          </a:xfrm>
        </p:grpSpPr>
        <p:pic>
          <p:nvPicPr>
            <p:cNvPr id="552966" name="Picture 6" descr="pg204_fig8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488"/>
              <a:ext cx="3840" cy="2609"/>
            </a:xfrm>
            <a:prstGeom prst="rect">
              <a:avLst/>
            </a:prstGeom>
            <a:noFill/>
            <a:extLst>
              <a:ext uri="{909E8E84-426E-40DD-AFC4-6F175D3DCCD1}">
                <a14:hiddenFill xmlns:a14="http://schemas.microsoft.com/office/drawing/2010/main">
                  <a:solidFill>
                    <a:srgbClr val="FFFFFF"/>
                  </a:solidFill>
                </a14:hiddenFill>
              </a:ext>
            </a:extLst>
          </p:spPr>
        </p:pic>
        <p:sp>
          <p:nvSpPr>
            <p:cNvPr id="552971" name="Rectangle 11"/>
            <p:cNvSpPr>
              <a:spLocks noChangeArrowheads="1"/>
            </p:cNvSpPr>
            <p:nvPr/>
          </p:nvSpPr>
          <p:spPr bwMode="auto">
            <a:xfrm>
              <a:off x="2415" y="1556"/>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grpSp>
      <p:sp>
        <p:nvSpPr>
          <p:cNvPr id="552962" name="Rectangle 2"/>
          <p:cNvSpPr>
            <a:spLocks noGrp="1" noChangeArrowheads="1"/>
          </p:cNvSpPr>
          <p:nvPr>
            <p:ph type="title"/>
          </p:nvPr>
        </p:nvSpPr>
        <p:spPr/>
        <p:txBody>
          <a:bodyPr/>
          <a:lstStyle/>
          <a:p>
            <a:r>
              <a:rPr lang="en-US" altLang="en-US"/>
              <a:t>Showing Net Income or Net Loss on the Work Sheet</a:t>
            </a:r>
          </a:p>
        </p:txBody>
      </p:sp>
      <p:sp>
        <p:nvSpPr>
          <p:cNvPr id="55296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52964"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52965" name="Rectangle 5"/>
          <p:cNvSpPr>
            <a:spLocks noChangeArrowheads="1"/>
          </p:cNvSpPr>
          <p:nvPr/>
        </p:nvSpPr>
        <p:spPr bwMode="auto">
          <a:xfrm>
            <a:off x="1981200" y="1890713"/>
            <a:ext cx="5462588" cy="427037"/>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200" b="1">
                <a:solidFill>
                  <a:srgbClr val="006600"/>
                </a:solidFill>
              </a:rPr>
              <a:t>Showing Net Income on the Work Sheet</a:t>
            </a:r>
          </a:p>
        </p:txBody>
      </p:sp>
      <p:sp>
        <p:nvSpPr>
          <p:cNvPr id="552967" name="Rectangle 7"/>
          <p:cNvSpPr>
            <a:spLocks noChangeArrowheads="1"/>
          </p:cNvSpPr>
          <p:nvPr/>
        </p:nvSpPr>
        <p:spPr bwMode="auto">
          <a:xfrm>
            <a:off x="533400" y="3413125"/>
            <a:ext cx="2895600" cy="1920875"/>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b="1">
                <a:solidFill>
                  <a:srgbClr val="CC0000"/>
                </a:solidFill>
              </a:rPr>
              <a:t>A</a:t>
            </a:r>
            <a:r>
              <a:rPr lang="en-US" altLang="en-US" b="1">
                <a:solidFill>
                  <a:srgbClr val="006600"/>
                </a:solidFill>
              </a:rPr>
              <a:t> </a:t>
            </a:r>
            <a:r>
              <a:rPr lang="en-US" altLang="en-US"/>
              <a:t>- After the last account, skip a line and enter the words </a:t>
            </a:r>
            <a:r>
              <a:rPr lang="en-US" altLang="en-US" i="1"/>
              <a:t>Net Income </a:t>
            </a:r>
            <a:r>
              <a:rPr lang="en-US" altLang="en-US"/>
              <a:t>or </a:t>
            </a:r>
            <a:r>
              <a:rPr lang="en-US" altLang="en-US" i="1"/>
              <a:t>Net Loss </a:t>
            </a:r>
            <a:r>
              <a:rPr lang="en-US" altLang="en-US"/>
              <a:t>in the Account Name column.</a:t>
            </a:r>
          </a:p>
        </p:txBody>
      </p:sp>
      <p:sp>
        <p:nvSpPr>
          <p:cNvPr id="552969" name="AutoShape 9"/>
          <p:cNvSpPr>
            <a:spLocks noChangeArrowheads="1"/>
          </p:cNvSpPr>
          <p:nvPr/>
        </p:nvSpPr>
        <p:spPr bwMode="auto">
          <a:xfrm rot="-5400000">
            <a:off x="2419350" y="626745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70" name="Rectangle 10"/>
          <p:cNvSpPr>
            <a:spLocks noChangeArrowheads="1"/>
          </p:cNvSpPr>
          <p:nvPr/>
        </p:nvSpPr>
        <p:spPr bwMode="auto">
          <a:xfrm>
            <a:off x="7713663" y="589915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207</a:t>
            </a:r>
          </a:p>
        </p:txBody>
      </p:sp>
      <p:sp>
        <p:nvSpPr>
          <p:cNvPr id="552974" name="Oval 14">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52969"/>
                                        </p:tgtEl>
                                        <p:attrNameLst>
                                          <p:attrName>style.visibility</p:attrName>
                                        </p:attrNameLst>
                                      </p:cBhvr>
                                      <p:to>
                                        <p:strVal val="visible"/>
                                      </p:to>
                                    </p:set>
                                    <p:animEffect transition="in" filter="wipe(down)">
                                      <p:cBhvr>
                                        <p:cTn id="7" dur="500"/>
                                        <p:tgtEl>
                                          <p:spTgt spid="552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grpSp>
        <p:nvGrpSpPr>
          <p:cNvPr id="553994" name="Group 10"/>
          <p:cNvGrpSpPr>
            <a:grpSpLocks/>
          </p:cNvGrpSpPr>
          <p:nvPr/>
        </p:nvGrpSpPr>
        <p:grpSpPr bwMode="auto">
          <a:xfrm>
            <a:off x="1752600" y="2362200"/>
            <a:ext cx="6096000" cy="4141788"/>
            <a:chOff x="1104" y="1488"/>
            <a:chExt cx="3840" cy="2609"/>
          </a:xfrm>
        </p:grpSpPr>
        <p:pic>
          <p:nvPicPr>
            <p:cNvPr id="553990" name="Picture 6" descr="pg204_fig8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488"/>
              <a:ext cx="3840" cy="2609"/>
            </a:xfrm>
            <a:prstGeom prst="rect">
              <a:avLst/>
            </a:prstGeom>
            <a:noFill/>
            <a:extLst>
              <a:ext uri="{909E8E84-426E-40DD-AFC4-6F175D3DCCD1}">
                <a14:hiddenFill xmlns:a14="http://schemas.microsoft.com/office/drawing/2010/main">
                  <a:solidFill>
                    <a:srgbClr val="FFFFFF"/>
                  </a:solidFill>
                </a14:hiddenFill>
              </a:ext>
            </a:extLst>
          </p:spPr>
        </p:pic>
        <p:sp>
          <p:nvSpPr>
            <p:cNvPr id="553993" name="Rectangle 9"/>
            <p:cNvSpPr>
              <a:spLocks noChangeArrowheads="1"/>
            </p:cNvSpPr>
            <p:nvPr/>
          </p:nvSpPr>
          <p:spPr bwMode="auto">
            <a:xfrm>
              <a:off x="2415" y="1556"/>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grpSp>
      <p:sp>
        <p:nvSpPr>
          <p:cNvPr id="553986" name="Rectangle 2"/>
          <p:cNvSpPr>
            <a:spLocks noGrp="1" noChangeArrowheads="1"/>
          </p:cNvSpPr>
          <p:nvPr>
            <p:ph type="title"/>
          </p:nvPr>
        </p:nvSpPr>
        <p:spPr/>
        <p:txBody>
          <a:bodyPr/>
          <a:lstStyle/>
          <a:p>
            <a:r>
              <a:rPr lang="en-US" altLang="en-US"/>
              <a:t>Showing Net Income or Net Loss on the Work Sheet</a:t>
            </a:r>
          </a:p>
        </p:txBody>
      </p:sp>
      <p:sp>
        <p:nvSpPr>
          <p:cNvPr id="55398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5398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53989" name="Rectangle 5"/>
          <p:cNvSpPr>
            <a:spLocks noChangeArrowheads="1"/>
          </p:cNvSpPr>
          <p:nvPr/>
        </p:nvSpPr>
        <p:spPr bwMode="auto">
          <a:xfrm>
            <a:off x="1981200" y="1890713"/>
            <a:ext cx="5462588" cy="427037"/>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200" b="1">
                <a:solidFill>
                  <a:srgbClr val="006600"/>
                </a:solidFill>
              </a:rPr>
              <a:t>Showing Net Income on the Work Sheet</a:t>
            </a:r>
          </a:p>
        </p:txBody>
      </p:sp>
      <p:sp>
        <p:nvSpPr>
          <p:cNvPr id="553991" name="Rectangle 7"/>
          <p:cNvSpPr>
            <a:spLocks noChangeArrowheads="1"/>
          </p:cNvSpPr>
          <p:nvPr/>
        </p:nvSpPr>
        <p:spPr bwMode="auto">
          <a:xfrm>
            <a:off x="533400" y="3381375"/>
            <a:ext cx="2895600" cy="2014538"/>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90000"/>
              </a:lnSpc>
              <a:spcBef>
                <a:spcPct val="20000"/>
              </a:spcBef>
              <a:buClr>
                <a:srgbClr val="006600"/>
              </a:buClr>
              <a:buFont typeface="Wingdings" pitchFamily="2" charset="2"/>
              <a:buNone/>
            </a:pPr>
            <a:r>
              <a:rPr lang="en-US" altLang="en-US" b="1">
                <a:solidFill>
                  <a:srgbClr val="CC0000"/>
                </a:solidFill>
              </a:rPr>
              <a:t>B</a:t>
            </a:r>
            <a:r>
              <a:rPr lang="en-US" altLang="en-US" b="1">
                <a:solidFill>
                  <a:srgbClr val="006600"/>
                </a:solidFill>
              </a:rPr>
              <a:t> </a:t>
            </a:r>
            <a:r>
              <a:rPr lang="en-US" altLang="en-US"/>
              <a:t>- On the same line, enter the net income total under the Income Statement Debit column, or the net loss under the Credit column.</a:t>
            </a:r>
          </a:p>
        </p:txBody>
      </p:sp>
      <p:sp>
        <p:nvSpPr>
          <p:cNvPr id="553992" name="AutoShape 8"/>
          <p:cNvSpPr>
            <a:spLocks noChangeArrowheads="1"/>
          </p:cNvSpPr>
          <p:nvPr/>
        </p:nvSpPr>
        <p:spPr bwMode="auto">
          <a:xfrm rot="5400000" flipH="1">
            <a:off x="4095750" y="626745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3995" name="Oval 1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53992"/>
                                        </p:tgtEl>
                                        <p:attrNameLst>
                                          <p:attrName>style.visibility</p:attrName>
                                        </p:attrNameLst>
                                      </p:cBhvr>
                                      <p:to>
                                        <p:strVal val="visible"/>
                                      </p:to>
                                    </p:set>
                                    <p:animEffect transition="in" filter="wipe(down)">
                                      <p:cBhvr>
                                        <p:cTn id="7" dur="500"/>
                                        <p:tgtEl>
                                          <p:spTgt spid="553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grpSp>
        <p:nvGrpSpPr>
          <p:cNvPr id="559114" name="Group 10"/>
          <p:cNvGrpSpPr>
            <a:grpSpLocks/>
          </p:cNvGrpSpPr>
          <p:nvPr/>
        </p:nvGrpSpPr>
        <p:grpSpPr bwMode="auto">
          <a:xfrm>
            <a:off x="1752600" y="2362200"/>
            <a:ext cx="6096000" cy="4141788"/>
            <a:chOff x="1104" y="1488"/>
            <a:chExt cx="3840" cy="2609"/>
          </a:xfrm>
        </p:grpSpPr>
        <p:pic>
          <p:nvPicPr>
            <p:cNvPr id="559110" name="Picture 6" descr="pg204_fig8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488"/>
              <a:ext cx="3840" cy="2609"/>
            </a:xfrm>
            <a:prstGeom prst="rect">
              <a:avLst/>
            </a:prstGeom>
            <a:noFill/>
            <a:extLst>
              <a:ext uri="{909E8E84-426E-40DD-AFC4-6F175D3DCCD1}">
                <a14:hiddenFill xmlns:a14="http://schemas.microsoft.com/office/drawing/2010/main">
                  <a:solidFill>
                    <a:srgbClr val="FFFFFF"/>
                  </a:solidFill>
                </a14:hiddenFill>
              </a:ext>
            </a:extLst>
          </p:spPr>
        </p:pic>
        <p:sp>
          <p:nvSpPr>
            <p:cNvPr id="559113" name="Rectangle 9"/>
            <p:cNvSpPr>
              <a:spLocks noChangeArrowheads="1"/>
            </p:cNvSpPr>
            <p:nvPr/>
          </p:nvSpPr>
          <p:spPr bwMode="auto">
            <a:xfrm>
              <a:off x="2415" y="1556"/>
              <a:ext cx="1200" cy="11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b="1">
                  <a:solidFill>
                    <a:srgbClr val="2E2E2E"/>
                  </a:solidFill>
                </a:rPr>
                <a:t>Zip Delivery Service</a:t>
              </a:r>
            </a:p>
          </p:txBody>
        </p:sp>
      </p:grpSp>
      <p:sp>
        <p:nvSpPr>
          <p:cNvPr id="559106" name="Rectangle 2"/>
          <p:cNvSpPr>
            <a:spLocks noGrp="1" noChangeArrowheads="1"/>
          </p:cNvSpPr>
          <p:nvPr>
            <p:ph type="title"/>
          </p:nvPr>
        </p:nvSpPr>
        <p:spPr/>
        <p:txBody>
          <a:bodyPr/>
          <a:lstStyle/>
          <a:p>
            <a:r>
              <a:rPr lang="en-US" altLang="en-US"/>
              <a:t>Showing Net Income or Net Loss on the Work Sheet</a:t>
            </a:r>
          </a:p>
        </p:txBody>
      </p:sp>
      <p:sp>
        <p:nvSpPr>
          <p:cNvPr id="55910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5910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59109" name="Rectangle 5"/>
          <p:cNvSpPr>
            <a:spLocks noChangeArrowheads="1"/>
          </p:cNvSpPr>
          <p:nvPr/>
        </p:nvSpPr>
        <p:spPr bwMode="auto">
          <a:xfrm>
            <a:off x="1981200" y="1890713"/>
            <a:ext cx="5462588" cy="427037"/>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200" b="1">
                <a:solidFill>
                  <a:srgbClr val="006600"/>
                </a:solidFill>
              </a:rPr>
              <a:t>Showing Net Income on the Work Sheet</a:t>
            </a:r>
          </a:p>
        </p:txBody>
      </p:sp>
      <p:sp>
        <p:nvSpPr>
          <p:cNvPr id="559111" name="Rectangle 7"/>
          <p:cNvSpPr>
            <a:spLocks noChangeArrowheads="1"/>
          </p:cNvSpPr>
          <p:nvPr/>
        </p:nvSpPr>
        <p:spPr bwMode="auto">
          <a:xfrm>
            <a:off x="533400" y="3517900"/>
            <a:ext cx="2895600" cy="1739900"/>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90000"/>
              </a:lnSpc>
              <a:spcBef>
                <a:spcPct val="20000"/>
              </a:spcBef>
              <a:buClr>
                <a:srgbClr val="006600"/>
              </a:buClr>
              <a:buFont typeface="Wingdings" pitchFamily="2" charset="2"/>
              <a:buNone/>
            </a:pPr>
            <a:r>
              <a:rPr lang="en-US" altLang="en-US" b="1">
                <a:solidFill>
                  <a:srgbClr val="CC0000"/>
                </a:solidFill>
              </a:rPr>
              <a:t>C</a:t>
            </a:r>
            <a:r>
              <a:rPr lang="en-US" altLang="en-US" b="1">
                <a:solidFill>
                  <a:srgbClr val="006600"/>
                </a:solidFill>
              </a:rPr>
              <a:t> </a:t>
            </a:r>
            <a:r>
              <a:rPr lang="en-US" altLang="en-US"/>
              <a:t>- On the same line, enter the net income amount under the Balance Sheet Credit column, or the net loss under the Debit column.</a:t>
            </a:r>
          </a:p>
        </p:txBody>
      </p:sp>
      <p:sp>
        <p:nvSpPr>
          <p:cNvPr id="559112" name="AutoShape 8"/>
          <p:cNvSpPr>
            <a:spLocks noChangeArrowheads="1"/>
          </p:cNvSpPr>
          <p:nvPr/>
        </p:nvSpPr>
        <p:spPr bwMode="auto">
          <a:xfrm rot="5400000" flipH="1">
            <a:off x="6076950" y="626745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9115" name="Oval 1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59112"/>
                                        </p:tgtEl>
                                        <p:attrNameLst>
                                          <p:attrName>style.visibility</p:attrName>
                                        </p:attrNameLst>
                                      </p:cBhvr>
                                      <p:to>
                                        <p:strVal val="visible"/>
                                      </p:to>
                                    </p:set>
                                    <p:animEffect transition="in" filter="wipe(down)">
                                      <p:cBhvr>
                                        <p:cTn id="7" dur="500"/>
                                        <p:tgtEl>
                                          <p:spTgt spid="559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altLang="en-US"/>
              <a:t>Glencoe Accounting </a:t>
            </a:r>
          </a:p>
        </p:txBody>
      </p:sp>
      <p:grpSp>
        <p:nvGrpSpPr>
          <p:cNvPr id="561174" name="Group 22"/>
          <p:cNvGrpSpPr>
            <a:grpSpLocks/>
          </p:cNvGrpSpPr>
          <p:nvPr/>
        </p:nvGrpSpPr>
        <p:grpSpPr bwMode="auto">
          <a:xfrm>
            <a:off x="4171950" y="1676400"/>
            <a:ext cx="4667250" cy="2892425"/>
            <a:chOff x="2628" y="1056"/>
            <a:chExt cx="2940" cy="1822"/>
          </a:xfrm>
        </p:grpSpPr>
        <p:pic>
          <p:nvPicPr>
            <p:cNvPr id="561162" name="Picture 10" descr="pg205_fig8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 y="1056"/>
              <a:ext cx="2940" cy="1822"/>
            </a:xfrm>
            <a:prstGeom prst="rect">
              <a:avLst/>
            </a:prstGeom>
            <a:noFill/>
            <a:extLst>
              <a:ext uri="{909E8E84-426E-40DD-AFC4-6F175D3DCCD1}">
                <a14:hiddenFill xmlns:a14="http://schemas.microsoft.com/office/drawing/2010/main">
                  <a:solidFill>
                    <a:srgbClr val="FFFFFF"/>
                  </a:solidFill>
                </a14:hiddenFill>
              </a:ext>
            </a:extLst>
          </p:spPr>
        </p:pic>
        <p:sp>
          <p:nvSpPr>
            <p:cNvPr id="561172" name="Rectangle 20"/>
            <p:cNvSpPr>
              <a:spLocks noChangeArrowheads="1"/>
            </p:cNvSpPr>
            <p:nvPr/>
          </p:nvSpPr>
          <p:spPr bwMode="auto">
            <a:xfrm>
              <a:off x="3484" y="1114"/>
              <a:ext cx="1200" cy="68"/>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500" b="1">
                  <a:solidFill>
                    <a:srgbClr val="2E2E2E"/>
                  </a:solidFill>
                </a:rPr>
                <a:t>Zip Delivery Service</a:t>
              </a:r>
            </a:p>
          </p:txBody>
        </p:sp>
      </p:grpSp>
      <p:sp>
        <p:nvSpPr>
          <p:cNvPr id="561154" name="Rectangle 2"/>
          <p:cNvSpPr>
            <a:spLocks noGrp="1" noChangeArrowheads="1"/>
          </p:cNvSpPr>
          <p:nvPr>
            <p:ph type="title"/>
          </p:nvPr>
        </p:nvSpPr>
        <p:spPr/>
        <p:txBody>
          <a:bodyPr/>
          <a:lstStyle/>
          <a:p>
            <a:r>
              <a:rPr lang="en-US" altLang="en-US"/>
              <a:t>Showing Net Income or Net Loss on the Work Sheet</a:t>
            </a:r>
          </a:p>
        </p:txBody>
      </p:sp>
      <p:sp>
        <p:nvSpPr>
          <p:cNvPr id="561155"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6115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61159" name="Rectangle 7"/>
          <p:cNvSpPr>
            <a:spLocks noChangeArrowheads="1"/>
          </p:cNvSpPr>
          <p:nvPr/>
        </p:nvSpPr>
        <p:spPr bwMode="auto">
          <a:xfrm>
            <a:off x="533400" y="2209800"/>
            <a:ext cx="2895600" cy="1616075"/>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1">
                <a:solidFill>
                  <a:srgbClr val="CC0000"/>
                </a:solidFill>
              </a:rPr>
              <a:t>D</a:t>
            </a:r>
            <a:r>
              <a:rPr lang="en-US" altLang="en-US" b="1">
                <a:solidFill>
                  <a:srgbClr val="006600"/>
                </a:solidFill>
              </a:rPr>
              <a:t> </a:t>
            </a:r>
            <a:r>
              <a:rPr lang="en-US" altLang="en-US"/>
              <a:t>- Draw a single rule across the four Income Statement and Balance Sheet columns below net income.</a:t>
            </a:r>
          </a:p>
        </p:txBody>
      </p:sp>
      <p:pic>
        <p:nvPicPr>
          <p:cNvPr id="561165" name="Picture 13" descr="pg206_fig8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4897438"/>
            <a:ext cx="4751388" cy="1216025"/>
          </a:xfrm>
          <a:prstGeom prst="rect">
            <a:avLst/>
          </a:prstGeom>
          <a:noFill/>
          <a:extLst>
            <a:ext uri="{909E8E84-426E-40DD-AFC4-6F175D3DCCD1}">
              <a14:hiddenFill xmlns:a14="http://schemas.microsoft.com/office/drawing/2010/main">
                <a:solidFill>
                  <a:srgbClr val="FFFFFF"/>
                </a:solidFill>
              </a14:hiddenFill>
            </a:ext>
          </a:extLst>
        </p:spPr>
      </p:pic>
      <p:sp>
        <p:nvSpPr>
          <p:cNvPr id="561166" name="Text Box 14"/>
          <p:cNvSpPr txBox="1">
            <a:spLocks noChangeArrowheads="1"/>
          </p:cNvSpPr>
          <p:nvPr/>
        </p:nvSpPr>
        <p:spPr bwMode="auto">
          <a:xfrm>
            <a:off x="4171950" y="4713288"/>
            <a:ext cx="2133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sz="1400" b="1">
                <a:solidFill>
                  <a:srgbClr val="006600"/>
                </a:solidFill>
              </a:rPr>
              <a:t>Showing Net loss </a:t>
            </a:r>
          </a:p>
        </p:txBody>
      </p:sp>
      <p:sp>
        <p:nvSpPr>
          <p:cNvPr id="561167" name="Text Box 15"/>
          <p:cNvSpPr txBox="1">
            <a:spLocks noChangeArrowheads="1"/>
          </p:cNvSpPr>
          <p:nvPr/>
        </p:nvSpPr>
        <p:spPr bwMode="auto">
          <a:xfrm>
            <a:off x="4171950" y="1447800"/>
            <a:ext cx="2133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sz="1400" b="1">
                <a:solidFill>
                  <a:srgbClr val="006600"/>
                </a:solidFill>
              </a:rPr>
              <a:t>Showing Net Income</a:t>
            </a:r>
          </a:p>
        </p:txBody>
      </p:sp>
      <p:sp>
        <p:nvSpPr>
          <p:cNvPr id="561168" name="Rectangle 16"/>
          <p:cNvSpPr>
            <a:spLocks noChangeArrowheads="1"/>
          </p:cNvSpPr>
          <p:nvPr/>
        </p:nvSpPr>
        <p:spPr bwMode="auto">
          <a:xfrm>
            <a:off x="533400" y="4191000"/>
            <a:ext cx="3048000" cy="1616075"/>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1">
                <a:solidFill>
                  <a:srgbClr val="CC0000"/>
                </a:solidFill>
              </a:rPr>
              <a:t>E</a:t>
            </a:r>
            <a:r>
              <a:rPr lang="en-US" altLang="en-US" b="1">
                <a:solidFill>
                  <a:srgbClr val="006600"/>
                </a:solidFill>
              </a:rPr>
              <a:t> </a:t>
            </a:r>
            <a:r>
              <a:rPr lang="en-US" altLang="en-US"/>
              <a:t>- Bring down the Income Statement Debit and Credit column totals (after adding net income or net loss).</a:t>
            </a:r>
          </a:p>
        </p:txBody>
      </p:sp>
      <p:sp>
        <p:nvSpPr>
          <p:cNvPr id="561169" name="AutoShape 17"/>
          <p:cNvSpPr>
            <a:spLocks noChangeArrowheads="1"/>
          </p:cNvSpPr>
          <p:nvPr/>
        </p:nvSpPr>
        <p:spPr bwMode="auto">
          <a:xfrm flipH="1">
            <a:off x="7065963" y="4592638"/>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1160" name="AutoShape 8"/>
          <p:cNvSpPr>
            <a:spLocks noChangeArrowheads="1"/>
          </p:cNvSpPr>
          <p:nvPr/>
        </p:nvSpPr>
        <p:spPr bwMode="auto">
          <a:xfrm flipH="1">
            <a:off x="8518525" y="609600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1170" name="AutoShape 18"/>
          <p:cNvSpPr>
            <a:spLocks noChangeArrowheads="1"/>
          </p:cNvSpPr>
          <p:nvPr/>
        </p:nvSpPr>
        <p:spPr bwMode="auto">
          <a:xfrm flipH="1">
            <a:off x="7239000" y="609600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1171" name="AutoShape 19"/>
          <p:cNvSpPr>
            <a:spLocks noChangeArrowheads="1"/>
          </p:cNvSpPr>
          <p:nvPr/>
        </p:nvSpPr>
        <p:spPr bwMode="auto">
          <a:xfrm flipH="1">
            <a:off x="6553200" y="4592638"/>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1175" name="Oval 23">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1160"/>
                                        </p:tgtEl>
                                        <p:attrNameLst>
                                          <p:attrName>style.visibility</p:attrName>
                                        </p:attrNameLst>
                                      </p:cBhvr>
                                      <p:to>
                                        <p:strVal val="visible"/>
                                      </p:to>
                                    </p:set>
                                    <p:animEffect transition="in" filter="wipe(down)">
                                      <p:cBhvr>
                                        <p:cTn id="7" dur="500"/>
                                        <p:tgtEl>
                                          <p:spTgt spid="5611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1169"/>
                                        </p:tgtEl>
                                        <p:attrNameLst>
                                          <p:attrName>style.visibility</p:attrName>
                                        </p:attrNameLst>
                                      </p:cBhvr>
                                      <p:to>
                                        <p:strVal val="visible"/>
                                      </p:to>
                                    </p:set>
                                    <p:animEffect transition="in" filter="wipe(down)">
                                      <p:cBhvr>
                                        <p:cTn id="10" dur="500"/>
                                        <p:tgtEl>
                                          <p:spTgt spid="56116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1170"/>
                                        </p:tgtEl>
                                        <p:attrNameLst>
                                          <p:attrName>style.visibility</p:attrName>
                                        </p:attrNameLst>
                                      </p:cBhvr>
                                      <p:to>
                                        <p:strVal val="visible"/>
                                      </p:to>
                                    </p:set>
                                    <p:animEffect transition="in" filter="wipe(down)">
                                      <p:cBhvr>
                                        <p:cTn id="13" dur="500"/>
                                        <p:tgtEl>
                                          <p:spTgt spid="5611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1171"/>
                                        </p:tgtEl>
                                        <p:attrNameLst>
                                          <p:attrName>style.visibility</p:attrName>
                                        </p:attrNameLst>
                                      </p:cBhvr>
                                      <p:to>
                                        <p:strVal val="visible"/>
                                      </p:to>
                                    </p:set>
                                    <p:animEffect transition="in" filter="wipe(down)">
                                      <p:cBhvr>
                                        <p:cTn id="16" dur="500"/>
                                        <p:tgtEl>
                                          <p:spTgt spid="56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9" grpId="0" animBg="1"/>
      <p:bldP spid="561160" grpId="0" animBg="1"/>
      <p:bldP spid="561170" grpId="0" animBg="1"/>
      <p:bldP spid="5611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0"/>
          </p:nvPr>
        </p:nvSpPr>
        <p:spPr/>
        <p:txBody>
          <a:bodyPr/>
          <a:lstStyle/>
          <a:p>
            <a:r>
              <a:rPr lang="en-US" altLang="en-US"/>
              <a:t>Glencoe Accounting </a:t>
            </a:r>
          </a:p>
        </p:txBody>
      </p:sp>
      <p:sp>
        <p:nvSpPr>
          <p:cNvPr id="565250" name="Rectangle 2"/>
          <p:cNvSpPr>
            <a:spLocks noGrp="1" noChangeArrowheads="1"/>
          </p:cNvSpPr>
          <p:nvPr>
            <p:ph type="title"/>
          </p:nvPr>
        </p:nvSpPr>
        <p:spPr/>
        <p:txBody>
          <a:bodyPr/>
          <a:lstStyle/>
          <a:p>
            <a:r>
              <a:rPr lang="en-US" altLang="en-US"/>
              <a:t>Showing Net Income or Net Loss on the Work Sheet</a:t>
            </a:r>
          </a:p>
        </p:txBody>
      </p:sp>
      <p:sp>
        <p:nvSpPr>
          <p:cNvPr id="56525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65252"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65253" name="Rectangle 5"/>
          <p:cNvSpPr>
            <a:spLocks noChangeArrowheads="1"/>
          </p:cNvSpPr>
          <p:nvPr/>
        </p:nvSpPr>
        <p:spPr bwMode="auto">
          <a:xfrm>
            <a:off x="533400" y="2209800"/>
            <a:ext cx="2895600" cy="1616075"/>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1">
                <a:solidFill>
                  <a:srgbClr val="CC0000"/>
                </a:solidFill>
              </a:rPr>
              <a:t>F</a:t>
            </a:r>
            <a:r>
              <a:rPr lang="en-US" altLang="en-US" b="1">
                <a:solidFill>
                  <a:srgbClr val="006600"/>
                </a:solidFill>
              </a:rPr>
              <a:t> </a:t>
            </a:r>
            <a:r>
              <a:rPr lang="en-US" altLang="en-US"/>
              <a:t>- Bring down the Balance Sheet Debit and Credit column totals (after adding net income or net loss).</a:t>
            </a:r>
          </a:p>
        </p:txBody>
      </p:sp>
      <p:sp>
        <p:nvSpPr>
          <p:cNvPr id="565254" name="AutoShape 6"/>
          <p:cNvSpPr>
            <a:spLocks noChangeArrowheads="1"/>
          </p:cNvSpPr>
          <p:nvPr/>
        </p:nvSpPr>
        <p:spPr bwMode="auto">
          <a:xfrm flipH="1">
            <a:off x="8001000" y="4608513"/>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65256" name="Picture 8" descr="pg206_fig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4897438"/>
            <a:ext cx="4751388" cy="1216025"/>
          </a:xfrm>
          <a:prstGeom prst="rect">
            <a:avLst/>
          </a:prstGeom>
          <a:noFill/>
          <a:extLst>
            <a:ext uri="{909E8E84-426E-40DD-AFC4-6F175D3DCCD1}">
              <a14:hiddenFill xmlns:a14="http://schemas.microsoft.com/office/drawing/2010/main">
                <a:solidFill>
                  <a:srgbClr val="FFFFFF"/>
                </a:solidFill>
              </a14:hiddenFill>
            </a:ext>
          </a:extLst>
        </p:spPr>
      </p:pic>
      <p:sp>
        <p:nvSpPr>
          <p:cNvPr id="565257" name="Text Box 9"/>
          <p:cNvSpPr txBox="1">
            <a:spLocks noChangeArrowheads="1"/>
          </p:cNvSpPr>
          <p:nvPr/>
        </p:nvSpPr>
        <p:spPr bwMode="auto">
          <a:xfrm>
            <a:off x="4171950" y="4713288"/>
            <a:ext cx="2133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sz="1400" b="1">
                <a:solidFill>
                  <a:srgbClr val="006600"/>
                </a:solidFill>
              </a:rPr>
              <a:t>Showing Net loss </a:t>
            </a:r>
          </a:p>
        </p:txBody>
      </p:sp>
      <p:sp>
        <p:nvSpPr>
          <p:cNvPr id="565258" name="Text Box 10"/>
          <p:cNvSpPr txBox="1">
            <a:spLocks noChangeArrowheads="1"/>
          </p:cNvSpPr>
          <p:nvPr/>
        </p:nvSpPr>
        <p:spPr bwMode="auto">
          <a:xfrm>
            <a:off x="4171950" y="1447800"/>
            <a:ext cx="2133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sz="1400" b="1">
                <a:solidFill>
                  <a:srgbClr val="006600"/>
                </a:solidFill>
              </a:rPr>
              <a:t>Showing Net Income</a:t>
            </a:r>
          </a:p>
        </p:txBody>
      </p:sp>
      <p:sp>
        <p:nvSpPr>
          <p:cNvPr id="565259" name="Rectangle 11"/>
          <p:cNvSpPr>
            <a:spLocks noChangeArrowheads="1"/>
          </p:cNvSpPr>
          <p:nvPr/>
        </p:nvSpPr>
        <p:spPr bwMode="auto">
          <a:xfrm>
            <a:off x="533400" y="4191000"/>
            <a:ext cx="3048000" cy="1311275"/>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1">
                <a:solidFill>
                  <a:srgbClr val="CC0000"/>
                </a:solidFill>
              </a:rPr>
              <a:t>G</a:t>
            </a:r>
            <a:r>
              <a:rPr lang="en-US" altLang="en-US" b="1">
                <a:solidFill>
                  <a:srgbClr val="006600"/>
                </a:solidFill>
              </a:rPr>
              <a:t> </a:t>
            </a:r>
            <a:r>
              <a:rPr lang="en-US" altLang="en-US"/>
              <a:t>- Draw a double rule under the four Balance Sheet and Income Statement totals.</a:t>
            </a:r>
          </a:p>
        </p:txBody>
      </p:sp>
      <p:sp>
        <p:nvSpPr>
          <p:cNvPr id="565260" name="AutoShape 12"/>
          <p:cNvSpPr>
            <a:spLocks noChangeArrowheads="1"/>
          </p:cNvSpPr>
          <p:nvPr/>
        </p:nvSpPr>
        <p:spPr bwMode="auto">
          <a:xfrm flipH="1">
            <a:off x="8405813" y="4608513"/>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5261" name="Rectangle 13"/>
          <p:cNvSpPr>
            <a:spLocks noChangeArrowheads="1"/>
          </p:cNvSpPr>
          <p:nvPr/>
        </p:nvSpPr>
        <p:spPr bwMode="auto">
          <a:xfrm>
            <a:off x="609600" y="5562600"/>
            <a:ext cx="3124200"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b="1" i="1">
                <a:solidFill>
                  <a:srgbClr val="006600"/>
                </a:solidFill>
              </a:rPr>
              <a:t>Total debits should equal total credits.</a:t>
            </a:r>
          </a:p>
        </p:txBody>
      </p:sp>
      <p:sp>
        <p:nvSpPr>
          <p:cNvPr id="565262" name="AutoShape 14"/>
          <p:cNvSpPr>
            <a:spLocks noChangeArrowheads="1"/>
          </p:cNvSpPr>
          <p:nvPr/>
        </p:nvSpPr>
        <p:spPr bwMode="auto">
          <a:xfrm flipH="1">
            <a:off x="8177213" y="609600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5263" name="AutoShape 15"/>
          <p:cNvSpPr>
            <a:spLocks noChangeArrowheads="1"/>
          </p:cNvSpPr>
          <p:nvPr/>
        </p:nvSpPr>
        <p:spPr bwMode="auto">
          <a:xfrm flipH="1">
            <a:off x="8405813" y="609600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65265" name="Group 17"/>
          <p:cNvGrpSpPr>
            <a:grpSpLocks/>
          </p:cNvGrpSpPr>
          <p:nvPr/>
        </p:nvGrpSpPr>
        <p:grpSpPr bwMode="auto">
          <a:xfrm>
            <a:off x="4171950" y="1676400"/>
            <a:ext cx="4667250" cy="2892425"/>
            <a:chOff x="2628" y="1056"/>
            <a:chExt cx="2940" cy="1822"/>
          </a:xfrm>
        </p:grpSpPr>
        <p:pic>
          <p:nvPicPr>
            <p:cNvPr id="565255" name="Picture 7" descr="pg205_fig8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 y="1056"/>
              <a:ext cx="2940" cy="1822"/>
            </a:xfrm>
            <a:prstGeom prst="rect">
              <a:avLst/>
            </a:prstGeom>
            <a:noFill/>
            <a:extLst>
              <a:ext uri="{909E8E84-426E-40DD-AFC4-6F175D3DCCD1}">
                <a14:hiddenFill xmlns:a14="http://schemas.microsoft.com/office/drawing/2010/main">
                  <a:solidFill>
                    <a:srgbClr val="FFFFFF"/>
                  </a:solidFill>
                </a14:hiddenFill>
              </a:ext>
            </a:extLst>
          </p:spPr>
        </p:pic>
        <p:sp>
          <p:nvSpPr>
            <p:cNvPr id="565264" name="Rectangle 16"/>
            <p:cNvSpPr>
              <a:spLocks noChangeArrowheads="1"/>
            </p:cNvSpPr>
            <p:nvPr/>
          </p:nvSpPr>
          <p:spPr bwMode="auto">
            <a:xfrm>
              <a:off x="3484" y="1114"/>
              <a:ext cx="1200" cy="68"/>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500" b="1">
                  <a:solidFill>
                    <a:srgbClr val="2E2E2E"/>
                  </a:solidFill>
                </a:rPr>
                <a:t>Zip Delivery Service</a:t>
              </a:r>
            </a:p>
          </p:txBody>
        </p:sp>
      </p:grpSp>
      <p:sp>
        <p:nvSpPr>
          <p:cNvPr id="565266" name="Oval 18">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5254"/>
                                        </p:tgtEl>
                                        <p:attrNameLst>
                                          <p:attrName>style.visibility</p:attrName>
                                        </p:attrNameLst>
                                      </p:cBhvr>
                                      <p:to>
                                        <p:strVal val="visible"/>
                                      </p:to>
                                    </p:set>
                                    <p:animEffect transition="in" filter="wipe(down)">
                                      <p:cBhvr>
                                        <p:cTn id="7" dur="500"/>
                                        <p:tgtEl>
                                          <p:spTgt spid="5652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5260"/>
                                        </p:tgtEl>
                                        <p:attrNameLst>
                                          <p:attrName>style.visibility</p:attrName>
                                        </p:attrNameLst>
                                      </p:cBhvr>
                                      <p:to>
                                        <p:strVal val="visible"/>
                                      </p:to>
                                    </p:set>
                                    <p:animEffect transition="in" filter="wipe(down)">
                                      <p:cBhvr>
                                        <p:cTn id="10" dur="500"/>
                                        <p:tgtEl>
                                          <p:spTgt spid="56526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5262"/>
                                        </p:tgtEl>
                                        <p:attrNameLst>
                                          <p:attrName>style.visibility</p:attrName>
                                        </p:attrNameLst>
                                      </p:cBhvr>
                                      <p:to>
                                        <p:strVal val="visible"/>
                                      </p:to>
                                    </p:set>
                                    <p:animEffect transition="in" filter="wipe(down)">
                                      <p:cBhvr>
                                        <p:cTn id="13" dur="500"/>
                                        <p:tgtEl>
                                          <p:spTgt spid="56526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5263"/>
                                        </p:tgtEl>
                                        <p:attrNameLst>
                                          <p:attrName>style.visibility</p:attrName>
                                        </p:attrNameLst>
                                      </p:cBhvr>
                                      <p:to>
                                        <p:strVal val="visible"/>
                                      </p:to>
                                    </p:set>
                                    <p:animEffect transition="in" filter="wipe(down)">
                                      <p:cBhvr>
                                        <p:cTn id="16" dur="500"/>
                                        <p:tgtEl>
                                          <p:spTgt spid="565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4" grpId="0" animBg="1"/>
      <p:bldP spid="565260" grpId="0" animBg="1"/>
      <p:bldP spid="565262" grpId="0" animBg="1"/>
      <p:bldP spid="5652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567298" name="Rectangle 2"/>
          <p:cNvSpPr>
            <a:spLocks noGrp="1" noChangeArrowheads="1"/>
          </p:cNvSpPr>
          <p:nvPr>
            <p:ph type="title"/>
          </p:nvPr>
        </p:nvSpPr>
        <p:spPr/>
        <p:txBody>
          <a:bodyPr/>
          <a:lstStyle/>
          <a:p>
            <a:r>
              <a:rPr lang="en-US" altLang="en-US"/>
              <a:t>Showing a Net Income or Net Loss on the Work Sheet</a:t>
            </a:r>
          </a:p>
        </p:txBody>
      </p:sp>
      <p:sp>
        <p:nvSpPr>
          <p:cNvPr id="56729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6730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pic>
        <p:nvPicPr>
          <p:cNvPr id="567303" name="Picture 7" descr="net 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62225"/>
            <a:ext cx="7446963" cy="1839913"/>
          </a:xfrm>
          <a:prstGeom prst="rect">
            <a:avLst/>
          </a:prstGeom>
          <a:noFill/>
          <a:extLst>
            <a:ext uri="{909E8E84-426E-40DD-AFC4-6F175D3DCCD1}">
              <a14:hiddenFill xmlns:a14="http://schemas.microsoft.com/office/drawing/2010/main">
                <a:solidFill>
                  <a:srgbClr val="FFFFFF"/>
                </a:solidFill>
              </a14:hiddenFill>
            </a:ext>
          </a:extLst>
        </p:spPr>
      </p:pic>
      <p:sp>
        <p:nvSpPr>
          <p:cNvPr id="567304" name="Text Box 8"/>
          <p:cNvSpPr txBox="1">
            <a:spLocks noChangeArrowheads="1"/>
          </p:cNvSpPr>
          <p:nvPr/>
        </p:nvSpPr>
        <p:spPr bwMode="auto">
          <a:xfrm>
            <a:off x="2667000" y="2057400"/>
            <a:ext cx="39052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en-US" sz="2800" b="1">
                <a:solidFill>
                  <a:srgbClr val="006600"/>
                </a:solidFill>
              </a:rPr>
              <a:t>Showing </a:t>
            </a:r>
            <a:r>
              <a:rPr lang="en-US" altLang="en-US" sz="2800" b="1" u="sng">
                <a:solidFill>
                  <a:srgbClr val="006600"/>
                </a:solidFill>
              </a:rPr>
              <a:t>Net Loss</a:t>
            </a:r>
          </a:p>
        </p:txBody>
      </p:sp>
      <p:sp>
        <p:nvSpPr>
          <p:cNvPr id="567305" name="AutoShape 9"/>
          <p:cNvSpPr>
            <a:spLocks noChangeArrowheads="1"/>
          </p:cNvSpPr>
          <p:nvPr/>
        </p:nvSpPr>
        <p:spPr bwMode="auto">
          <a:xfrm>
            <a:off x="1571625" y="5105400"/>
            <a:ext cx="61531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b="1">
                <a:solidFill>
                  <a:srgbClr val="CC0000"/>
                </a:solidFill>
              </a:rPr>
              <a:t>net loss</a:t>
            </a:r>
            <a:endParaRPr lang="en-US" altLang="en-US" sz="1800">
              <a:solidFill>
                <a:srgbClr val="2E2E2E"/>
              </a:solidFill>
            </a:endParaRPr>
          </a:p>
          <a:p>
            <a:pPr algn="ctr" eaLnBrk="0" hangingPunct="0"/>
            <a:r>
              <a:rPr lang="en-US" altLang="en-US" sz="1800"/>
              <a:t>The amount by which total expenses exceed total revenue for the accounting period.</a:t>
            </a:r>
          </a:p>
        </p:txBody>
      </p:sp>
      <p:pic>
        <p:nvPicPr>
          <p:cNvPr id="567306" name="Picture 1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44195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567307" name="Rectangle 11"/>
          <p:cNvSpPr>
            <a:spLocks noChangeArrowheads="1"/>
          </p:cNvSpPr>
          <p:nvPr/>
        </p:nvSpPr>
        <p:spPr bwMode="auto">
          <a:xfrm>
            <a:off x="6705600" y="4419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209</a:t>
            </a:r>
          </a:p>
        </p:txBody>
      </p:sp>
      <p:sp>
        <p:nvSpPr>
          <p:cNvPr id="567308" name="Oval 12">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305"/>
                                        </p:tgtEl>
                                        <p:attrNameLst>
                                          <p:attrName>style.visibility</p:attrName>
                                        </p:attrNameLst>
                                      </p:cBhvr>
                                      <p:to>
                                        <p:strVal val="visible"/>
                                      </p:to>
                                    </p:set>
                                    <p:animEffect transition="in" filter="fade">
                                      <p:cBhvr>
                                        <p:cTn id="7" dur="500"/>
                                        <p:tgtEl>
                                          <p:spTgt spid="56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p:txBody>
          <a:bodyPr/>
          <a:lstStyle/>
          <a:p>
            <a:r>
              <a:rPr lang="en-US" altLang="en-US"/>
              <a:t>Glencoe Accounting </a:t>
            </a:r>
          </a:p>
        </p:txBody>
      </p:sp>
      <p:sp>
        <p:nvSpPr>
          <p:cNvPr id="569346" name="Rectangle 2"/>
          <p:cNvSpPr>
            <a:spLocks noGrp="1" noChangeArrowheads="1"/>
          </p:cNvSpPr>
          <p:nvPr>
            <p:ph type="title"/>
          </p:nvPr>
        </p:nvSpPr>
        <p:spPr/>
        <p:txBody>
          <a:bodyPr/>
          <a:lstStyle/>
          <a:p>
            <a:r>
              <a:rPr lang="en-US" altLang="en-US"/>
              <a:t>A Review of the Six-Column Work Sheet</a:t>
            </a:r>
          </a:p>
        </p:txBody>
      </p:sp>
      <p:sp>
        <p:nvSpPr>
          <p:cNvPr id="56934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Completing the </a:t>
            </a:r>
            <a:br>
              <a:rPr lang="en-US" altLang="en-US" sz="1200" b="1">
                <a:solidFill>
                  <a:schemeClr val="bg1"/>
                </a:solidFill>
              </a:rPr>
            </a:br>
            <a:r>
              <a:rPr lang="en-US" altLang="en-US" sz="1200" b="1">
                <a:solidFill>
                  <a:schemeClr val="bg1"/>
                </a:solidFill>
              </a:rPr>
              <a:t>Work Sheet</a:t>
            </a:r>
          </a:p>
        </p:txBody>
      </p:sp>
      <p:sp>
        <p:nvSpPr>
          <p:cNvPr id="56934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8.2</a:t>
            </a:r>
          </a:p>
        </p:txBody>
      </p:sp>
      <p:sp>
        <p:nvSpPr>
          <p:cNvPr id="569349" name="Oval 5"/>
          <p:cNvSpPr>
            <a:spLocks noChangeArrowheads="1"/>
          </p:cNvSpPr>
          <p:nvPr/>
        </p:nvSpPr>
        <p:spPr bwMode="gray">
          <a:xfrm>
            <a:off x="533400" y="2057400"/>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1</a:t>
            </a:r>
          </a:p>
        </p:txBody>
      </p:sp>
      <p:sp>
        <p:nvSpPr>
          <p:cNvPr id="569350" name="Oval 6"/>
          <p:cNvSpPr>
            <a:spLocks noChangeArrowheads="1"/>
          </p:cNvSpPr>
          <p:nvPr/>
        </p:nvSpPr>
        <p:spPr bwMode="gray">
          <a:xfrm>
            <a:off x="533400" y="2754313"/>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2</a:t>
            </a:r>
          </a:p>
        </p:txBody>
      </p:sp>
      <p:sp>
        <p:nvSpPr>
          <p:cNvPr id="569351" name="Oval 7"/>
          <p:cNvSpPr>
            <a:spLocks noChangeArrowheads="1"/>
          </p:cNvSpPr>
          <p:nvPr/>
        </p:nvSpPr>
        <p:spPr bwMode="gray">
          <a:xfrm>
            <a:off x="533400" y="3451225"/>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3</a:t>
            </a:r>
          </a:p>
        </p:txBody>
      </p:sp>
      <p:sp>
        <p:nvSpPr>
          <p:cNvPr id="569352" name="Oval 8"/>
          <p:cNvSpPr>
            <a:spLocks noChangeArrowheads="1"/>
          </p:cNvSpPr>
          <p:nvPr/>
        </p:nvSpPr>
        <p:spPr bwMode="gray">
          <a:xfrm>
            <a:off x="533400" y="4148138"/>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4</a:t>
            </a:r>
          </a:p>
        </p:txBody>
      </p:sp>
      <p:sp>
        <p:nvSpPr>
          <p:cNvPr id="569353" name="Oval 9"/>
          <p:cNvSpPr>
            <a:spLocks noChangeArrowheads="1"/>
          </p:cNvSpPr>
          <p:nvPr/>
        </p:nvSpPr>
        <p:spPr bwMode="gray">
          <a:xfrm>
            <a:off x="4953000" y="2057400"/>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5</a:t>
            </a:r>
          </a:p>
        </p:txBody>
      </p:sp>
      <p:sp>
        <p:nvSpPr>
          <p:cNvPr id="569354" name="Oval 10"/>
          <p:cNvSpPr>
            <a:spLocks noChangeArrowheads="1"/>
          </p:cNvSpPr>
          <p:nvPr/>
        </p:nvSpPr>
        <p:spPr bwMode="gray">
          <a:xfrm>
            <a:off x="4953000" y="2754313"/>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6</a:t>
            </a:r>
          </a:p>
        </p:txBody>
      </p:sp>
      <p:sp>
        <p:nvSpPr>
          <p:cNvPr id="569355" name="Oval 11"/>
          <p:cNvSpPr>
            <a:spLocks noChangeArrowheads="1"/>
          </p:cNvSpPr>
          <p:nvPr/>
        </p:nvSpPr>
        <p:spPr bwMode="gray">
          <a:xfrm>
            <a:off x="4953000" y="3451225"/>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7</a:t>
            </a:r>
          </a:p>
        </p:txBody>
      </p:sp>
      <p:sp>
        <p:nvSpPr>
          <p:cNvPr id="569356" name="Oval 12"/>
          <p:cNvSpPr>
            <a:spLocks noChangeArrowheads="1"/>
          </p:cNvSpPr>
          <p:nvPr/>
        </p:nvSpPr>
        <p:spPr bwMode="gray">
          <a:xfrm>
            <a:off x="4953000" y="4148138"/>
            <a:ext cx="457200" cy="457200"/>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8</a:t>
            </a:r>
          </a:p>
        </p:txBody>
      </p:sp>
      <p:sp>
        <p:nvSpPr>
          <p:cNvPr id="569358" name="Rectangle 14"/>
          <p:cNvSpPr>
            <a:spLocks noChangeArrowheads="1"/>
          </p:cNvSpPr>
          <p:nvPr/>
        </p:nvSpPr>
        <p:spPr bwMode="gray">
          <a:xfrm>
            <a:off x="1066800" y="2738438"/>
            <a:ext cx="3352800" cy="5175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account numbers, names, and balances.</a:t>
            </a:r>
          </a:p>
        </p:txBody>
      </p:sp>
      <p:sp>
        <p:nvSpPr>
          <p:cNvPr id="569359" name="Rectangle 15"/>
          <p:cNvSpPr>
            <a:spLocks noChangeArrowheads="1"/>
          </p:cNvSpPr>
          <p:nvPr/>
        </p:nvSpPr>
        <p:spPr bwMode="gray">
          <a:xfrm>
            <a:off x="1066800" y="3355975"/>
            <a:ext cx="3352800" cy="5175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Show that Trial Balance debits and credits are equal.</a:t>
            </a:r>
          </a:p>
        </p:txBody>
      </p:sp>
      <p:sp>
        <p:nvSpPr>
          <p:cNvPr id="569360" name="Rectangle 16"/>
          <p:cNvSpPr>
            <a:spLocks noChangeArrowheads="1"/>
          </p:cNvSpPr>
          <p:nvPr/>
        </p:nvSpPr>
        <p:spPr bwMode="gray">
          <a:xfrm>
            <a:off x="1066800" y="4070350"/>
            <a:ext cx="3657600" cy="73025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Transfer the Trial Balance values to the Income Statement and Balance Sheet sections.</a:t>
            </a:r>
          </a:p>
        </p:txBody>
      </p:sp>
      <p:sp>
        <p:nvSpPr>
          <p:cNvPr id="569361" name="Rectangle 17"/>
          <p:cNvSpPr>
            <a:spLocks noChangeArrowheads="1"/>
          </p:cNvSpPr>
          <p:nvPr/>
        </p:nvSpPr>
        <p:spPr bwMode="gray">
          <a:xfrm>
            <a:off x="1066800" y="2116138"/>
            <a:ext cx="3352800" cy="3048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the heading.</a:t>
            </a:r>
          </a:p>
        </p:txBody>
      </p:sp>
      <p:sp>
        <p:nvSpPr>
          <p:cNvPr id="569362" name="Rectangle 18"/>
          <p:cNvSpPr>
            <a:spLocks noChangeArrowheads="1"/>
          </p:cNvSpPr>
          <p:nvPr/>
        </p:nvSpPr>
        <p:spPr bwMode="gray">
          <a:xfrm>
            <a:off x="5486400" y="2027238"/>
            <a:ext cx="3352800" cy="5175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Total the Income Statement and Balance Sheet columns.</a:t>
            </a:r>
          </a:p>
        </p:txBody>
      </p:sp>
      <p:sp>
        <p:nvSpPr>
          <p:cNvPr id="569363" name="Rectangle 19"/>
          <p:cNvSpPr>
            <a:spLocks noChangeArrowheads="1"/>
          </p:cNvSpPr>
          <p:nvPr/>
        </p:nvSpPr>
        <p:spPr bwMode="gray">
          <a:xfrm>
            <a:off x="5486400" y="2706688"/>
            <a:ext cx="3352800" cy="5175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Determine the net income </a:t>
            </a:r>
            <a:br>
              <a:rPr lang="en-US" altLang="en-US" sz="1400" b="1">
                <a:solidFill>
                  <a:srgbClr val="006600"/>
                </a:solidFill>
              </a:rPr>
            </a:br>
            <a:r>
              <a:rPr lang="en-US" altLang="en-US" sz="1400" b="1">
                <a:solidFill>
                  <a:srgbClr val="006600"/>
                </a:solidFill>
              </a:rPr>
              <a:t>or net loss.</a:t>
            </a:r>
          </a:p>
        </p:txBody>
      </p:sp>
      <p:sp>
        <p:nvSpPr>
          <p:cNvPr id="569364" name="Rectangle 20"/>
          <p:cNvSpPr>
            <a:spLocks noChangeArrowheads="1"/>
          </p:cNvSpPr>
          <p:nvPr/>
        </p:nvSpPr>
        <p:spPr bwMode="gray">
          <a:xfrm>
            <a:off x="5486400" y="3292475"/>
            <a:ext cx="3505200" cy="73025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the net income or net loss in the Income Statement and Balance Sheet columns.</a:t>
            </a:r>
          </a:p>
        </p:txBody>
      </p:sp>
      <p:sp>
        <p:nvSpPr>
          <p:cNvPr id="569365" name="Rectangle 21"/>
          <p:cNvSpPr>
            <a:spLocks noChangeArrowheads="1"/>
          </p:cNvSpPr>
          <p:nvPr/>
        </p:nvSpPr>
        <p:spPr bwMode="gray">
          <a:xfrm>
            <a:off x="5486400" y="4238625"/>
            <a:ext cx="3352800" cy="3048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Total and rule the four columns.</a:t>
            </a:r>
          </a:p>
        </p:txBody>
      </p:sp>
      <p:sp>
        <p:nvSpPr>
          <p:cNvPr id="569366" name="Oval 22">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p:txBody>
          <a:bodyPr/>
          <a:lstStyle/>
          <a:p>
            <a:r>
              <a:rPr lang="en-US" altLang="en-US"/>
              <a:t>Glencoe Accounting </a:t>
            </a:r>
          </a:p>
        </p:txBody>
      </p:sp>
      <p:sp>
        <p:nvSpPr>
          <p:cNvPr id="272387" name="Rectangle 3"/>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b="1">
                <a:solidFill>
                  <a:schemeClr val="bg1"/>
                </a:solidFill>
              </a:rPr>
              <a:t>Question 1</a:t>
            </a:r>
          </a:p>
        </p:txBody>
      </p:sp>
      <p:sp>
        <p:nvSpPr>
          <p:cNvPr id="272388" name="Rectangle 4"/>
          <p:cNvSpPr>
            <a:spLocks noChangeArrowheads="1"/>
          </p:cNvSpPr>
          <p:nvPr/>
        </p:nvSpPr>
        <p:spPr bwMode="auto">
          <a:xfrm>
            <a:off x="457200" y="1905000"/>
            <a:ext cx="7620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buClr>
                <a:srgbClr val="3366FF"/>
              </a:buClr>
              <a:buFont typeface="Wingdings" pitchFamily="2" charset="2"/>
              <a:buNone/>
            </a:pPr>
            <a:r>
              <a:rPr lang="en-US" altLang="en-US"/>
              <a:t>List the steps involved in completing a six-column work sheet.</a:t>
            </a:r>
          </a:p>
        </p:txBody>
      </p:sp>
      <p:grpSp>
        <p:nvGrpSpPr>
          <p:cNvPr id="272474" name="Group 90"/>
          <p:cNvGrpSpPr>
            <a:grpSpLocks/>
          </p:cNvGrpSpPr>
          <p:nvPr/>
        </p:nvGrpSpPr>
        <p:grpSpPr bwMode="auto">
          <a:xfrm>
            <a:off x="533400" y="2654300"/>
            <a:ext cx="8458200" cy="2773363"/>
            <a:chOff x="336" y="1672"/>
            <a:chExt cx="5328" cy="1747"/>
          </a:xfrm>
        </p:grpSpPr>
        <p:sp>
          <p:nvSpPr>
            <p:cNvPr id="272458" name="Oval 74"/>
            <p:cNvSpPr>
              <a:spLocks noChangeArrowheads="1"/>
            </p:cNvSpPr>
            <p:nvPr/>
          </p:nvSpPr>
          <p:spPr bwMode="gray">
            <a:xfrm>
              <a:off x="336" y="1691"/>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1</a:t>
              </a:r>
            </a:p>
          </p:txBody>
        </p:sp>
        <p:sp>
          <p:nvSpPr>
            <p:cNvPr id="272459" name="Oval 75"/>
            <p:cNvSpPr>
              <a:spLocks noChangeArrowheads="1"/>
            </p:cNvSpPr>
            <p:nvPr/>
          </p:nvSpPr>
          <p:spPr bwMode="gray">
            <a:xfrm>
              <a:off x="336" y="2130"/>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2</a:t>
              </a:r>
            </a:p>
          </p:txBody>
        </p:sp>
        <p:sp>
          <p:nvSpPr>
            <p:cNvPr id="272460" name="Oval 76"/>
            <p:cNvSpPr>
              <a:spLocks noChangeArrowheads="1"/>
            </p:cNvSpPr>
            <p:nvPr/>
          </p:nvSpPr>
          <p:spPr bwMode="gray">
            <a:xfrm>
              <a:off x="336" y="2569"/>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3</a:t>
              </a:r>
            </a:p>
          </p:txBody>
        </p:sp>
        <p:sp>
          <p:nvSpPr>
            <p:cNvPr id="272461" name="Oval 77"/>
            <p:cNvSpPr>
              <a:spLocks noChangeArrowheads="1"/>
            </p:cNvSpPr>
            <p:nvPr/>
          </p:nvSpPr>
          <p:spPr bwMode="gray">
            <a:xfrm>
              <a:off x="336" y="3008"/>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4</a:t>
              </a:r>
            </a:p>
          </p:txBody>
        </p:sp>
        <p:sp>
          <p:nvSpPr>
            <p:cNvPr id="272462" name="Oval 78"/>
            <p:cNvSpPr>
              <a:spLocks noChangeArrowheads="1"/>
            </p:cNvSpPr>
            <p:nvPr/>
          </p:nvSpPr>
          <p:spPr bwMode="gray">
            <a:xfrm>
              <a:off x="3120" y="1691"/>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5</a:t>
              </a:r>
            </a:p>
          </p:txBody>
        </p:sp>
        <p:sp>
          <p:nvSpPr>
            <p:cNvPr id="272463" name="Oval 79"/>
            <p:cNvSpPr>
              <a:spLocks noChangeArrowheads="1"/>
            </p:cNvSpPr>
            <p:nvPr/>
          </p:nvSpPr>
          <p:spPr bwMode="gray">
            <a:xfrm>
              <a:off x="3120" y="2130"/>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6</a:t>
              </a:r>
            </a:p>
          </p:txBody>
        </p:sp>
        <p:sp>
          <p:nvSpPr>
            <p:cNvPr id="272464" name="Oval 80"/>
            <p:cNvSpPr>
              <a:spLocks noChangeArrowheads="1"/>
            </p:cNvSpPr>
            <p:nvPr/>
          </p:nvSpPr>
          <p:spPr bwMode="gray">
            <a:xfrm>
              <a:off x="3120" y="2569"/>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7</a:t>
              </a:r>
            </a:p>
          </p:txBody>
        </p:sp>
        <p:sp>
          <p:nvSpPr>
            <p:cNvPr id="272465" name="Oval 81"/>
            <p:cNvSpPr>
              <a:spLocks noChangeArrowheads="1"/>
            </p:cNvSpPr>
            <p:nvPr/>
          </p:nvSpPr>
          <p:spPr bwMode="gray">
            <a:xfrm>
              <a:off x="3120" y="3008"/>
              <a:ext cx="288" cy="288"/>
            </a:xfrm>
            <a:prstGeom prst="ellipse">
              <a:avLst/>
            </a:prstGeom>
            <a:solidFill>
              <a:srgbClr val="CC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400" b="1">
                  <a:solidFill>
                    <a:schemeClr val="bg1"/>
                  </a:solidFill>
                </a:rPr>
                <a:t>8</a:t>
              </a:r>
            </a:p>
          </p:txBody>
        </p:sp>
        <p:sp>
          <p:nvSpPr>
            <p:cNvPr id="272466" name="Rectangle 82"/>
            <p:cNvSpPr>
              <a:spLocks noChangeArrowheads="1"/>
            </p:cNvSpPr>
            <p:nvPr/>
          </p:nvSpPr>
          <p:spPr bwMode="gray">
            <a:xfrm>
              <a:off x="672" y="2120"/>
              <a:ext cx="2112" cy="326"/>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account numbers, names, and balances.</a:t>
              </a:r>
            </a:p>
          </p:txBody>
        </p:sp>
        <p:sp>
          <p:nvSpPr>
            <p:cNvPr id="272467" name="Rectangle 83"/>
            <p:cNvSpPr>
              <a:spLocks noChangeArrowheads="1"/>
            </p:cNvSpPr>
            <p:nvPr/>
          </p:nvSpPr>
          <p:spPr bwMode="gray">
            <a:xfrm>
              <a:off x="672" y="2509"/>
              <a:ext cx="2112" cy="326"/>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Show that Trial Balance debits and credits are equal.</a:t>
              </a:r>
            </a:p>
          </p:txBody>
        </p:sp>
        <p:sp>
          <p:nvSpPr>
            <p:cNvPr id="272468" name="Rectangle 84"/>
            <p:cNvSpPr>
              <a:spLocks noChangeArrowheads="1"/>
            </p:cNvSpPr>
            <p:nvPr/>
          </p:nvSpPr>
          <p:spPr bwMode="gray">
            <a:xfrm>
              <a:off x="672" y="2959"/>
              <a:ext cx="2304" cy="46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Transfer the Trial Balance values to the Income Statement and Balance Sheet sections.</a:t>
              </a:r>
            </a:p>
          </p:txBody>
        </p:sp>
        <p:sp>
          <p:nvSpPr>
            <p:cNvPr id="272469" name="Rectangle 85"/>
            <p:cNvSpPr>
              <a:spLocks noChangeArrowheads="1"/>
            </p:cNvSpPr>
            <p:nvPr/>
          </p:nvSpPr>
          <p:spPr bwMode="gray">
            <a:xfrm>
              <a:off x="672" y="1728"/>
              <a:ext cx="2112" cy="192"/>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the heading.</a:t>
              </a:r>
            </a:p>
          </p:txBody>
        </p:sp>
        <p:sp>
          <p:nvSpPr>
            <p:cNvPr id="272470" name="Rectangle 86"/>
            <p:cNvSpPr>
              <a:spLocks noChangeArrowheads="1"/>
            </p:cNvSpPr>
            <p:nvPr/>
          </p:nvSpPr>
          <p:spPr bwMode="gray">
            <a:xfrm>
              <a:off x="3456" y="1672"/>
              <a:ext cx="2112" cy="326"/>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Total the Income Statement and Balance Sheet columns.</a:t>
              </a:r>
            </a:p>
          </p:txBody>
        </p:sp>
        <p:sp>
          <p:nvSpPr>
            <p:cNvPr id="272471" name="Rectangle 87"/>
            <p:cNvSpPr>
              <a:spLocks noChangeArrowheads="1"/>
            </p:cNvSpPr>
            <p:nvPr/>
          </p:nvSpPr>
          <p:spPr bwMode="gray">
            <a:xfrm>
              <a:off x="3456" y="2100"/>
              <a:ext cx="2112" cy="326"/>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Determine the net income </a:t>
              </a:r>
              <a:br>
                <a:rPr lang="en-US" altLang="en-US" sz="1400" b="1">
                  <a:solidFill>
                    <a:srgbClr val="006600"/>
                  </a:solidFill>
                </a:rPr>
              </a:br>
              <a:r>
                <a:rPr lang="en-US" altLang="en-US" sz="1400" b="1">
                  <a:solidFill>
                    <a:srgbClr val="006600"/>
                  </a:solidFill>
                </a:rPr>
                <a:t>or net loss.</a:t>
              </a:r>
            </a:p>
          </p:txBody>
        </p:sp>
        <p:sp>
          <p:nvSpPr>
            <p:cNvPr id="272472" name="Rectangle 88"/>
            <p:cNvSpPr>
              <a:spLocks noChangeArrowheads="1"/>
            </p:cNvSpPr>
            <p:nvPr/>
          </p:nvSpPr>
          <p:spPr bwMode="gray">
            <a:xfrm>
              <a:off x="3456" y="2469"/>
              <a:ext cx="2208" cy="46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Enter the net income or net loss in the Income Statement and Balance Sheet columns.</a:t>
              </a:r>
            </a:p>
          </p:txBody>
        </p:sp>
        <p:sp>
          <p:nvSpPr>
            <p:cNvPr id="272473" name="Rectangle 89"/>
            <p:cNvSpPr>
              <a:spLocks noChangeArrowheads="1"/>
            </p:cNvSpPr>
            <p:nvPr/>
          </p:nvSpPr>
          <p:spPr bwMode="gray">
            <a:xfrm>
              <a:off x="3456" y="3065"/>
              <a:ext cx="2112" cy="192"/>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1400" b="1">
                  <a:solidFill>
                    <a:srgbClr val="006600"/>
                  </a:solidFill>
                </a:rPr>
                <a:t>Total and rule the four columns.</a:t>
              </a:r>
            </a:p>
          </p:txBody>
        </p:sp>
      </p:grpSp>
      <p:sp>
        <p:nvSpPr>
          <p:cNvPr id="272475" name="Oval 91">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474"/>
                                        </p:tgtEl>
                                        <p:attrNameLst>
                                          <p:attrName>style.visibility</p:attrName>
                                        </p:attrNameLst>
                                      </p:cBhvr>
                                      <p:to>
                                        <p:strVal val="visible"/>
                                      </p:to>
                                    </p:set>
                                    <p:animEffect transition="in" filter="fade">
                                      <p:cBhvr>
                                        <p:cTn id="7" dur="500"/>
                                        <p:tgtEl>
                                          <p:spTgt spid="27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ltLang="en-US"/>
              <a:t>Glencoe Accounting </a:t>
            </a:r>
          </a:p>
        </p:txBody>
      </p:sp>
      <p:sp>
        <p:nvSpPr>
          <p:cNvPr id="518146"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b="1">
                <a:solidFill>
                  <a:schemeClr val="bg1"/>
                </a:solidFill>
              </a:rPr>
              <a:t>Question 2</a:t>
            </a:r>
          </a:p>
        </p:txBody>
      </p:sp>
      <p:sp>
        <p:nvSpPr>
          <p:cNvPr id="518147" name="Rectangle 3"/>
          <p:cNvSpPr>
            <a:spLocks noChangeArrowheads="1"/>
          </p:cNvSpPr>
          <p:nvPr/>
        </p:nvSpPr>
        <p:spPr bwMode="auto">
          <a:xfrm>
            <a:off x="457200" y="1905000"/>
            <a:ext cx="7620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buClr>
                <a:srgbClr val="3366FF"/>
              </a:buClr>
              <a:buFont typeface="Wingdings" pitchFamily="2" charset="2"/>
              <a:buNone/>
            </a:pPr>
            <a:r>
              <a:rPr lang="en-US" altLang="en-US"/>
              <a:t>Why are the Balance Sheet columns not equal for a business that has net income?</a:t>
            </a:r>
          </a:p>
        </p:txBody>
      </p:sp>
      <p:sp>
        <p:nvSpPr>
          <p:cNvPr id="518148" name="Rectangle 4"/>
          <p:cNvSpPr>
            <a:spLocks noChangeArrowheads="1"/>
          </p:cNvSpPr>
          <p:nvPr/>
        </p:nvSpPr>
        <p:spPr bwMode="auto">
          <a:xfrm>
            <a:off x="457200" y="2895600"/>
            <a:ext cx="8229600" cy="312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763" algn="l">
              <a:spcBef>
                <a:spcPct val="20000"/>
              </a:spcBef>
              <a:buBlip>
                <a:blip r:embed="rId3"/>
              </a:buBlip>
              <a:defRPr sz="2800">
                <a:solidFill>
                  <a:srgbClr val="2E2E2E"/>
                </a:solidFill>
                <a:latin typeface="Arial" charset="0"/>
              </a:defRPr>
            </a:lvl1pPr>
            <a:lvl2pPr marL="1143000" indent="-1023938" algn="l">
              <a:spcBef>
                <a:spcPct val="20000"/>
              </a:spcBef>
              <a:buChar char="–"/>
              <a:defRPr sz="2400">
                <a:solidFill>
                  <a:srgbClr val="2E2E2E"/>
                </a:solidFill>
                <a:latin typeface="Arial" charset="0"/>
              </a:defRPr>
            </a:lvl2pPr>
            <a:lvl3pPr marL="1485900" indent="-228600" algn="l">
              <a:spcBef>
                <a:spcPct val="20000"/>
              </a:spcBef>
              <a:buChar char="•"/>
              <a:defRPr sz="1900">
                <a:solidFill>
                  <a:srgbClr val="2E2E2E"/>
                </a:solidFill>
                <a:latin typeface="Arial" charset="0"/>
              </a:defRPr>
            </a:lvl3pPr>
            <a:lvl4pPr marL="1828800" indent="-228600" algn="l">
              <a:spcBef>
                <a:spcPct val="20000"/>
              </a:spcBef>
              <a:buChar char="–"/>
              <a:defRPr sz="2000">
                <a:solidFill>
                  <a:schemeClr val="tx1"/>
                </a:solidFill>
                <a:latin typeface="Arial" charset="0"/>
              </a:defRPr>
            </a:lvl4pPr>
            <a:lvl5pPr marL="2171700" indent="-228600" algn="l">
              <a:spcBef>
                <a:spcPct val="20000"/>
              </a:spcBef>
              <a:buChar char="»"/>
              <a:defRPr sz="2000">
                <a:solidFill>
                  <a:schemeClr val="tx1"/>
                </a:solidFill>
                <a:latin typeface="Arial" charset="0"/>
              </a:defRPr>
            </a:lvl5pPr>
            <a:lvl6pPr marL="2628900" indent="-228600" fontAlgn="base">
              <a:spcBef>
                <a:spcPct val="20000"/>
              </a:spcBef>
              <a:spcAft>
                <a:spcPct val="0"/>
              </a:spcAft>
              <a:buChar char="»"/>
              <a:defRPr sz="2000">
                <a:solidFill>
                  <a:schemeClr val="tx1"/>
                </a:solidFill>
                <a:latin typeface="Arial" charset="0"/>
              </a:defRPr>
            </a:lvl6pPr>
            <a:lvl7pPr marL="3086100" indent="-228600" fontAlgn="base">
              <a:spcBef>
                <a:spcPct val="20000"/>
              </a:spcBef>
              <a:spcAft>
                <a:spcPct val="0"/>
              </a:spcAft>
              <a:buChar char="»"/>
              <a:defRPr sz="2000">
                <a:solidFill>
                  <a:schemeClr val="tx1"/>
                </a:solidFill>
                <a:latin typeface="Arial" charset="0"/>
              </a:defRPr>
            </a:lvl7pPr>
            <a:lvl8pPr marL="3543300" indent="-228600" fontAlgn="base">
              <a:spcBef>
                <a:spcPct val="20000"/>
              </a:spcBef>
              <a:spcAft>
                <a:spcPct val="0"/>
              </a:spcAft>
              <a:buChar char="»"/>
              <a:defRPr sz="2000">
                <a:solidFill>
                  <a:schemeClr val="tx1"/>
                </a:solidFill>
                <a:latin typeface="Arial" charset="0"/>
              </a:defRPr>
            </a:lvl8pPr>
            <a:lvl9pPr marL="4000500" indent="-228600" fontAlgn="base">
              <a:spcBef>
                <a:spcPct val="20000"/>
              </a:spcBef>
              <a:spcAft>
                <a:spcPct val="0"/>
              </a:spcAft>
              <a:buChar char="»"/>
              <a:defRPr sz="2000">
                <a:solidFill>
                  <a:schemeClr val="tx1"/>
                </a:solidFill>
                <a:latin typeface="Arial" charset="0"/>
              </a:defRPr>
            </a:lvl9pPr>
          </a:lstStyle>
          <a:p>
            <a:pPr>
              <a:buClr>
                <a:srgbClr val="3366FF"/>
              </a:buClr>
              <a:buFont typeface="Wingdings" pitchFamily="2" charset="2"/>
              <a:buNone/>
            </a:pPr>
            <a:r>
              <a:rPr lang="en-US" altLang="en-US" sz="2000" b="1">
                <a:solidFill>
                  <a:srgbClr val="CC0000"/>
                </a:solidFill>
              </a:rPr>
              <a:t>The Trial Balance will be equal, but when the revenue and expense items (temporary capital accounts) are separated from the Balance Sheet accounts, the Income Statement and Balance Sheet columns will be out of balance by the same amount. This happens because revenues increase and expenses decrease the owner’s equity account (capital). Net income occurs when revenue exceeds expenses. Therefore, the capital account will be out of balance by the amount of the net income.</a:t>
            </a:r>
          </a:p>
        </p:txBody>
      </p:sp>
      <p:sp>
        <p:nvSpPr>
          <p:cNvPr id="518150" name="Oval 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8148"/>
                                        </p:tgtEl>
                                        <p:attrNameLst>
                                          <p:attrName>style.visibility</p:attrName>
                                        </p:attrNameLst>
                                      </p:cBhvr>
                                      <p:to>
                                        <p:strVal val="visible"/>
                                      </p:to>
                                    </p:set>
                                    <p:animEffect transition="in" filter="fade">
                                      <p:cBhvr>
                                        <p:cTn id="7" dur="500"/>
                                        <p:tgtEl>
                                          <p:spTgt spid="51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gray">
          <a:xfrm>
            <a:off x="6596063" y="190500"/>
            <a:ext cx="974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1">
                <a:solidFill>
                  <a:schemeClr val="bg1"/>
                </a:solidFill>
              </a:rPr>
              <a:t>End of</a:t>
            </a:r>
          </a:p>
        </p:txBody>
      </p:sp>
      <p:sp>
        <p:nvSpPr>
          <p:cNvPr id="219139" name="Oval 3">
            <a:hlinkClick r:id="rId3"/>
          </p:cNvPr>
          <p:cNvSpPr>
            <a:spLocks noChangeArrowheads="1"/>
          </p:cNvSpPr>
          <p:nvPr/>
        </p:nvSpPr>
        <p:spPr bwMode="auto">
          <a:xfrm>
            <a:off x="8153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170003" name="Picture 19" descr="CH 8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69989" name="Rectangle 5"/>
          <p:cNvSpPr>
            <a:spLocks noChangeArrowheads="1"/>
          </p:cNvSpPr>
          <p:nvPr/>
        </p:nvSpPr>
        <p:spPr bwMode="auto">
          <a:xfrm>
            <a:off x="1219200" y="2286000"/>
            <a:ext cx="77724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65000"/>
              </a:spcBef>
            </a:pPr>
            <a:r>
              <a:rPr lang="en-US" altLang="en-US" sz="1800"/>
              <a:t>Explain the purpose of the six-column work sheet.</a:t>
            </a:r>
          </a:p>
          <a:p>
            <a:pPr>
              <a:spcBef>
                <a:spcPct val="65000"/>
              </a:spcBef>
            </a:pPr>
            <a:r>
              <a:rPr lang="en-US" altLang="en-US" sz="1800"/>
              <a:t>Describe the parts of a six-column work sheet.</a:t>
            </a:r>
          </a:p>
          <a:p>
            <a:pPr>
              <a:spcBef>
                <a:spcPct val="65000"/>
              </a:spcBef>
            </a:pPr>
            <a:r>
              <a:rPr lang="en-US" altLang="en-US" sz="1800"/>
              <a:t>Prepare a six-column work sheet.</a:t>
            </a:r>
          </a:p>
          <a:p>
            <a:pPr>
              <a:spcBef>
                <a:spcPct val="65000"/>
              </a:spcBef>
            </a:pPr>
            <a:r>
              <a:rPr lang="en-US" altLang="en-US" sz="1800"/>
              <a:t>Calculate net income and net loss.</a:t>
            </a:r>
          </a:p>
        </p:txBody>
      </p:sp>
      <p:pic>
        <p:nvPicPr>
          <p:cNvPr id="169994" name="Picture 10" descr="chapter objectives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410200" cy="642938"/>
          </a:xfrm>
          <a:prstGeom prst="rect">
            <a:avLst/>
          </a:prstGeom>
          <a:noFill/>
          <a:extLst>
            <a:ext uri="{909E8E84-426E-40DD-AFC4-6F175D3DCCD1}">
              <a14:hiddenFill xmlns:a14="http://schemas.microsoft.com/office/drawing/2010/main">
                <a:solidFill>
                  <a:srgbClr val="FFFFFF"/>
                </a:solidFill>
              </a14:hiddenFill>
            </a:ext>
          </a:extLst>
        </p:spPr>
      </p:pic>
      <p:sp>
        <p:nvSpPr>
          <p:cNvPr id="170004" name="Rectangle 20"/>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a:solidFill>
                  <a:schemeClr val="bg1"/>
                </a:solidFill>
              </a:rPr>
              <a:t>Glencoe Accounting </a:t>
            </a:r>
          </a:p>
        </p:txBody>
      </p:sp>
      <p:sp>
        <p:nvSpPr>
          <p:cNvPr id="170005" name="Rectangle 21"/>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a:solidFill>
                  <a:schemeClr val="bg1"/>
                </a:solidFill>
              </a:rPr>
              <a:t>Copyright © by The McGraw-Hill Companies, Inc. All rights reserved. </a:t>
            </a:r>
          </a:p>
        </p:txBody>
      </p:sp>
      <p:sp>
        <p:nvSpPr>
          <p:cNvPr id="170006" name="Oval 22">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251910" name="Rectangle 6"/>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b="1">
                <a:solidFill>
                  <a:schemeClr val="accent2"/>
                </a:solidFill>
              </a:rPr>
              <a:t>Key Terms </a:t>
            </a:r>
          </a:p>
        </p:txBody>
      </p:sp>
      <p:sp>
        <p:nvSpPr>
          <p:cNvPr id="251911" name="Rectangle 7"/>
          <p:cNvSpPr>
            <a:spLocks noChangeArrowheads="1"/>
          </p:cNvSpPr>
          <p:nvPr/>
        </p:nvSpPr>
        <p:spPr bwMode="auto">
          <a:xfrm>
            <a:off x="11430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a:t>work sheet</a:t>
            </a:r>
          </a:p>
          <a:p>
            <a:pPr>
              <a:spcBef>
                <a:spcPct val="45000"/>
              </a:spcBef>
            </a:pPr>
            <a:r>
              <a:rPr lang="en-US" altLang="en-US" sz="2000"/>
              <a:t>ruling </a:t>
            </a:r>
          </a:p>
        </p:txBody>
      </p:sp>
      <p:sp>
        <p:nvSpPr>
          <p:cNvPr id="251913" name="Rectangle 9"/>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 </a:t>
            </a:r>
            <a:br>
              <a:rPr lang="en-US" altLang="en-US" sz="1200" b="1">
                <a:solidFill>
                  <a:schemeClr val="bg1"/>
                </a:solidFill>
              </a:rPr>
            </a:br>
            <a:r>
              <a:rPr lang="en-US" altLang="en-US" sz="1200" b="1">
                <a:solidFill>
                  <a:schemeClr val="bg1"/>
                </a:solidFill>
              </a:rPr>
              <a:t>Work Sheet</a:t>
            </a:r>
          </a:p>
        </p:txBody>
      </p:sp>
      <p:sp>
        <p:nvSpPr>
          <p:cNvPr id="251914" name="Rectangle 10"/>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251916" name="Oval 1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473090" name="Rectangle 2"/>
          <p:cNvSpPr>
            <a:spLocks noGrp="1" noChangeArrowheads="1"/>
          </p:cNvSpPr>
          <p:nvPr>
            <p:ph type="title"/>
          </p:nvPr>
        </p:nvSpPr>
        <p:spPr/>
        <p:txBody>
          <a:bodyPr/>
          <a:lstStyle/>
          <a:p>
            <a:r>
              <a:rPr lang="en-US" altLang="en-US" sz="2400"/>
              <a:t>The Sixth Step of the Accounting Cycle: The Work Sheet</a:t>
            </a:r>
            <a:endParaRPr lang="en-US" altLang="en-US"/>
          </a:p>
        </p:txBody>
      </p:sp>
      <p:sp>
        <p:nvSpPr>
          <p:cNvPr id="473091" name="Rectangle 3"/>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473092"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pic>
        <p:nvPicPr>
          <p:cNvPr id="473096" name="Picture 8" descr="2 boxes 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127875" cy="3276600"/>
          </a:xfrm>
          <a:prstGeom prst="rect">
            <a:avLst/>
          </a:prstGeom>
          <a:noFill/>
          <a:extLst>
            <a:ext uri="{909E8E84-426E-40DD-AFC4-6F175D3DCCD1}">
              <a14:hiddenFill xmlns:a14="http://schemas.microsoft.com/office/drawing/2010/main">
                <a:solidFill>
                  <a:srgbClr val="FFFFFF"/>
                </a:solidFill>
              </a14:hiddenFill>
            </a:ext>
          </a:extLst>
        </p:spPr>
      </p:pic>
      <p:sp>
        <p:nvSpPr>
          <p:cNvPr id="473097" name="Rectangle 9"/>
          <p:cNvSpPr>
            <a:spLocks noChangeArrowheads="1"/>
          </p:cNvSpPr>
          <p:nvPr/>
        </p:nvSpPr>
        <p:spPr bwMode="auto">
          <a:xfrm>
            <a:off x="1447800" y="2286000"/>
            <a:ext cx="5943600" cy="3968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altLang="en-US" b="1"/>
              <a:t>An accountant uses a </a:t>
            </a:r>
            <a:r>
              <a:rPr lang="en-US" altLang="en-US" b="1" u="sng"/>
              <a:t>work sheet</a:t>
            </a:r>
            <a:r>
              <a:rPr lang="en-US" altLang="en-US" b="1"/>
              <a:t> to:</a:t>
            </a:r>
          </a:p>
        </p:txBody>
      </p:sp>
      <p:sp>
        <p:nvSpPr>
          <p:cNvPr id="473098" name="Rectangle 10"/>
          <p:cNvSpPr>
            <a:spLocks noChangeArrowheads="1"/>
          </p:cNvSpPr>
          <p:nvPr/>
        </p:nvSpPr>
        <p:spPr bwMode="auto">
          <a:xfrm>
            <a:off x="1524000" y="2819400"/>
            <a:ext cx="5715000" cy="762000"/>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2200" b="1">
                <a:solidFill>
                  <a:srgbClr val="006600"/>
                </a:solidFill>
              </a:rPr>
              <a:t>Gather information to prepare financial statements.</a:t>
            </a:r>
          </a:p>
        </p:txBody>
      </p:sp>
      <p:sp>
        <p:nvSpPr>
          <p:cNvPr id="473099" name="Rectangle 11"/>
          <p:cNvSpPr>
            <a:spLocks noChangeArrowheads="1"/>
          </p:cNvSpPr>
          <p:nvPr/>
        </p:nvSpPr>
        <p:spPr bwMode="auto">
          <a:xfrm>
            <a:off x="1524000" y="4121150"/>
            <a:ext cx="5715000" cy="427038"/>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en-US" sz="2200" b="1">
                <a:solidFill>
                  <a:srgbClr val="006600"/>
                </a:solidFill>
              </a:rPr>
              <a:t>Complete other end-of-period activities.</a:t>
            </a:r>
          </a:p>
        </p:txBody>
      </p:sp>
      <p:sp>
        <p:nvSpPr>
          <p:cNvPr id="473094" name="AutoShape 6"/>
          <p:cNvSpPr>
            <a:spLocks noChangeArrowheads="1"/>
          </p:cNvSpPr>
          <p:nvPr/>
        </p:nvSpPr>
        <p:spPr bwMode="auto">
          <a:xfrm>
            <a:off x="1585913" y="5180013"/>
            <a:ext cx="612457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b="1">
                <a:solidFill>
                  <a:srgbClr val="CC0000"/>
                </a:solidFill>
              </a:rPr>
              <a:t>work sheet</a:t>
            </a:r>
            <a:endParaRPr lang="en-US" altLang="en-US" sz="1800">
              <a:solidFill>
                <a:srgbClr val="2E2E2E"/>
              </a:solidFill>
            </a:endParaRPr>
          </a:p>
          <a:p>
            <a:pPr algn="ctr" eaLnBrk="0" hangingPunct="0"/>
            <a:r>
              <a:rPr lang="en-US" altLang="en-US" sz="1800"/>
              <a:t>A working paper used to collect information from the ledger accounts for use in completing end-of-period activities.</a:t>
            </a:r>
          </a:p>
        </p:txBody>
      </p:sp>
      <p:pic>
        <p:nvPicPr>
          <p:cNvPr id="473095"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6689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73100" name="Oval 12">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3094"/>
                                        </p:tgtEl>
                                        <p:attrNameLst>
                                          <p:attrName>style.visibility</p:attrName>
                                        </p:attrNameLst>
                                      </p:cBhvr>
                                      <p:to>
                                        <p:strVal val="visible"/>
                                      </p:to>
                                    </p:set>
                                    <p:animEffect transition="in" filter="fade">
                                      <p:cBhvr>
                                        <p:cTn id="7" dur="500"/>
                                        <p:tgtEl>
                                          <p:spTgt spid="47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ltLang="en-US"/>
              <a:t>Glencoe Accounting </a:t>
            </a:r>
          </a:p>
        </p:txBody>
      </p:sp>
      <p:grpSp>
        <p:nvGrpSpPr>
          <p:cNvPr id="524309" name="Group 21"/>
          <p:cNvGrpSpPr>
            <a:grpSpLocks/>
          </p:cNvGrpSpPr>
          <p:nvPr/>
        </p:nvGrpSpPr>
        <p:grpSpPr bwMode="auto">
          <a:xfrm>
            <a:off x="457200" y="2582863"/>
            <a:ext cx="8229600" cy="2257425"/>
            <a:chOff x="288" y="1627"/>
            <a:chExt cx="5184" cy="1422"/>
          </a:xfrm>
        </p:grpSpPr>
        <p:pic>
          <p:nvPicPr>
            <p:cNvPr id="524299" name="Picture 11" descr="8-2_p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627"/>
              <a:ext cx="5184" cy="1422"/>
            </a:xfrm>
            <a:prstGeom prst="rect">
              <a:avLst/>
            </a:prstGeom>
            <a:noFill/>
            <a:extLst>
              <a:ext uri="{909E8E84-426E-40DD-AFC4-6F175D3DCCD1}">
                <a14:hiddenFill xmlns:a14="http://schemas.microsoft.com/office/drawing/2010/main">
                  <a:solidFill>
                    <a:srgbClr val="FFFFFF"/>
                  </a:solidFill>
                </a14:hiddenFill>
              </a:ext>
            </a:extLst>
          </p:spPr>
        </p:pic>
        <p:sp>
          <p:nvSpPr>
            <p:cNvPr id="524307" name="Rectangle 19"/>
            <p:cNvSpPr>
              <a:spLocks noChangeArrowheads="1"/>
            </p:cNvSpPr>
            <p:nvPr/>
          </p:nvSpPr>
          <p:spPr bwMode="auto">
            <a:xfrm>
              <a:off x="2254" y="1662"/>
              <a:ext cx="1200" cy="14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rgbClr val="2E2E2E"/>
                  </a:solidFill>
                </a:rPr>
                <a:t>Zip Delivery Service</a:t>
              </a:r>
            </a:p>
          </p:txBody>
        </p:sp>
      </p:grpSp>
      <p:sp>
        <p:nvSpPr>
          <p:cNvPr id="524290" name="Rectangle 2"/>
          <p:cNvSpPr>
            <a:spLocks noGrp="1" noChangeArrowheads="1"/>
          </p:cNvSpPr>
          <p:nvPr>
            <p:ph type="title"/>
          </p:nvPr>
        </p:nvSpPr>
        <p:spPr/>
        <p:txBody>
          <a:bodyPr/>
          <a:lstStyle/>
          <a:p>
            <a:r>
              <a:rPr lang="en-US" altLang="en-US"/>
              <a:t>The Work Sheet Sections</a:t>
            </a:r>
          </a:p>
        </p:txBody>
      </p:sp>
      <p:sp>
        <p:nvSpPr>
          <p:cNvPr id="524300" name="Rectangle 12"/>
          <p:cNvSpPr>
            <a:spLocks noChangeArrowheads="1"/>
          </p:cNvSpPr>
          <p:nvPr/>
        </p:nvSpPr>
        <p:spPr bwMode="auto">
          <a:xfrm>
            <a:off x="2603500" y="2133600"/>
            <a:ext cx="1468438" cy="3968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b="1">
                <a:solidFill>
                  <a:srgbClr val="CC0000"/>
                </a:solidFill>
              </a:rPr>
              <a:t>1.</a:t>
            </a:r>
            <a:r>
              <a:rPr lang="en-US" altLang="en-US" b="1"/>
              <a:t> Heading</a:t>
            </a:r>
          </a:p>
        </p:txBody>
      </p:sp>
      <p:sp>
        <p:nvSpPr>
          <p:cNvPr id="524301" name="Rectangle 13"/>
          <p:cNvSpPr>
            <a:spLocks noChangeArrowheads="1"/>
          </p:cNvSpPr>
          <p:nvPr/>
        </p:nvSpPr>
        <p:spPr bwMode="auto">
          <a:xfrm>
            <a:off x="838200" y="5002213"/>
            <a:ext cx="2244725" cy="3968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en-US" b="1">
                <a:solidFill>
                  <a:srgbClr val="CC0000"/>
                </a:solidFill>
              </a:rPr>
              <a:t>2.</a:t>
            </a:r>
            <a:r>
              <a:rPr lang="en-US" altLang="en-US" b="1"/>
              <a:t> Account Name</a:t>
            </a:r>
          </a:p>
        </p:txBody>
      </p:sp>
      <p:sp>
        <p:nvSpPr>
          <p:cNvPr id="524302" name="Rectangle 14"/>
          <p:cNvSpPr>
            <a:spLocks noChangeArrowheads="1"/>
          </p:cNvSpPr>
          <p:nvPr/>
        </p:nvSpPr>
        <p:spPr bwMode="auto">
          <a:xfrm>
            <a:off x="3748088" y="4937125"/>
            <a:ext cx="1158875"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en-US" b="1">
                <a:solidFill>
                  <a:srgbClr val="CC0000"/>
                </a:solidFill>
              </a:rPr>
              <a:t>3.</a:t>
            </a:r>
            <a:r>
              <a:rPr lang="en-US" altLang="en-US" b="1"/>
              <a:t> Trial </a:t>
            </a:r>
            <a:br>
              <a:rPr lang="en-US" altLang="en-US" b="1"/>
            </a:br>
            <a:r>
              <a:rPr lang="en-US" altLang="en-US" b="1"/>
              <a:t>Balance</a:t>
            </a:r>
          </a:p>
        </p:txBody>
      </p:sp>
      <p:sp>
        <p:nvSpPr>
          <p:cNvPr id="524303" name="Rectangle 15"/>
          <p:cNvSpPr>
            <a:spLocks noChangeArrowheads="1"/>
          </p:cNvSpPr>
          <p:nvPr/>
        </p:nvSpPr>
        <p:spPr bwMode="auto">
          <a:xfrm>
            <a:off x="5181600" y="4937125"/>
            <a:ext cx="1412875"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en-US" b="1">
                <a:solidFill>
                  <a:srgbClr val="CC0000"/>
                </a:solidFill>
              </a:rPr>
              <a:t>4.</a:t>
            </a:r>
            <a:r>
              <a:rPr lang="en-US" altLang="en-US" b="1"/>
              <a:t> Income</a:t>
            </a:r>
            <a:br>
              <a:rPr lang="en-US" altLang="en-US" b="1"/>
            </a:br>
            <a:r>
              <a:rPr lang="en-US" altLang="en-US" b="1"/>
              <a:t>Statement</a:t>
            </a:r>
          </a:p>
        </p:txBody>
      </p:sp>
      <p:sp>
        <p:nvSpPr>
          <p:cNvPr id="524304" name="Rectangle 16"/>
          <p:cNvSpPr>
            <a:spLocks noChangeArrowheads="1"/>
          </p:cNvSpPr>
          <p:nvPr/>
        </p:nvSpPr>
        <p:spPr bwMode="auto">
          <a:xfrm>
            <a:off x="6924675" y="4937125"/>
            <a:ext cx="1441450" cy="7016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en-US" b="1">
                <a:solidFill>
                  <a:srgbClr val="CC0000"/>
                </a:solidFill>
              </a:rPr>
              <a:t>5.</a:t>
            </a:r>
            <a:r>
              <a:rPr lang="en-US" altLang="en-US" b="1"/>
              <a:t> Balance</a:t>
            </a:r>
            <a:br>
              <a:rPr lang="en-US" altLang="en-US" b="1"/>
            </a:br>
            <a:r>
              <a:rPr lang="en-US" altLang="en-US" b="1"/>
              <a:t>Sheet</a:t>
            </a:r>
          </a:p>
        </p:txBody>
      </p:sp>
      <p:sp>
        <p:nvSpPr>
          <p:cNvPr id="524305" name="Rectangle 17"/>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24306" name="Rectangle 18"/>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24310" name="Rectangle 22"/>
          <p:cNvSpPr>
            <a:spLocks noChangeArrowheads="1"/>
          </p:cNvSpPr>
          <p:nvPr/>
        </p:nvSpPr>
        <p:spPr bwMode="auto">
          <a:xfrm>
            <a:off x="7011988" y="5943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200</a:t>
            </a:r>
          </a:p>
        </p:txBody>
      </p:sp>
      <p:sp>
        <p:nvSpPr>
          <p:cNvPr id="524311" name="Oval 2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528386" name="Rectangle 2"/>
          <p:cNvSpPr>
            <a:spLocks noGrp="1" noChangeArrowheads="1"/>
          </p:cNvSpPr>
          <p:nvPr>
            <p:ph type="title"/>
          </p:nvPr>
        </p:nvSpPr>
        <p:spPr/>
        <p:txBody>
          <a:bodyPr/>
          <a:lstStyle/>
          <a:p>
            <a:r>
              <a:rPr lang="en-US" altLang="en-US"/>
              <a:t>The Work Sheet Sections</a:t>
            </a:r>
          </a:p>
        </p:txBody>
      </p:sp>
      <p:sp>
        <p:nvSpPr>
          <p:cNvPr id="528390" name="Rectangle 6"/>
          <p:cNvSpPr>
            <a:spLocks noChangeArrowheads="1"/>
          </p:cNvSpPr>
          <p:nvPr/>
        </p:nvSpPr>
        <p:spPr bwMode="auto">
          <a:xfrm>
            <a:off x="3441700" y="1981200"/>
            <a:ext cx="2317750"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The Heading</a:t>
            </a:r>
          </a:p>
        </p:txBody>
      </p:sp>
      <p:sp>
        <p:nvSpPr>
          <p:cNvPr id="528395" name="Rectangle 11"/>
          <p:cNvSpPr>
            <a:spLocks noChangeArrowheads="1"/>
          </p:cNvSpPr>
          <p:nvPr/>
        </p:nvSpPr>
        <p:spPr bwMode="auto">
          <a:xfrm>
            <a:off x="2057400" y="5181600"/>
            <a:ext cx="5407025" cy="112712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20000"/>
              </a:spcBef>
              <a:buClr>
                <a:srgbClr val="006600"/>
              </a:buClr>
              <a:buFont typeface="Wingdings" pitchFamily="2" charset="2"/>
              <a:buNone/>
            </a:pPr>
            <a:r>
              <a:rPr lang="en-US" altLang="en-US" b="1">
                <a:solidFill>
                  <a:srgbClr val="CC0000"/>
                </a:solidFill>
              </a:rPr>
              <a:t>Who</a:t>
            </a:r>
            <a:r>
              <a:rPr lang="en-US" altLang="en-US"/>
              <a:t> – The name of the business</a:t>
            </a:r>
          </a:p>
          <a:p>
            <a:pPr algn="l">
              <a:spcBef>
                <a:spcPct val="20000"/>
              </a:spcBef>
              <a:buClr>
                <a:srgbClr val="006600"/>
              </a:buClr>
              <a:buFont typeface="Wingdings" pitchFamily="2" charset="2"/>
              <a:buNone/>
            </a:pPr>
            <a:r>
              <a:rPr lang="en-US" altLang="en-US" b="1">
                <a:solidFill>
                  <a:srgbClr val="CC0000"/>
                </a:solidFill>
              </a:rPr>
              <a:t>What</a:t>
            </a:r>
            <a:r>
              <a:rPr lang="en-US" altLang="en-US"/>
              <a:t> – The name of the accounting form</a:t>
            </a:r>
          </a:p>
          <a:p>
            <a:pPr algn="l">
              <a:spcBef>
                <a:spcPct val="20000"/>
              </a:spcBef>
              <a:buClr>
                <a:srgbClr val="006600"/>
              </a:buClr>
              <a:buFont typeface="Wingdings" pitchFamily="2" charset="2"/>
              <a:buNone/>
            </a:pPr>
            <a:r>
              <a:rPr lang="en-US" altLang="en-US" b="1">
                <a:solidFill>
                  <a:srgbClr val="CC0000"/>
                </a:solidFill>
              </a:rPr>
              <a:t>When</a:t>
            </a:r>
            <a:r>
              <a:rPr lang="en-US" altLang="en-US"/>
              <a:t> – The period covered by the work sheet</a:t>
            </a:r>
          </a:p>
        </p:txBody>
      </p:sp>
      <p:sp>
        <p:nvSpPr>
          <p:cNvPr id="528396" name="Rectangle 12"/>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28397" name="Rectangle 13"/>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grpSp>
        <p:nvGrpSpPr>
          <p:cNvPr id="528399" name="Group 15"/>
          <p:cNvGrpSpPr>
            <a:grpSpLocks/>
          </p:cNvGrpSpPr>
          <p:nvPr/>
        </p:nvGrpSpPr>
        <p:grpSpPr bwMode="auto">
          <a:xfrm>
            <a:off x="457200" y="2582863"/>
            <a:ext cx="8229600" cy="2257425"/>
            <a:chOff x="288" y="1627"/>
            <a:chExt cx="5184" cy="1422"/>
          </a:xfrm>
        </p:grpSpPr>
        <p:pic>
          <p:nvPicPr>
            <p:cNvPr id="528389" name="Picture 5" descr="8-2_p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627"/>
              <a:ext cx="5184" cy="1422"/>
            </a:xfrm>
            <a:prstGeom prst="rect">
              <a:avLst/>
            </a:prstGeom>
            <a:noFill/>
            <a:extLst>
              <a:ext uri="{909E8E84-426E-40DD-AFC4-6F175D3DCCD1}">
                <a14:hiddenFill xmlns:a14="http://schemas.microsoft.com/office/drawing/2010/main">
                  <a:solidFill>
                    <a:srgbClr val="FFFFFF"/>
                  </a:solidFill>
                </a14:hiddenFill>
              </a:ext>
            </a:extLst>
          </p:spPr>
        </p:pic>
        <p:sp>
          <p:nvSpPr>
            <p:cNvPr id="528398" name="Rectangle 14"/>
            <p:cNvSpPr>
              <a:spLocks noChangeArrowheads="1"/>
            </p:cNvSpPr>
            <p:nvPr/>
          </p:nvSpPr>
          <p:spPr bwMode="auto">
            <a:xfrm>
              <a:off x="2254" y="1662"/>
              <a:ext cx="1200" cy="14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rgbClr val="2E2E2E"/>
                  </a:solidFill>
                </a:rPr>
                <a:t>Zip Delivery Service</a:t>
              </a:r>
            </a:p>
          </p:txBody>
        </p:sp>
      </p:grpSp>
      <p:sp>
        <p:nvSpPr>
          <p:cNvPr id="528401" name="Oval 1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grpSp>
        <p:nvGrpSpPr>
          <p:cNvPr id="530444" name="Group 12"/>
          <p:cNvGrpSpPr>
            <a:grpSpLocks/>
          </p:cNvGrpSpPr>
          <p:nvPr/>
        </p:nvGrpSpPr>
        <p:grpSpPr bwMode="auto">
          <a:xfrm>
            <a:off x="457200" y="2590800"/>
            <a:ext cx="8229600" cy="2257425"/>
            <a:chOff x="288" y="1627"/>
            <a:chExt cx="5184" cy="1422"/>
          </a:xfrm>
        </p:grpSpPr>
        <p:pic>
          <p:nvPicPr>
            <p:cNvPr id="530435" name="Picture 3" descr="8-2_p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627"/>
              <a:ext cx="5184" cy="1422"/>
            </a:xfrm>
            <a:prstGeom prst="rect">
              <a:avLst/>
            </a:prstGeom>
            <a:noFill/>
            <a:extLst>
              <a:ext uri="{909E8E84-426E-40DD-AFC4-6F175D3DCCD1}">
                <a14:hiddenFill xmlns:a14="http://schemas.microsoft.com/office/drawing/2010/main">
                  <a:solidFill>
                    <a:srgbClr val="FFFFFF"/>
                  </a:solidFill>
                </a14:hiddenFill>
              </a:ext>
            </a:extLst>
          </p:spPr>
        </p:pic>
        <p:sp>
          <p:nvSpPr>
            <p:cNvPr id="530442" name="Rectangle 10"/>
            <p:cNvSpPr>
              <a:spLocks noChangeArrowheads="1"/>
            </p:cNvSpPr>
            <p:nvPr/>
          </p:nvSpPr>
          <p:spPr bwMode="auto">
            <a:xfrm>
              <a:off x="2254" y="1662"/>
              <a:ext cx="1200" cy="144"/>
            </a:xfrm>
            <a:prstGeom prst="rect">
              <a:avLst/>
            </a:prstGeom>
            <a:solidFill>
              <a:srgbClr val="E1F3FE">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rgbClr val="2E2E2E"/>
                  </a:solidFill>
                </a:rPr>
                <a:t>Zip Delivery Service</a:t>
              </a:r>
            </a:p>
          </p:txBody>
        </p:sp>
      </p:grpSp>
      <p:sp>
        <p:nvSpPr>
          <p:cNvPr id="530434" name="Rectangle 2"/>
          <p:cNvSpPr>
            <a:spLocks noGrp="1" noChangeArrowheads="1"/>
          </p:cNvSpPr>
          <p:nvPr>
            <p:ph type="title"/>
          </p:nvPr>
        </p:nvSpPr>
        <p:spPr/>
        <p:txBody>
          <a:bodyPr/>
          <a:lstStyle/>
          <a:p>
            <a:r>
              <a:rPr lang="en-US" altLang="en-US"/>
              <a:t>The Work Sheet Sections</a:t>
            </a:r>
          </a:p>
        </p:txBody>
      </p:sp>
      <p:sp>
        <p:nvSpPr>
          <p:cNvPr id="530436" name="Rectangle 4"/>
          <p:cNvSpPr>
            <a:spLocks noChangeArrowheads="1"/>
          </p:cNvSpPr>
          <p:nvPr/>
        </p:nvSpPr>
        <p:spPr bwMode="auto">
          <a:xfrm>
            <a:off x="3268663" y="1981200"/>
            <a:ext cx="2673350"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Account Name</a:t>
            </a:r>
          </a:p>
        </p:txBody>
      </p:sp>
      <p:sp>
        <p:nvSpPr>
          <p:cNvPr id="530437" name="Rectangle 5"/>
          <p:cNvSpPr>
            <a:spLocks noChangeArrowheads="1"/>
          </p:cNvSpPr>
          <p:nvPr/>
        </p:nvSpPr>
        <p:spPr bwMode="auto">
          <a:xfrm>
            <a:off x="609600" y="5105400"/>
            <a:ext cx="6148388" cy="1006475"/>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eaLnBrk="0" hangingPunct="0"/>
            <a:r>
              <a:rPr lang="en-US" altLang="en-US"/>
              <a:t>This section contains a listing of all accounts from the general ledger. Include accounts with a zero balance to avoid accidentally omitting an account.</a:t>
            </a:r>
          </a:p>
        </p:txBody>
      </p:sp>
      <p:sp>
        <p:nvSpPr>
          <p:cNvPr id="530438" name="Rectangle 6"/>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30439"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30440" name="AutoShape 8"/>
          <p:cNvSpPr>
            <a:spLocks noChangeArrowheads="1"/>
          </p:cNvSpPr>
          <p:nvPr/>
        </p:nvSpPr>
        <p:spPr bwMode="auto">
          <a:xfrm>
            <a:off x="609600" y="3429000"/>
            <a:ext cx="2819400" cy="1066800"/>
          </a:xfrm>
          <a:prstGeom prst="roundRect">
            <a:avLst>
              <a:gd name="adj" fmla="val 0"/>
            </a:avLst>
          </a:prstGeom>
          <a:noFill/>
          <a:ln w="76200">
            <a:solidFill>
              <a:srgbClr val="CC0000"/>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0441" name="AutoShape 9"/>
          <p:cNvSpPr>
            <a:spLocks noChangeArrowheads="1"/>
          </p:cNvSpPr>
          <p:nvPr/>
        </p:nvSpPr>
        <p:spPr bwMode="auto">
          <a:xfrm>
            <a:off x="1828800" y="4959350"/>
            <a:ext cx="381000" cy="190500"/>
          </a:xfrm>
          <a:prstGeom prst="triangle">
            <a:avLst>
              <a:gd name="adj" fmla="val 50000"/>
            </a:avLst>
          </a:prstGeom>
          <a:solidFill>
            <a:srgbClr val="CC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0445" name="Oval 1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30440"/>
                                        </p:tgtEl>
                                        <p:attrNameLst>
                                          <p:attrName>style.visibility</p:attrName>
                                        </p:attrNameLst>
                                      </p:cBhvr>
                                      <p:to>
                                        <p:strVal val="visible"/>
                                      </p:to>
                                    </p:set>
                                    <p:animEffect transition="in" filter="wipe(down)">
                                      <p:cBhvr>
                                        <p:cTn id="7" dur="500"/>
                                        <p:tgtEl>
                                          <p:spTgt spid="5304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0441"/>
                                        </p:tgtEl>
                                        <p:attrNameLst>
                                          <p:attrName>style.visibility</p:attrName>
                                        </p:attrNameLst>
                                      </p:cBhvr>
                                      <p:to>
                                        <p:strVal val="visible"/>
                                      </p:to>
                                    </p:set>
                                    <p:animEffect transition="in" filter="wipe(down)">
                                      <p:cBhvr>
                                        <p:cTn id="10" dur="500"/>
                                        <p:tgtEl>
                                          <p:spTgt spid="530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40" grpId="0" animBg="1"/>
      <p:bldP spid="5304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532482" name="Rectangle 2"/>
          <p:cNvSpPr>
            <a:spLocks noGrp="1" noChangeArrowheads="1"/>
          </p:cNvSpPr>
          <p:nvPr>
            <p:ph type="title"/>
          </p:nvPr>
        </p:nvSpPr>
        <p:spPr/>
        <p:txBody>
          <a:bodyPr/>
          <a:lstStyle/>
          <a:p>
            <a:r>
              <a:rPr lang="en-US" altLang="en-US"/>
              <a:t>The Work Sheet Sections</a:t>
            </a:r>
          </a:p>
        </p:txBody>
      </p:sp>
      <p:sp>
        <p:nvSpPr>
          <p:cNvPr id="532484" name="Rectangle 4"/>
          <p:cNvSpPr>
            <a:spLocks noChangeArrowheads="1"/>
          </p:cNvSpPr>
          <p:nvPr/>
        </p:nvSpPr>
        <p:spPr bwMode="auto">
          <a:xfrm>
            <a:off x="3268663" y="1981200"/>
            <a:ext cx="2673350" cy="519113"/>
          </a:xfrm>
          <a:prstGeom prst="rect">
            <a:avLst/>
          </a:prstGeom>
          <a:noFill/>
          <a:ln>
            <a:noFill/>
          </a:ln>
          <a:effectLst/>
          <a:extLst>
            <a:ext uri="{909E8E84-426E-40DD-AFC4-6F175D3DCCD1}">
              <a14:hiddenFill xmlns:a14="http://schemas.microsoft.com/office/drawing/2010/main">
                <a:solidFill>
                  <a:srgbClr val="FFCC66">
                    <a:alpha val="49001"/>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ltLang="en-US" sz="2800" b="1">
                <a:solidFill>
                  <a:srgbClr val="006600"/>
                </a:solidFill>
              </a:rPr>
              <a:t>Account Name</a:t>
            </a:r>
          </a:p>
        </p:txBody>
      </p:sp>
      <p:sp>
        <p:nvSpPr>
          <p:cNvPr id="532486" name="Rectangle 6"/>
          <p:cNvSpPr>
            <a:spLocks noChangeArrowheads="1"/>
          </p:cNvSpPr>
          <p:nvPr/>
        </p:nvSpPr>
        <p:spPr bwMode="auto">
          <a:xfrm>
            <a:off x="1250950" y="1247775"/>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b="1">
                <a:solidFill>
                  <a:schemeClr val="bg1"/>
                </a:solidFill>
              </a:rPr>
              <a:t>Preparing the</a:t>
            </a:r>
            <a:br>
              <a:rPr lang="en-US" altLang="en-US" sz="1200" b="1">
                <a:solidFill>
                  <a:schemeClr val="bg1"/>
                </a:solidFill>
              </a:rPr>
            </a:br>
            <a:r>
              <a:rPr lang="en-US" altLang="en-US" sz="1200" b="1">
                <a:solidFill>
                  <a:schemeClr val="bg1"/>
                </a:solidFill>
              </a:rPr>
              <a:t>Work Sheet</a:t>
            </a:r>
          </a:p>
        </p:txBody>
      </p:sp>
      <p:sp>
        <p:nvSpPr>
          <p:cNvPr id="532487"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b="1">
                <a:solidFill>
                  <a:srgbClr val="2E2E2E"/>
                </a:solidFill>
              </a:rPr>
              <a:t>Section 8.1</a:t>
            </a:r>
          </a:p>
        </p:txBody>
      </p:sp>
      <p:sp>
        <p:nvSpPr>
          <p:cNvPr id="532492" name="Rectangle 12"/>
          <p:cNvSpPr>
            <a:spLocks noChangeArrowheads="1"/>
          </p:cNvSpPr>
          <p:nvPr/>
        </p:nvSpPr>
        <p:spPr bwMode="auto">
          <a:xfrm>
            <a:off x="3886200" y="6324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b="1" i="1">
                <a:solidFill>
                  <a:srgbClr val="CC0000"/>
                </a:solidFill>
              </a:rPr>
              <a:t>See page 201</a:t>
            </a:r>
          </a:p>
        </p:txBody>
      </p:sp>
      <p:pic>
        <p:nvPicPr>
          <p:cNvPr id="532493" name="Picture 13"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62213"/>
            <a:ext cx="6172200" cy="3832225"/>
          </a:xfrm>
          <a:prstGeom prst="rect">
            <a:avLst/>
          </a:prstGeom>
          <a:noFill/>
          <a:extLst>
            <a:ext uri="{909E8E84-426E-40DD-AFC4-6F175D3DCCD1}">
              <a14:hiddenFill xmlns:a14="http://schemas.microsoft.com/office/drawing/2010/main">
                <a:solidFill>
                  <a:srgbClr val="FFFFFF"/>
                </a:solidFill>
              </a14:hiddenFill>
            </a:ext>
          </a:extLst>
        </p:spPr>
      </p:pic>
      <p:sp>
        <p:nvSpPr>
          <p:cNvPr id="532494" name="Oval 14">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b="1">
                <a:solidFill>
                  <a:schemeClr val="bg1"/>
                </a:solidFill>
              </a:rPr>
              <a:t>Home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66">
            <a:alpha val="49001"/>
          </a:srgbClr>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66">
            <a:alpha val="49001"/>
          </a:srgbClr>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0033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3333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1354</Words>
  <Application>Microsoft Office PowerPoint</Application>
  <PresentationFormat>On-screen Show (4:3)</PresentationFormat>
  <Paragraphs>301</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Wingdings</vt:lpstr>
      <vt:lpstr>Default Design</vt:lpstr>
      <vt:lpstr>PowerPoint Presentation</vt:lpstr>
      <vt:lpstr>PowerPoint Presentation</vt:lpstr>
      <vt:lpstr>PowerPoint Presentation</vt:lpstr>
      <vt:lpstr>PowerPoint Presentation</vt:lpstr>
      <vt:lpstr>The Sixth Step of the Accounting Cycle: The Work Sheet</vt:lpstr>
      <vt:lpstr>The Work Sheet Sections</vt:lpstr>
      <vt:lpstr>The Work Sheet Sections</vt:lpstr>
      <vt:lpstr>The Work Sheet Sections</vt:lpstr>
      <vt:lpstr>The Work Sheet Sections</vt:lpstr>
      <vt:lpstr>The Work Sheet Sections</vt:lpstr>
      <vt:lpstr>The Work Sheet Sections</vt:lpstr>
      <vt:lpstr>The Work Sheet Sections</vt:lpstr>
      <vt:lpstr>The Work Sheet Sections</vt:lpstr>
      <vt:lpstr>PowerPoint Presentation</vt:lpstr>
      <vt:lpstr>The Balance Sheet and Income Statement Sections</vt:lpstr>
      <vt:lpstr>The Balance Sheet and Income Statement Sections</vt:lpstr>
      <vt:lpstr>The Balance Sheet and Income Statement Sections</vt:lpstr>
      <vt:lpstr>The Balance Sheet and Income Statement Sections</vt:lpstr>
      <vt:lpstr>Showing Net Income or Net Loss on the Work Sheet</vt:lpstr>
      <vt:lpstr>Showing Net Income or Net Loss on the Work Sheet</vt:lpstr>
      <vt:lpstr>Showing Net Income or Net Loss on the Work Sheet</vt:lpstr>
      <vt:lpstr>Showing Net Income or Net Loss on the Work Sheet</vt:lpstr>
      <vt:lpstr>Showing Net Income or Net Loss on the Work Sheet</vt:lpstr>
      <vt:lpstr>Showing Net Income or Net Loss on the Work Sheet</vt:lpstr>
      <vt:lpstr>Showing a Net Income or Net Loss on the Work Sheet</vt:lpstr>
      <vt:lpstr>A Review of the Six-Column Work Sheet</vt:lpstr>
      <vt:lpstr>PowerPoint Presentation</vt:lpstr>
      <vt:lpstr>PowerPoint Presentation</vt:lpstr>
      <vt:lpstr>PowerPoint Presentation</vt:lpstr>
    </vt:vector>
  </TitlesOfParts>
  <Company>NW</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dc:creator>
  <cp:lastModifiedBy>Shawn</cp:lastModifiedBy>
  <cp:revision>86</cp:revision>
  <dcterms:created xsi:type="dcterms:W3CDTF">2010-11-19T00:49:09Z</dcterms:created>
  <dcterms:modified xsi:type="dcterms:W3CDTF">2013-12-31T14:23:35Z</dcterms:modified>
</cp:coreProperties>
</file>