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sldIdLst>
    <p:sldId id="329" r:id="rId2"/>
    <p:sldId id="257" r:id="rId3"/>
    <p:sldId id="323" r:id="rId4"/>
    <p:sldId id="345" r:id="rId5"/>
    <p:sldId id="419" r:id="rId6"/>
    <p:sldId id="446" r:id="rId7"/>
    <p:sldId id="447" r:id="rId8"/>
    <p:sldId id="448" r:id="rId9"/>
    <p:sldId id="449" r:id="rId10"/>
    <p:sldId id="450" r:id="rId11"/>
    <p:sldId id="451" r:id="rId12"/>
    <p:sldId id="452" r:id="rId13"/>
    <p:sldId id="453" r:id="rId14"/>
    <p:sldId id="454" r:id="rId15"/>
    <p:sldId id="455" r:id="rId16"/>
    <p:sldId id="456" r:id="rId17"/>
    <p:sldId id="457" r:id="rId18"/>
    <p:sldId id="458" r:id="rId19"/>
    <p:sldId id="459" r:id="rId20"/>
    <p:sldId id="460" r:id="rId21"/>
    <p:sldId id="461" r:id="rId22"/>
    <p:sldId id="463" r:id="rId23"/>
    <p:sldId id="462" r:id="rId24"/>
    <p:sldId id="464" r:id="rId25"/>
    <p:sldId id="465" r:id="rId26"/>
    <p:sldId id="466" r:id="rId27"/>
    <p:sldId id="467" r:id="rId28"/>
    <p:sldId id="468" r:id="rId29"/>
    <p:sldId id="469" r:id="rId30"/>
    <p:sldId id="470" r:id="rId31"/>
    <p:sldId id="471" r:id="rId32"/>
    <p:sldId id="473" r:id="rId33"/>
    <p:sldId id="474" r:id="rId34"/>
    <p:sldId id="475" r:id="rId35"/>
    <p:sldId id="476" r:id="rId36"/>
    <p:sldId id="355" r:id="rId37"/>
    <p:sldId id="477" r:id="rId38"/>
    <p:sldId id="330" r:id="rId39"/>
  </p:sldIdLst>
  <p:sldSz cx="9144000" cy="6858000" type="screen4x3"/>
  <p:notesSz cx="7315200" cy="9601200"/>
  <p:defaultTextStyle>
    <a:defPPr>
      <a:defRPr lang="en-US"/>
    </a:defPPr>
    <a:lvl1pPr algn="r" rtl="0" fontAlgn="base">
      <a:spcBef>
        <a:spcPct val="0"/>
      </a:spcBef>
      <a:spcAft>
        <a:spcPct val="0"/>
      </a:spcAft>
      <a:defRPr sz="2000" b="1" kern="1200">
        <a:solidFill>
          <a:schemeClr val="tx1"/>
        </a:solidFill>
        <a:latin typeface="Arial" charset="0"/>
        <a:ea typeface="+mn-ea"/>
        <a:cs typeface="+mn-cs"/>
      </a:defRPr>
    </a:lvl1pPr>
    <a:lvl2pPr marL="457200" algn="r" rtl="0" fontAlgn="base">
      <a:spcBef>
        <a:spcPct val="0"/>
      </a:spcBef>
      <a:spcAft>
        <a:spcPct val="0"/>
      </a:spcAft>
      <a:defRPr sz="2000" b="1" kern="1200">
        <a:solidFill>
          <a:schemeClr val="tx1"/>
        </a:solidFill>
        <a:latin typeface="Arial" charset="0"/>
        <a:ea typeface="+mn-ea"/>
        <a:cs typeface="+mn-cs"/>
      </a:defRPr>
    </a:lvl2pPr>
    <a:lvl3pPr marL="914400" algn="r" rtl="0" fontAlgn="base">
      <a:spcBef>
        <a:spcPct val="0"/>
      </a:spcBef>
      <a:spcAft>
        <a:spcPct val="0"/>
      </a:spcAft>
      <a:defRPr sz="2000" b="1" kern="1200">
        <a:solidFill>
          <a:schemeClr val="tx1"/>
        </a:solidFill>
        <a:latin typeface="Arial" charset="0"/>
        <a:ea typeface="+mn-ea"/>
        <a:cs typeface="+mn-cs"/>
      </a:defRPr>
    </a:lvl3pPr>
    <a:lvl4pPr marL="1371600" algn="r" rtl="0" fontAlgn="base">
      <a:spcBef>
        <a:spcPct val="0"/>
      </a:spcBef>
      <a:spcAft>
        <a:spcPct val="0"/>
      </a:spcAft>
      <a:defRPr sz="2000" b="1" kern="1200">
        <a:solidFill>
          <a:schemeClr val="tx1"/>
        </a:solidFill>
        <a:latin typeface="Arial" charset="0"/>
        <a:ea typeface="+mn-ea"/>
        <a:cs typeface="+mn-cs"/>
      </a:defRPr>
    </a:lvl4pPr>
    <a:lvl5pPr marL="1828800" algn="r"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9933"/>
    <a:srgbClr val="CC0000"/>
    <a:srgbClr val="FFCC66"/>
    <a:srgbClr val="006600"/>
    <a:srgbClr val="003300"/>
    <a:srgbClr val="2E2E2E"/>
    <a:srgbClr val="ECF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32" autoAdjust="0"/>
    <p:restoredTop sz="87779" autoAdjust="0"/>
  </p:normalViewPr>
  <p:slideViewPr>
    <p:cSldViewPr>
      <p:cViewPr varScale="1">
        <p:scale>
          <a:sx n="61" d="100"/>
          <a:sy n="61" d="100"/>
        </p:scale>
        <p:origin x="-1584" y="-77"/>
      </p:cViewPr>
      <p:guideLst>
        <p:guide orient="horz" pos="3936"/>
        <p:guide orient="horz" pos="1296"/>
        <p:guide orient="horz" pos="1461"/>
        <p:guide pos="2544"/>
        <p:guide pos="912"/>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52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a:defRPr sz="1300" b="0"/>
            </a:lvl1pPr>
          </a:lstStyle>
          <a:p>
            <a:endParaRPr lang="en-US" altLang="en-US"/>
          </a:p>
        </p:txBody>
      </p:sp>
      <p:sp>
        <p:nvSpPr>
          <p:cNvPr id="66563"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b="0"/>
            </a:lvl1pPr>
          </a:lstStyle>
          <a:p>
            <a:endParaRPr lang="en-US" altLang="en-US"/>
          </a:p>
        </p:txBody>
      </p:sp>
      <p:sp>
        <p:nvSpPr>
          <p:cNvPr id="66564" name="Rectangle 4"/>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6"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a:defRPr sz="1300" b="0"/>
            </a:lvl1pPr>
          </a:lstStyle>
          <a:p>
            <a:endParaRPr lang="en-US" altLang="en-US"/>
          </a:p>
        </p:txBody>
      </p:sp>
      <p:sp>
        <p:nvSpPr>
          <p:cNvPr id="66567"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b="0"/>
            </a:lvl1pPr>
          </a:lstStyle>
          <a:p>
            <a:fld id="{F0E1D360-82B6-429E-ABF4-0EE7B6E105FA}" type="slidenum">
              <a:rPr lang="en-US" altLang="en-US"/>
              <a:pPr/>
              <a:t>‹#›</a:t>
            </a:fld>
            <a:endParaRPr lang="en-US" altLang="en-US"/>
          </a:p>
        </p:txBody>
      </p:sp>
    </p:spTree>
    <p:extLst>
      <p:ext uri="{BB962C8B-B14F-4D97-AF65-F5344CB8AC3E}">
        <p14:creationId xmlns:p14="http://schemas.microsoft.com/office/powerpoint/2010/main" val="821913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8EA9F-E9FA-4EAF-949F-EEC707D61624}" type="slidenum">
              <a:rPr lang="en-US" altLang="en-US"/>
              <a:pPr/>
              <a:t>1</a:t>
            </a:fld>
            <a:endParaRPr lang="en-US" altLang="en-US"/>
          </a:p>
        </p:txBody>
      </p:sp>
      <p:sp>
        <p:nvSpPr>
          <p:cNvPr id="218114" name="Rectangle 2"/>
          <p:cNvSpPr>
            <a:spLocks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A76CA-7EBC-4F88-A6C2-70C88EFEB46F}" type="slidenum">
              <a:rPr lang="en-US" altLang="en-US"/>
              <a:pPr/>
              <a:t>10</a:t>
            </a:fld>
            <a:endParaRPr lang="en-US" altLang="en-US"/>
          </a:p>
        </p:txBody>
      </p:sp>
      <p:sp>
        <p:nvSpPr>
          <p:cNvPr id="490498" name="Rectangle 2"/>
          <p:cNvSpPr>
            <a:spLocks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6CB2C-DF8F-422C-A43A-60223273FE1A}" type="slidenum">
              <a:rPr lang="en-US" altLang="en-US"/>
              <a:pPr/>
              <a:t>11</a:t>
            </a:fld>
            <a:endParaRPr lang="en-US" altLang="en-US"/>
          </a:p>
        </p:txBody>
      </p:sp>
      <p:sp>
        <p:nvSpPr>
          <p:cNvPr id="498690" name="Rectangle 2"/>
          <p:cNvSpPr>
            <a:spLocks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2F0C3-D700-4DD6-8811-1DD6C77803F5}" type="slidenum">
              <a:rPr lang="en-US" altLang="en-US"/>
              <a:pPr/>
              <a:t>12</a:t>
            </a:fld>
            <a:endParaRPr lang="en-US" altLang="en-US"/>
          </a:p>
        </p:txBody>
      </p:sp>
      <p:sp>
        <p:nvSpPr>
          <p:cNvPr id="500738" name="Rectangle 2"/>
          <p:cNvSpPr>
            <a:spLocks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6B271-BA95-4A79-BE7B-0940A1616BDD}" type="slidenum">
              <a:rPr lang="en-US" altLang="en-US"/>
              <a:pPr/>
              <a:t>13</a:t>
            </a:fld>
            <a:endParaRPr lang="en-US" altLang="en-US"/>
          </a:p>
        </p:txBody>
      </p:sp>
      <p:sp>
        <p:nvSpPr>
          <p:cNvPr id="502786" name="Rectangle 2"/>
          <p:cNvSpPr>
            <a:spLocks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BCACD-59BB-46EC-8D16-DCCBCA5D3F0F}" type="slidenum">
              <a:rPr lang="en-US" altLang="en-US"/>
              <a:pPr/>
              <a:t>14</a:t>
            </a:fld>
            <a:endParaRPr lang="en-US" altLang="en-US"/>
          </a:p>
        </p:txBody>
      </p:sp>
      <p:sp>
        <p:nvSpPr>
          <p:cNvPr id="504834" name="Rectangle 2"/>
          <p:cNvSpPr>
            <a:spLocks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21978-F688-4C46-B1D2-7E5A8CFC425C}" type="slidenum">
              <a:rPr lang="en-US" altLang="en-US"/>
              <a:pPr/>
              <a:t>15</a:t>
            </a:fld>
            <a:endParaRPr lang="en-US" altLang="en-US"/>
          </a:p>
        </p:txBody>
      </p:sp>
      <p:sp>
        <p:nvSpPr>
          <p:cNvPr id="507906" name="Rectangle 2"/>
          <p:cNvSpPr>
            <a:spLocks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9FB9D-93A0-40D4-83B6-B461CD031619}" type="slidenum">
              <a:rPr lang="en-US" altLang="en-US"/>
              <a:pPr/>
              <a:t>16</a:t>
            </a:fld>
            <a:endParaRPr lang="en-US" altLang="en-US"/>
          </a:p>
        </p:txBody>
      </p:sp>
      <p:sp>
        <p:nvSpPr>
          <p:cNvPr id="508930" name="Rectangle 2"/>
          <p:cNvSpPr>
            <a:spLocks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FC17D-E0AB-4ABE-B426-5F6B45DE6899}" type="slidenum">
              <a:rPr lang="en-US" altLang="en-US"/>
              <a:pPr/>
              <a:t>17</a:t>
            </a:fld>
            <a:endParaRPr lang="en-US" altLang="en-US"/>
          </a:p>
        </p:txBody>
      </p:sp>
      <p:sp>
        <p:nvSpPr>
          <p:cNvPr id="510978" name="Rectangle 2"/>
          <p:cNvSpPr>
            <a:spLocks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E3327-19B2-4B40-A70D-52883F951B10}" type="slidenum">
              <a:rPr lang="en-US" altLang="en-US"/>
              <a:pPr/>
              <a:t>18</a:t>
            </a:fld>
            <a:endParaRPr lang="en-US" altLang="en-US"/>
          </a:p>
        </p:txBody>
      </p:sp>
      <p:sp>
        <p:nvSpPr>
          <p:cNvPr id="513026" name="Rectangle 2"/>
          <p:cNvSpPr>
            <a:spLocks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ED7ED-2D46-463E-8304-EDDAEDB4B597}" type="slidenum">
              <a:rPr lang="en-US" altLang="en-US"/>
              <a:pPr/>
              <a:t>19</a:t>
            </a:fld>
            <a:endParaRPr lang="en-US" altLang="en-US"/>
          </a:p>
        </p:txBody>
      </p:sp>
      <p:sp>
        <p:nvSpPr>
          <p:cNvPr id="515074" name="Rectangle 2"/>
          <p:cNvSpPr>
            <a:spLocks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133474-CD18-4E0D-98D8-48CDA8119FC9}" type="slidenum">
              <a:rPr lang="en-US" altLang="en-US"/>
              <a:pPr/>
              <a:t>2</a:t>
            </a:fld>
            <a:endParaRPr lang="en-US" altLang="en-US"/>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42791-9C48-442E-BD54-EB44A2423A26}" type="slidenum">
              <a:rPr lang="en-US" altLang="en-US"/>
              <a:pPr/>
              <a:t>20</a:t>
            </a:fld>
            <a:endParaRPr lang="en-US" altLang="en-US"/>
          </a:p>
        </p:txBody>
      </p:sp>
      <p:sp>
        <p:nvSpPr>
          <p:cNvPr id="517122" name="Rectangle 2"/>
          <p:cNvSpPr>
            <a:spLocks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8A68F-6C6E-42DA-9D3D-7235A99C1C08}" type="slidenum">
              <a:rPr lang="en-US" altLang="en-US"/>
              <a:pPr/>
              <a:t>21</a:t>
            </a:fld>
            <a:endParaRPr lang="en-US" altLang="en-US"/>
          </a:p>
        </p:txBody>
      </p:sp>
      <p:sp>
        <p:nvSpPr>
          <p:cNvPr id="519170" name="Rectangle 2"/>
          <p:cNvSpPr>
            <a:spLocks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3D3F3-57A0-4D4F-979C-568C94047990}" type="slidenum">
              <a:rPr lang="en-US" altLang="en-US"/>
              <a:pPr/>
              <a:t>22</a:t>
            </a:fld>
            <a:endParaRPr lang="en-US" altLang="en-US"/>
          </a:p>
        </p:txBody>
      </p:sp>
      <p:sp>
        <p:nvSpPr>
          <p:cNvPr id="523266" name="Rectangle 2"/>
          <p:cNvSpPr>
            <a:spLocks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77BEB-0E1D-41ED-9405-3AC69E4CB7E1}" type="slidenum">
              <a:rPr lang="en-US" altLang="en-US"/>
              <a:pPr/>
              <a:t>23</a:t>
            </a:fld>
            <a:endParaRPr lang="en-US" altLang="en-US"/>
          </a:p>
        </p:txBody>
      </p:sp>
      <p:sp>
        <p:nvSpPr>
          <p:cNvPr id="521218" name="Rectangle 2"/>
          <p:cNvSpPr>
            <a:spLocks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85DCFC-8657-46E1-8525-375E71E66AB0}" type="slidenum">
              <a:rPr lang="en-US" altLang="en-US"/>
              <a:pPr/>
              <a:t>24</a:t>
            </a:fld>
            <a:endParaRPr lang="en-US" altLang="en-US"/>
          </a:p>
        </p:txBody>
      </p:sp>
      <p:sp>
        <p:nvSpPr>
          <p:cNvPr id="525314" name="Rectangle 2"/>
          <p:cNvSpPr>
            <a:spLocks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33B31B-E028-4DBE-9081-EA60A4F5C86F}" type="slidenum">
              <a:rPr lang="en-US" altLang="en-US"/>
              <a:pPr/>
              <a:t>25</a:t>
            </a:fld>
            <a:endParaRPr lang="en-US" altLang="en-US"/>
          </a:p>
        </p:txBody>
      </p:sp>
      <p:sp>
        <p:nvSpPr>
          <p:cNvPr id="527362" name="Rectangle 2"/>
          <p:cNvSpPr>
            <a:spLocks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E13DEF-CFC8-4E5A-8E31-0C904204F40E}" type="slidenum">
              <a:rPr lang="en-US" altLang="en-US"/>
              <a:pPr/>
              <a:t>26</a:t>
            </a:fld>
            <a:endParaRPr lang="en-US" altLang="en-US"/>
          </a:p>
        </p:txBody>
      </p:sp>
      <p:sp>
        <p:nvSpPr>
          <p:cNvPr id="529410" name="Rectangle 2"/>
          <p:cNvSpPr>
            <a:spLocks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E062C-35C6-4871-8495-824386628F49}" type="slidenum">
              <a:rPr lang="en-US" altLang="en-US"/>
              <a:pPr/>
              <a:t>27</a:t>
            </a:fld>
            <a:endParaRPr lang="en-US" altLang="en-US"/>
          </a:p>
        </p:txBody>
      </p:sp>
      <p:sp>
        <p:nvSpPr>
          <p:cNvPr id="531458" name="Rectangle 2"/>
          <p:cNvSpPr>
            <a:spLocks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57D93-C0E5-4F69-82B0-2B2CA7A31E4B}" type="slidenum">
              <a:rPr lang="en-US" altLang="en-US"/>
              <a:pPr/>
              <a:t>28</a:t>
            </a:fld>
            <a:endParaRPr lang="en-US" altLang="en-US"/>
          </a:p>
        </p:txBody>
      </p:sp>
      <p:sp>
        <p:nvSpPr>
          <p:cNvPr id="533506" name="Rectangle 2"/>
          <p:cNvSpPr>
            <a:spLocks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D9F7E-98C5-4E5C-8B3C-AC5EF72D575B}" type="slidenum">
              <a:rPr lang="en-US" altLang="en-US"/>
              <a:pPr/>
              <a:t>29</a:t>
            </a:fld>
            <a:endParaRPr lang="en-US" altLang="en-US"/>
          </a:p>
        </p:txBody>
      </p:sp>
      <p:sp>
        <p:nvSpPr>
          <p:cNvPr id="535554" name="Rectangle 2"/>
          <p:cNvSpPr>
            <a:spLocks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09422-BB51-4BD3-96B0-D3B5AD2DFDC4}" type="slidenum">
              <a:rPr lang="en-US" altLang="en-US"/>
              <a:pPr/>
              <a:t>3</a:t>
            </a:fld>
            <a:endParaRPr lang="en-US" alt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37966-9E88-456A-AE6B-B7EBE285FB43}" type="slidenum">
              <a:rPr lang="en-US" altLang="en-US"/>
              <a:pPr/>
              <a:t>30</a:t>
            </a:fld>
            <a:endParaRPr lang="en-US" altLang="en-US"/>
          </a:p>
        </p:txBody>
      </p:sp>
      <p:sp>
        <p:nvSpPr>
          <p:cNvPr id="537602" name="Rectangle 2"/>
          <p:cNvSpPr>
            <a:spLocks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43ADA-0760-423D-A6BE-BA2F61531D70}" type="slidenum">
              <a:rPr lang="en-US" altLang="en-US"/>
              <a:pPr/>
              <a:t>31</a:t>
            </a:fld>
            <a:endParaRPr lang="en-US" altLang="en-US"/>
          </a:p>
        </p:txBody>
      </p:sp>
      <p:sp>
        <p:nvSpPr>
          <p:cNvPr id="539650" name="Rectangle 2"/>
          <p:cNvSpPr>
            <a:spLocks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613B0-B218-43B0-A3E4-D22A731C26D7}" type="slidenum">
              <a:rPr lang="en-US" altLang="en-US"/>
              <a:pPr/>
              <a:t>32</a:t>
            </a:fld>
            <a:endParaRPr lang="en-US" altLang="en-US"/>
          </a:p>
        </p:txBody>
      </p:sp>
      <p:sp>
        <p:nvSpPr>
          <p:cNvPr id="543746" name="Rectangle 2"/>
          <p:cNvSpPr>
            <a:spLocks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AE611-C1D2-46AE-8202-6FB2AE41AC0B}" type="slidenum">
              <a:rPr lang="en-US" altLang="en-US"/>
              <a:pPr/>
              <a:t>33</a:t>
            </a:fld>
            <a:endParaRPr lang="en-US" altLang="en-US"/>
          </a:p>
        </p:txBody>
      </p:sp>
      <p:sp>
        <p:nvSpPr>
          <p:cNvPr id="545794" name="Rectangle 2"/>
          <p:cNvSpPr>
            <a:spLocks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36B6D-FC95-4DE7-A26D-55A7CEA070BF}" type="slidenum">
              <a:rPr lang="en-US" altLang="en-US"/>
              <a:pPr/>
              <a:t>34</a:t>
            </a:fld>
            <a:endParaRPr lang="en-US" altLang="en-US"/>
          </a:p>
        </p:txBody>
      </p:sp>
      <p:sp>
        <p:nvSpPr>
          <p:cNvPr id="547842" name="Rectangle 2"/>
          <p:cNvSpPr>
            <a:spLocks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804B2-DDFF-49A9-A703-BC0B1872E969}" type="slidenum">
              <a:rPr lang="en-US" altLang="en-US"/>
              <a:pPr/>
              <a:t>35</a:t>
            </a:fld>
            <a:endParaRPr lang="en-US" altLang="en-US"/>
          </a:p>
        </p:txBody>
      </p:sp>
      <p:sp>
        <p:nvSpPr>
          <p:cNvPr id="549890" name="Rectangle 2"/>
          <p:cNvSpPr>
            <a:spLocks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D10E0-3D9B-4D1F-AA69-AF1C1157FC93}" type="slidenum">
              <a:rPr lang="en-US" altLang="en-US"/>
              <a:pPr/>
              <a:t>36</a:t>
            </a:fld>
            <a:endParaRPr lang="en-US" altLang="en-US"/>
          </a:p>
        </p:txBody>
      </p:sp>
      <p:sp>
        <p:nvSpPr>
          <p:cNvPr id="273410" name="Rectangle 2"/>
          <p:cNvSpPr>
            <a:spLocks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C94E8-C7CE-4788-B8B8-70D2C1EC6B07}" type="slidenum">
              <a:rPr lang="en-US" altLang="en-US"/>
              <a:pPr/>
              <a:t>37</a:t>
            </a:fld>
            <a:endParaRPr lang="en-US" altLang="en-US"/>
          </a:p>
        </p:txBody>
      </p:sp>
      <p:sp>
        <p:nvSpPr>
          <p:cNvPr id="551938" name="Rectangle 2"/>
          <p:cNvSpPr>
            <a:spLocks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AC6F3-7A53-4EE1-AC90-F87187AD82FE}" type="slidenum">
              <a:rPr lang="en-US" altLang="en-US"/>
              <a:pPr/>
              <a:t>38</a:t>
            </a:fld>
            <a:endParaRPr lang="en-US" altLang="en-US"/>
          </a:p>
        </p:txBody>
      </p:sp>
      <p:sp>
        <p:nvSpPr>
          <p:cNvPr id="220162" name="Rectangle 2"/>
          <p:cNvSpPr>
            <a:spLocks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D6FE6-A01E-4C11-A0C0-89F5C769A992}" type="slidenum">
              <a:rPr lang="en-US" altLang="en-US"/>
              <a:pPr/>
              <a:t>4</a:t>
            </a:fld>
            <a:endParaRPr lang="en-US" altLang="en-US"/>
          </a:p>
        </p:txBody>
      </p:sp>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C717D-7018-41F9-ADED-619AB7639F7C}" type="slidenum">
              <a:rPr lang="en-US" altLang="en-US"/>
              <a:pPr/>
              <a:t>5</a:t>
            </a:fld>
            <a:endParaRPr lang="en-US" altLang="en-US"/>
          </a:p>
        </p:txBody>
      </p:sp>
      <p:sp>
        <p:nvSpPr>
          <p:cNvPr id="418818" name="Rectangle 2"/>
          <p:cNvSpPr>
            <a:spLocks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7D479-E9A2-4973-9E76-3D2A33A74138}" type="slidenum">
              <a:rPr lang="en-US" altLang="en-US"/>
              <a:pPr/>
              <a:t>6</a:t>
            </a:fld>
            <a:endParaRPr lang="en-US" altLang="en-US"/>
          </a:p>
        </p:txBody>
      </p:sp>
      <p:sp>
        <p:nvSpPr>
          <p:cNvPr id="474114" name="Rectangle 2"/>
          <p:cNvSpPr>
            <a:spLocks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B6729-29AB-4488-AD97-E3500AB9FA93}" type="slidenum">
              <a:rPr lang="en-US" altLang="en-US"/>
              <a:pPr/>
              <a:t>7</a:t>
            </a:fld>
            <a:endParaRPr lang="en-US" altLang="en-US"/>
          </a:p>
        </p:txBody>
      </p:sp>
      <p:sp>
        <p:nvSpPr>
          <p:cNvPr id="476162" name="Rectangle 2"/>
          <p:cNvSpPr>
            <a:spLocks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AF31D4-6682-4873-B871-2084BC826D54}" type="slidenum">
              <a:rPr lang="en-US" altLang="en-US"/>
              <a:pPr/>
              <a:t>8</a:t>
            </a:fld>
            <a:endParaRPr lang="en-US" altLang="en-US"/>
          </a:p>
        </p:txBody>
      </p:sp>
      <p:sp>
        <p:nvSpPr>
          <p:cNvPr id="478210" name="Rectangle 2"/>
          <p:cNvSpPr>
            <a:spLocks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50517-9C79-49E3-BAD0-71BF3CCF8FD8}" type="slidenum">
              <a:rPr lang="en-US" altLang="en-US"/>
              <a:pPr/>
              <a:t>9</a:t>
            </a:fld>
            <a:endParaRPr lang="en-US" altLang="en-US"/>
          </a:p>
        </p:txBody>
      </p:sp>
      <p:sp>
        <p:nvSpPr>
          <p:cNvPr id="480258" name="Rectangle 2"/>
          <p:cNvSpPr>
            <a:spLocks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15059" name="Picture 19" descr="CH 9 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335527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4038" y="152400"/>
            <a:ext cx="2198687"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446838"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68690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591345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09914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828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7340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78124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62861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89780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6135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163819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pic>
        <p:nvPicPr>
          <p:cNvPr id="1076" name="Picture 52" descr="CH 9 BACK WITH TA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Grp="1" noChangeArrowheads="1"/>
          </p:cNvSpPr>
          <p:nvPr>
            <p:ph type="body" idx="1"/>
          </p:nvPr>
        </p:nvSpPr>
        <p:spPr bwMode="auto">
          <a:xfrm>
            <a:off x="304800" y="1828800"/>
            <a:ext cx="861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65" name="Rectangle 41"/>
          <p:cNvSpPr>
            <a:spLocks noGrp="1" noChangeArrowheads="1"/>
          </p:cNvSpPr>
          <p:nvPr>
            <p:ph type="title"/>
          </p:nvPr>
        </p:nvSpPr>
        <p:spPr bwMode="gray">
          <a:xfrm>
            <a:off x="3733800" y="152400"/>
            <a:ext cx="536892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66" name="Line 42"/>
          <p:cNvSpPr>
            <a:spLocks noChangeShapeType="1"/>
          </p:cNvSpPr>
          <p:nvPr/>
        </p:nvSpPr>
        <p:spPr bwMode="auto">
          <a:xfrm>
            <a:off x="3505200" y="76200"/>
            <a:ext cx="0" cy="10668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7" name="Rectangle 53"/>
          <p:cNvSpPr>
            <a:spLocks noChangeArrowheads="1"/>
          </p:cNvSpPr>
          <p:nvPr userDrawn="1"/>
        </p:nvSpPr>
        <p:spPr bwMode="gray">
          <a:xfrm>
            <a:off x="762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r>
              <a:rPr lang="en-US" altLang="en-US" sz="600" b="0">
                <a:solidFill>
                  <a:schemeClr val="bg1"/>
                </a:solidFill>
              </a:rPr>
              <a:t>Glencoe Accounting </a:t>
            </a:r>
          </a:p>
        </p:txBody>
      </p:sp>
      <p:sp>
        <p:nvSpPr>
          <p:cNvPr id="1078" name="Rectangle 54"/>
          <p:cNvSpPr>
            <a:spLocks noChangeArrowheads="1"/>
          </p:cNvSpPr>
          <p:nvPr userDrawn="1"/>
        </p:nvSpPr>
        <p:spPr bwMode="gray">
          <a:xfrm>
            <a:off x="65151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600" b="0">
                <a:solidFill>
                  <a:schemeClr val="bg1"/>
                </a:solidFill>
              </a:rPr>
              <a:t>Copyright © by The McGraw-Hill Companies, Inc. All rights reserved.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457200" indent="-457200" algn="l" rtl="0" fontAlgn="base">
        <a:spcBef>
          <a:spcPct val="20000"/>
        </a:spcBef>
        <a:spcAft>
          <a:spcPct val="0"/>
        </a:spcAft>
        <a:buBlip>
          <a:blip r:embed="rId14"/>
        </a:buBlip>
        <a:defRPr sz="2800">
          <a:solidFill>
            <a:srgbClr val="2E2E2E"/>
          </a:solidFill>
          <a:latin typeface="+mn-lt"/>
          <a:ea typeface="+mn-ea"/>
          <a:cs typeface="+mn-cs"/>
        </a:defRPr>
      </a:lvl1pPr>
      <a:lvl2pPr marL="969963" indent="-342900" algn="l" rtl="0" fontAlgn="base">
        <a:spcBef>
          <a:spcPct val="20000"/>
        </a:spcBef>
        <a:spcAft>
          <a:spcPct val="0"/>
        </a:spcAft>
        <a:buChar char="–"/>
        <a:defRPr sz="2400">
          <a:solidFill>
            <a:srgbClr val="2E2E2E"/>
          </a:solidFill>
          <a:latin typeface="+mn-lt"/>
        </a:defRPr>
      </a:lvl2pPr>
      <a:lvl3pPr marL="1312863" indent="-168275" algn="l" rtl="0" fontAlgn="base">
        <a:spcBef>
          <a:spcPct val="20000"/>
        </a:spcBef>
        <a:spcAft>
          <a:spcPct val="0"/>
        </a:spcAft>
        <a:buChar char="•"/>
        <a:defRPr sz="1900">
          <a:solidFill>
            <a:srgbClr val="2E2E2E"/>
          </a:solidFill>
          <a:latin typeface="+mn-lt"/>
        </a:defRPr>
      </a:lvl3pPr>
      <a:lvl4pPr marL="1655763"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Start_Here.pps" TargetMode="External"/><Relationship Id="rId5" Type="http://schemas.openxmlformats.org/officeDocument/2006/relationships/image" Target="../media/image5.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Start_Here.pps" TargetMode="External"/><Relationship Id="rId5" Type="http://schemas.openxmlformats.org/officeDocument/2006/relationships/image" Target="../media/image6.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Start_Here.pps" TargetMode="External"/><Relationship Id="rId5" Type="http://schemas.openxmlformats.org/officeDocument/2006/relationships/image" Target="../media/image22.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hyperlink" Target="../Start_Here.pps" TargetMode="External"/><Relationship Id="rId5" Type="http://schemas.openxmlformats.org/officeDocument/2006/relationships/image" Target="../media/image23.jpe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Oval 4">
            <a:hlinkClick r:id="rId3"/>
          </p:cNvPr>
          <p:cNvSpPr>
            <a:spLocks noChangeArrowheads="1"/>
          </p:cNvSpPr>
          <p:nvPr/>
        </p:nvSpPr>
        <p:spPr bwMode="auto">
          <a:xfrm>
            <a:off x="8229600" y="63627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altLang="en-US"/>
              <a:t>The Income Statement</a:t>
            </a:r>
          </a:p>
        </p:txBody>
      </p:sp>
      <p:sp>
        <p:nvSpPr>
          <p:cNvPr id="489475" name="Rectangle 3"/>
          <p:cNvSpPr>
            <a:spLocks noChangeArrowheads="1"/>
          </p:cNvSpPr>
          <p:nvPr/>
        </p:nvSpPr>
        <p:spPr bwMode="auto">
          <a:xfrm>
            <a:off x="1250950" y="1335088"/>
            <a:ext cx="21320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Income Statement</a:t>
            </a:r>
          </a:p>
        </p:txBody>
      </p:sp>
      <p:sp>
        <p:nvSpPr>
          <p:cNvPr id="489476"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9.1</a:t>
            </a:r>
          </a:p>
        </p:txBody>
      </p:sp>
      <p:sp>
        <p:nvSpPr>
          <p:cNvPr id="489479" name="Oval 7"/>
          <p:cNvSpPr>
            <a:spLocks noChangeArrowheads="1"/>
          </p:cNvSpPr>
          <p:nvPr/>
        </p:nvSpPr>
        <p:spPr bwMode="gray">
          <a:xfrm>
            <a:off x="381000" y="24003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D</a:t>
            </a:r>
          </a:p>
        </p:txBody>
      </p:sp>
      <p:sp>
        <p:nvSpPr>
          <p:cNvPr id="489480" name="Oval 8"/>
          <p:cNvSpPr>
            <a:spLocks noChangeArrowheads="1"/>
          </p:cNvSpPr>
          <p:nvPr/>
        </p:nvSpPr>
        <p:spPr bwMode="gray">
          <a:xfrm>
            <a:off x="381000" y="3224213"/>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E</a:t>
            </a:r>
          </a:p>
        </p:txBody>
      </p:sp>
      <p:sp>
        <p:nvSpPr>
          <p:cNvPr id="489481" name="Oval 9"/>
          <p:cNvSpPr>
            <a:spLocks noChangeArrowheads="1"/>
          </p:cNvSpPr>
          <p:nvPr/>
        </p:nvSpPr>
        <p:spPr bwMode="gray">
          <a:xfrm>
            <a:off x="381000" y="4048125"/>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F</a:t>
            </a:r>
          </a:p>
        </p:txBody>
      </p:sp>
      <p:sp>
        <p:nvSpPr>
          <p:cNvPr id="489482" name="Oval 10"/>
          <p:cNvSpPr>
            <a:spLocks noChangeArrowheads="1"/>
          </p:cNvSpPr>
          <p:nvPr/>
        </p:nvSpPr>
        <p:spPr bwMode="gray">
          <a:xfrm>
            <a:off x="381000" y="4872038"/>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G</a:t>
            </a:r>
          </a:p>
        </p:txBody>
      </p:sp>
      <p:sp>
        <p:nvSpPr>
          <p:cNvPr id="489483" name="Oval 11"/>
          <p:cNvSpPr>
            <a:spLocks noChangeArrowheads="1"/>
          </p:cNvSpPr>
          <p:nvPr/>
        </p:nvSpPr>
        <p:spPr bwMode="gray">
          <a:xfrm>
            <a:off x="381000" y="569595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H</a:t>
            </a:r>
          </a:p>
        </p:txBody>
      </p:sp>
      <p:sp>
        <p:nvSpPr>
          <p:cNvPr id="489485" name="Rectangle 13"/>
          <p:cNvSpPr>
            <a:spLocks noChangeArrowheads="1"/>
          </p:cNvSpPr>
          <p:nvPr/>
        </p:nvSpPr>
        <p:spPr bwMode="auto">
          <a:xfrm>
            <a:off x="990600" y="2514600"/>
            <a:ext cx="3429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a:t>
            </a:r>
            <a:r>
              <a:rPr lang="en-US" altLang="en-US" sz="1400" i="1"/>
              <a:t>Expenses.</a:t>
            </a:r>
            <a:endParaRPr lang="en-US" altLang="en-US" sz="1400"/>
          </a:p>
        </p:txBody>
      </p:sp>
      <p:sp>
        <p:nvSpPr>
          <p:cNvPr id="489486" name="Rectangle 14"/>
          <p:cNvSpPr>
            <a:spLocks noChangeArrowheads="1"/>
          </p:cNvSpPr>
          <p:nvPr/>
        </p:nvSpPr>
        <p:spPr bwMode="auto">
          <a:xfrm>
            <a:off x="990600" y="3352800"/>
            <a:ext cx="3429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Enter expense account names.</a:t>
            </a:r>
          </a:p>
        </p:txBody>
      </p:sp>
      <p:sp>
        <p:nvSpPr>
          <p:cNvPr id="489487" name="Rectangle 15"/>
          <p:cNvSpPr>
            <a:spLocks noChangeArrowheads="1"/>
          </p:cNvSpPr>
          <p:nvPr/>
        </p:nvSpPr>
        <p:spPr bwMode="auto">
          <a:xfrm>
            <a:off x="990600" y="4051300"/>
            <a:ext cx="28956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Draw a single rule line under the last balance.</a:t>
            </a:r>
          </a:p>
        </p:txBody>
      </p:sp>
      <p:sp>
        <p:nvSpPr>
          <p:cNvPr id="489489" name="Rectangle 17"/>
          <p:cNvSpPr>
            <a:spLocks noChangeArrowheads="1"/>
          </p:cNvSpPr>
          <p:nvPr/>
        </p:nvSpPr>
        <p:spPr bwMode="auto">
          <a:xfrm>
            <a:off x="385763" y="1844675"/>
            <a:ext cx="2357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a:solidFill>
                  <a:srgbClr val="006600"/>
                </a:solidFill>
              </a:rPr>
              <a:t>Expenses Section</a:t>
            </a:r>
          </a:p>
        </p:txBody>
      </p:sp>
      <p:sp>
        <p:nvSpPr>
          <p:cNvPr id="489490" name="Rectangle 18"/>
          <p:cNvSpPr>
            <a:spLocks noChangeArrowheads="1"/>
          </p:cNvSpPr>
          <p:nvPr/>
        </p:nvSpPr>
        <p:spPr bwMode="auto">
          <a:xfrm>
            <a:off x="990600" y="4976813"/>
            <a:ext cx="2895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a:t>
            </a:r>
            <a:r>
              <a:rPr lang="en-US" altLang="en-US" sz="1400" i="1"/>
              <a:t>Total Expenses</a:t>
            </a:r>
            <a:r>
              <a:rPr lang="en-US" altLang="en-US" sz="1400"/>
              <a:t>.</a:t>
            </a:r>
          </a:p>
        </p:txBody>
      </p:sp>
      <p:sp>
        <p:nvSpPr>
          <p:cNvPr id="489491" name="Rectangle 19"/>
          <p:cNvSpPr>
            <a:spLocks noChangeArrowheads="1"/>
          </p:cNvSpPr>
          <p:nvPr/>
        </p:nvSpPr>
        <p:spPr bwMode="auto">
          <a:xfrm>
            <a:off x="990600" y="5695950"/>
            <a:ext cx="28956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Add the balances for the expense accounts.</a:t>
            </a:r>
          </a:p>
        </p:txBody>
      </p:sp>
      <p:pic>
        <p:nvPicPr>
          <p:cNvPr id="489493" name="Picture 21" desc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1600200"/>
            <a:ext cx="4327525" cy="4648200"/>
          </a:xfrm>
          <a:prstGeom prst="rect">
            <a:avLst/>
          </a:prstGeom>
          <a:noFill/>
          <a:extLst>
            <a:ext uri="{909E8E84-426E-40DD-AFC4-6F175D3DCCD1}">
              <a14:hiddenFill xmlns:a14="http://schemas.microsoft.com/office/drawing/2010/main">
                <a:solidFill>
                  <a:srgbClr val="FFFFFF"/>
                </a:solidFill>
              </a14:hiddenFill>
            </a:ext>
          </a:extLst>
        </p:spPr>
      </p:pic>
      <p:sp>
        <p:nvSpPr>
          <p:cNvPr id="489494" name="Oval 22">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altLang="en-US"/>
              <a:t>The Income Statement</a:t>
            </a:r>
          </a:p>
        </p:txBody>
      </p:sp>
      <p:sp>
        <p:nvSpPr>
          <p:cNvPr id="497667" name="Rectangle 3"/>
          <p:cNvSpPr>
            <a:spLocks noChangeArrowheads="1"/>
          </p:cNvSpPr>
          <p:nvPr/>
        </p:nvSpPr>
        <p:spPr bwMode="auto">
          <a:xfrm>
            <a:off x="1250950" y="1335088"/>
            <a:ext cx="21320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Income Statement</a:t>
            </a:r>
          </a:p>
        </p:txBody>
      </p:sp>
      <p:sp>
        <p:nvSpPr>
          <p:cNvPr id="497668"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9.1</a:t>
            </a:r>
          </a:p>
        </p:txBody>
      </p:sp>
      <p:sp>
        <p:nvSpPr>
          <p:cNvPr id="497670" name="Oval 6"/>
          <p:cNvSpPr>
            <a:spLocks noChangeArrowheads="1"/>
          </p:cNvSpPr>
          <p:nvPr/>
        </p:nvSpPr>
        <p:spPr bwMode="gray">
          <a:xfrm>
            <a:off x="381000" y="24003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I</a:t>
            </a:r>
          </a:p>
        </p:txBody>
      </p:sp>
      <p:sp>
        <p:nvSpPr>
          <p:cNvPr id="497671" name="Oval 7"/>
          <p:cNvSpPr>
            <a:spLocks noChangeArrowheads="1"/>
          </p:cNvSpPr>
          <p:nvPr/>
        </p:nvSpPr>
        <p:spPr bwMode="gray">
          <a:xfrm>
            <a:off x="381000" y="3224213"/>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J</a:t>
            </a:r>
          </a:p>
        </p:txBody>
      </p:sp>
      <p:sp>
        <p:nvSpPr>
          <p:cNvPr id="497672" name="Oval 8"/>
          <p:cNvSpPr>
            <a:spLocks noChangeArrowheads="1"/>
          </p:cNvSpPr>
          <p:nvPr/>
        </p:nvSpPr>
        <p:spPr bwMode="gray">
          <a:xfrm>
            <a:off x="381000" y="4048125"/>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K</a:t>
            </a:r>
          </a:p>
        </p:txBody>
      </p:sp>
      <p:sp>
        <p:nvSpPr>
          <p:cNvPr id="497673" name="Oval 9"/>
          <p:cNvSpPr>
            <a:spLocks noChangeArrowheads="1"/>
          </p:cNvSpPr>
          <p:nvPr/>
        </p:nvSpPr>
        <p:spPr bwMode="gray">
          <a:xfrm>
            <a:off x="381000" y="4872038"/>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L</a:t>
            </a:r>
          </a:p>
        </p:txBody>
      </p:sp>
      <p:sp>
        <p:nvSpPr>
          <p:cNvPr id="497675" name="Rectangle 11"/>
          <p:cNvSpPr>
            <a:spLocks noChangeArrowheads="1"/>
          </p:cNvSpPr>
          <p:nvPr/>
        </p:nvSpPr>
        <p:spPr bwMode="auto">
          <a:xfrm>
            <a:off x="990600" y="2419350"/>
            <a:ext cx="3429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Draw a single rule line under the</a:t>
            </a:r>
            <a:br>
              <a:rPr lang="en-US" altLang="en-US" sz="1400"/>
            </a:br>
            <a:r>
              <a:rPr lang="en-US" altLang="en-US" sz="1400"/>
              <a:t>total expenses amount.</a:t>
            </a:r>
          </a:p>
        </p:txBody>
      </p:sp>
      <p:sp>
        <p:nvSpPr>
          <p:cNvPr id="497676" name="Rectangle 12"/>
          <p:cNvSpPr>
            <a:spLocks noChangeArrowheads="1"/>
          </p:cNvSpPr>
          <p:nvPr/>
        </p:nvSpPr>
        <p:spPr bwMode="auto">
          <a:xfrm>
            <a:off x="990600" y="3224213"/>
            <a:ext cx="3429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Subtract the total expenses from</a:t>
            </a:r>
            <a:br>
              <a:rPr lang="en-US" altLang="en-US" sz="1400"/>
            </a:br>
            <a:r>
              <a:rPr lang="en-US" altLang="en-US" sz="1400"/>
              <a:t>total revenue.</a:t>
            </a:r>
          </a:p>
        </p:txBody>
      </p:sp>
      <p:sp>
        <p:nvSpPr>
          <p:cNvPr id="497677" name="Rectangle 13"/>
          <p:cNvSpPr>
            <a:spLocks noChangeArrowheads="1"/>
          </p:cNvSpPr>
          <p:nvPr/>
        </p:nvSpPr>
        <p:spPr bwMode="auto">
          <a:xfrm>
            <a:off x="990600" y="4162425"/>
            <a:ext cx="2895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a:t>
            </a:r>
            <a:r>
              <a:rPr lang="en-US" altLang="en-US" sz="1400" i="1"/>
              <a:t>Net Income</a:t>
            </a:r>
            <a:r>
              <a:rPr lang="en-US" altLang="en-US" sz="1400"/>
              <a:t>.</a:t>
            </a:r>
          </a:p>
        </p:txBody>
      </p:sp>
      <p:sp>
        <p:nvSpPr>
          <p:cNvPr id="497678" name="Rectangle 14"/>
          <p:cNvSpPr>
            <a:spLocks noChangeArrowheads="1"/>
          </p:cNvSpPr>
          <p:nvPr/>
        </p:nvSpPr>
        <p:spPr bwMode="auto">
          <a:xfrm>
            <a:off x="385763" y="1844675"/>
            <a:ext cx="25415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a:solidFill>
                  <a:srgbClr val="006600"/>
                </a:solidFill>
              </a:rPr>
              <a:t>Net Income Section</a:t>
            </a:r>
          </a:p>
        </p:txBody>
      </p:sp>
      <p:sp>
        <p:nvSpPr>
          <p:cNvPr id="497679" name="Rectangle 15"/>
          <p:cNvSpPr>
            <a:spLocks noChangeArrowheads="1"/>
          </p:cNvSpPr>
          <p:nvPr/>
        </p:nvSpPr>
        <p:spPr bwMode="auto">
          <a:xfrm>
            <a:off x="990600" y="4800600"/>
            <a:ext cx="38100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If net income matches the amount on the work sheet, draw a double rule beneath the net income amount.</a:t>
            </a:r>
          </a:p>
        </p:txBody>
      </p:sp>
      <p:pic>
        <p:nvPicPr>
          <p:cNvPr id="497684" name="Picture 20" desc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1600200"/>
            <a:ext cx="4327525" cy="4648200"/>
          </a:xfrm>
          <a:prstGeom prst="rect">
            <a:avLst/>
          </a:prstGeom>
          <a:noFill/>
          <a:extLst>
            <a:ext uri="{909E8E84-426E-40DD-AFC4-6F175D3DCCD1}">
              <a14:hiddenFill xmlns:a14="http://schemas.microsoft.com/office/drawing/2010/main">
                <a:solidFill>
                  <a:srgbClr val="FFFFFF"/>
                </a:solidFill>
              </a14:hiddenFill>
            </a:ext>
          </a:extLst>
        </p:spPr>
      </p:pic>
      <p:sp>
        <p:nvSpPr>
          <p:cNvPr id="497685" name="Oval 21">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altLang="en-US"/>
              <a:t>The Income Statement</a:t>
            </a:r>
          </a:p>
        </p:txBody>
      </p:sp>
      <p:sp>
        <p:nvSpPr>
          <p:cNvPr id="499715" name="Rectangle 3"/>
          <p:cNvSpPr>
            <a:spLocks noChangeArrowheads="1"/>
          </p:cNvSpPr>
          <p:nvPr/>
        </p:nvSpPr>
        <p:spPr bwMode="auto">
          <a:xfrm>
            <a:off x="1250950" y="1335088"/>
            <a:ext cx="21320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Income Statement</a:t>
            </a:r>
          </a:p>
        </p:txBody>
      </p:sp>
      <p:sp>
        <p:nvSpPr>
          <p:cNvPr id="499716"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9.1</a:t>
            </a:r>
          </a:p>
        </p:txBody>
      </p:sp>
      <p:sp>
        <p:nvSpPr>
          <p:cNvPr id="499728" name="Rectangle 16"/>
          <p:cNvSpPr>
            <a:spLocks noChangeArrowheads="1"/>
          </p:cNvSpPr>
          <p:nvPr/>
        </p:nvSpPr>
        <p:spPr bwMode="auto">
          <a:xfrm>
            <a:off x="385763" y="1844675"/>
            <a:ext cx="2738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a:solidFill>
                  <a:srgbClr val="006600"/>
                </a:solidFill>
              </a:rPr>
              <a:t>Reporting a Net Loss</a:t>
            </a:r>
          </a:p>
        </p:txBody>
      </p:sp>
      <p:pic>
        <p:nvPicPr>
          <p:cNvPr id="499729" name="Picture 17" descr="pg223_fig9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46313"/>
            <a:ext cx="7848600" cy="4051300"/>
          </a:xfrm>
          <a:prstGeom prst="rect">
            <a:avLst/>
          </a:prstGeom>
          <a:noFill/>
          <a:extLst>
            <a:ext uri="{909E8E84-426E-40DD-AFC4-6F175D3DCCD1}">
              <a14:hiddenFill xmlns:a14="http://schemas.microsoft.com/office/drawing/2010/main">
                <a:solidFill>
                  <a:srgbClr val="FFFFFF"/>
                </a:solidFill>
              </a14:hiddenFill>
            </a:ext>
          </a:extLst>
        </p:spPr>
      </p:pic>
      <p:sp>
        <p:nvSpPr>
          <p:cNvPr id="499730" name="Rectangle 18"/>
          <p:cNvSpPr>
            <a:spLocks noChangeArrowheads="1"/>
          </p:cNvSpPr>
          <p:nvPr/>
        </p:nvSpPr>
        <p:spPr bwMode="auto">
          <a:xfrm>
            <a:off x="7013575" y="60960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226</a:t>
            </a:r>
          </a:p>
        </p:txBody>
      </p:sp>
      <p:sp>
        <p:nvSpPr>
          <p:cNvPr id="499731" name="Oval 19">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304800" y="18288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r>
              <a:rPr lang="en-US" altLang="en-US">
                <a:solidFill>
                  <a:schemeClr val="accent2"/>
                </a:solidFill>
              </a:rPr>
              <a:t>Key Term</a:t>
            </a:r>
          </a:p>
        </p:txBody>
      </p:sp>
      <p:sp>
        <p:nvSpPr>
          <p:cNvPr id="501763" name="Rectangle 3"/>
          <p:cNvSpPr>
            <a:spLocks noChangeArrowheads="1"/>
          </p:cNvSpPr>
          <p:nvPr/>
        </p:nvSpPr>
        <p:spPr bwMode="auto">
          <a:xfrm>
            <a:off x="1143000" y="2590800"/>
            <a:ext cx="6705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45000"/>
              </a:spcBef>
            </a:pPr>
            <a:r>
              <a:rPr lang="en-US" altLang="en-US" sz="2000" b="0"/>
              <a:t>statement of changes in owner’s equity</a:t>
            </a:r>
          </a:p>
        </p:txBody>
      </p:sp>
      <p:sp>
        <p:nvSpPr>
          <p:cNvPr id="501764" name="Rectangle 4"/>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Statement of Changes</a:t>
            </a:r>
            <a:br>
              <a:rPr lang="en-US" altLang="en-US" sz="1200">
                <a:solidFill>
                  <a:schemeClr val="bg1"/>
                </a:solidFill>
              </a:rPr>
            </a:br>
            <a:r>
              <a:rPr lang="en-US" altLang="en-US" sz="1200">
                <a:solidFill>
                  <a:schemeClr val="bg1"/>
                </a:solidFill>
              </a:rPr>
              <a:t>in Owner’s Equity</a:t>
            </a:r>
          </a:p>
        </p:txBody>
      </p:sp>
      <p:sp>
        <p:nvSpPr>
          <p:cNvPr id="501765" name="Rectangle 5"/>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9.2</a:t>
            </a:r>
          </a:p>
        </p:txBody>
      </p:sp>
      <p:sp>
        <p:nvSpPr>
          <p:cNvPr id="501766" name="Oval 6">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19" name="Picture 11" descr="3 boxes out of 1 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185025" cy="3281363"/>
          </a:xfrm>
          <a:prstGeom prst="rect">
            <a:avLst/>
          </a:prstGeom>
          <a:noFill/>
          <a:extLst>
            <a:ext uri="{909E8E84-426E-40DD-AFC4-6F175D3DCCD1}">
              <a14:hiddenFill xmlns:a14="http://schemas.microsoft.com/office/drawing/2010/main">
                <a:solidFill>
                  <a:srgbClr val="FFFFFF"/>
                </a:solidFill>
              </a14:hiddenFill>
            </a:ext>
          </a:extLst>
        </p:spPr>
      </p:pic>
      <p:sp>
        <p:nvSpPr>
          <p:cNvPr id="503812" name="Rectangle 4"/>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Statement of Changes</a:t>
            </a:r>
            <a:br>
              <a:rPr lang="en-US" altLang="en-US" sz="1200">
                <a:solidFill>
                  <a:schemeClr val="bg1"/>
                </a:solidFill>
              </a:rPr>
            </a:br>
            <a:r>
              <a:rPr lang="en-US" altLang="en-US" sz="1200">
                <a:solidFill>
                  <a:schemeClr val="bg1"/>
                </a:solidFill>
              </a:rPr>
              <a:t>in Owner’s Equity</a:t>
            </a:r>
          </a:p>
        </p:txBody>
      </p:sp>
      <p:sp>
        <p:nvSpPr>
          <p:cNvPr id="503813" name="Rectangle 5"/>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9.2</a:t>
            </a:r>
          </a:p>
        </p:txBody>
      </p:sp>
      <p:sp>
        <p:nvSpPr>
          <p:cNvPr id="503814" name="Rectangle 6"/>
          <p:cNvSpPr>
            <a:spLocks noGrp="1" noChangeArrowheads="1"/>
          </p:cNvSpPr>
          <p:nvPr>
            <p:ph type="title"/>
          </p:nvPr>
        </p:nvSpPr>
        <p:spPr/>
        <p:txBody>
          <a:bodyPr/>
          <a:lstStyle/>
          <a:p>
            <a:r>
              <a:rPr lang="en-US" altLang="en-US"/>
              <a:t>The Statement of Changes </a:t>
            </a:r>
            <a:br>
              <a:rPr lang="en-US" altLang="en-US"/>
            </a:br>
            <a:r>
              <a:rPr lang="en-US" altLang="en-US"/>
              <a:t>in Owner’s Equity</a:t>
            </a:r>
          </a:p>
        </p:txBody>
      </p:sp>
      <p:sp>
        <p:nvSpPr>
          <p:cNvPr id="503816" name="Rectangle 8"/>
          <p:cNvSpPr>
            <a:spLocks noChangeArrowheads="1"/>
          </p:cNvSpPr>
          <p:nvPr/>
        </p:nvSpPr>
        <p:spPr bwMode="auto">
          <a:xfrm>
            <a:off x="1143000" y="2438400"/>
            <a:ext cx="2133600" cy="210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0000"/>
              </a:lnSpc>
            </a:pPr>
            <a:r>
              <a:rPr lang="en-US" altLang="en-US"/>
              <a:t>Information needed to prepare the </a:t>
            </a:r>
            <a:r>
              <a:rPr lang="en-US" altLang="en-US" u="sng"/>
              <a:t>statement of changes in owner’s equity</a:t>
            </a:r>
            <a:endParaRPr lang="en-US" altLang="en-US"/>
          </a:p>
        </p:txBody>
      </p:sp>
      <p:sp>
        <p:nvSpPr>
          <p:cNvPr id="503817" name="AutoShape 9"/>
          <p:cNvSpPr>
            <a:spLocks noChangeArrowheads="1"/>
          </p:cNvSpPr>
          <p:nvPr/>
        </p:nvSpPr>
        <p:spPr bwMode="auto">
          <a:xfrm>
            <a:off x="1033463" y="5257800"/>
            <a:ext cx="7662862"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statement of changes in owner’s equity</a:t>
            </a:r>
            <a:endParaRPr lang="en-US" altLang="en-US" sz="1800" b="0">
              <a:solidFill>
                <a:srgbClr val="2E2E2E"/>
              </a:solidFill>
            </a:endParaRPr>
          </a:p>
          <a:p>
            <a:pPr algn="ctr" eaLnBrk="0" hangingPunct="0"/>
            <a:r>
              <a:rPr lang="en-US" altLang="en-US" sz="1800" b="0"/>
              <a:t>A financial statement that summarizes changes in the owner’s capital account as a result of business transactions during the period.</a:t>
            </a:r>
          </a:p>
        </p:txBody>
      </p:sp>
      <p:pic>
        <p:nvPicPr>
          <p:cNvPr id="503818" name="Picture 10"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59593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503821" name="Rectangle 13"/>
          <p:cNvSpPr>
            <a:spLocks noChangeArrowheads="1"/>
          </p:cNvSpPr>
          <p:nvPr/>
        </p:nvSpPr>
        <p:spPr bwMode="auto">
          <a:xfrm>
            <a:off x="4476750" y="4194175"/>
            <a:ext cx="34575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0000"/>
              </a:lnSpc>
            </a:pPr>
            <a:r>
              <a:rPr lang="en-US" altLang="en-US" sz="1800">
                <a:solidFill>
                  <a:srgbClr val="006600"/>
                </a:solidFill>
              </a:rPr>
              <a:t>The owner’s capital account in the general ledger</a:t>
            </a:r>
          </a:p>
        </p:txBody>
      </p:sp>
      <p:sp>
        <p:nvSpPr>
          <p:cNvPr id="503822" name="Rectangle 14"/>
          <p:cNvSpPr>
            <a:spLocks noChangeArrowheads="1"/>
          </p:cNvSpPr>
          <p:nvPr/>
        </p:nvSpPr>
        <p:spPr bwMode="auto">
          <a:xfrm>
            <a:off x="4572000" y="2108200"/>
            <a:ext cx="3276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0000"/>
              </a:lnSpc>
            </a:pPr>
            <a:r>
              <a:rPr lang="en-US" altLang="en-US" sz="1800">
                <a:solidFill>
                  <a:srgbClr val="006600"/>
                </a:solidFill>
              </a:rPr>
              <a:t>The work sheet</a:t>
            </a:r>
          </a:p>
        </p:txBody>
      </p:sp>
      <p:sp>
        <p:nvSpPr>
          <p:cNvPr id="503823" name="Rectangle 15"/>
          <p:cNvSpPr>
            <a:spLocks noChangeArrowheads="1"/>
          </p:cNvSpPr>
          <p:nvPr/>
        </p:nvSpPr>
        <p:spPr bwMode="auto">
          <a:xfrm>
            <a:off x="4572000" y="3236913"/>
            <a:ext cx="3276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0000"/>
              </a:lnSpc>
            </a:pPr>
            <a:r>
              <a:rPr lang="en-US" altLang="en-US" sz="1800">
                <a:solidFill>
                  <a:srgbClr val="006600"/>
                </a:solidFill>
              </a:rPr>
              <a:t>The income statement</a:t>
            </a:r>
          </a:p>
        </p:txBody>
      </p:sp>
      <p:sp>
        <p:nvSpPr>
          <p:cNvPr id="503824" name="Oval 16">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3817"/>
                                        </p:tgtEl>
                                        <p:attrNameLst>
                                          <p:attrName>style.visibility</p:attrName>
                                        </p:attrNameLst>
                                      </p:cBhvr>
                                      <p:to>
                                        <p:strVal val="visible"/>
                                      </p:to>
                                    </p:set>
                                    <p:animEffect transition="in" filter="fade">
                                      <p:cBhvr>
                                        <p:cTn id="7" dur="500"/>
                                        <p:tgtEl>
                                          <p:spTgt spid="503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r>
              <a:rPr lang="en-US" altLang="en-US"/>
              <a:t>Completing the Statement of Changes in Owner’s Equity</a:t>
            </a:r>
          </a:p>
        </p:txBody>
      </p:sp>
      <p:sp>
        <p:nvSpPr>
          <p:cNvPr id="505859"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Statement of Changes</a:t>
            </a:r>
            <a:br>
              <a:rPr lang="en-US" altLang="en-US" sz="1200">
                <a:solidFill>
                  <a:schemeClr val="bg1"/>
                </a:solidFill>
              </a:rPr>
            </a:br>
            <a:r>
              <a:rPr lang="en-US" altLang="en-US" sz="1200">
                <a:solidFill>
                  <a:schemeClr val="bg1"/>
                </a:solidFill>
              </a:rPr>
              <a:t>in Owner’s Equity</a:t>
            </a:r>
          </a:p>
        </p:txBody>
      </p:sp>
      <p:sp>
        <p:nvSpPr>
          <p:cNvPr id="505860"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9.2</a:t>
            </a:r>
          </a:p>
        </p:txBody>
      </p:sp>
      <p:sp>
        <p:nvSpPr>
          <p:cNvPr id="505863" name="Oval 7"/>
          <p:cNvSpPr>
            <a:spLocks noChangeArrowheads="1"/>
          </p:cNvSpPr>
          <p:nvPr/>
        </p:nvSpPr>
        <p:spPr bwMode="gray">
          <a:xfrm>
            <a:off x="381000" y="24003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A</a:t>
            </a:r>
          </a:p>
        </p:txBody>
      </p:sp>
      <p:sp>
        <p:nvSpPr>
          <p:cNvPr id="505864" name="Rectangle 8"/>
          <p:cNvSpPr>
            <a:spLocks noChangeArrowheads="1"/>
          </p:cNvSpPr>
          <p:nvPr/>
        </p:nvSpPr>
        <p:spPr bwMode="gray">
          <a:xfrm>
            <a:off x="990600" y="2514600"/>
            <a:ext cx="3429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a:t>
            </a:r>
            <a:r>
              <a:rPr lang="en-US" altLang="en-US" sz="1400" i="1"/>
              <a:t>Beginning Capital</a:t>
            </a:r>
            <a:r>
              <a:rPr lang="en-US" altLang="en-US" sz="1400"/>
              <a:t>.</a:t>
            </a:r>
            <a:endParaRPr lang="en-US" altLang="en-US" sz="1400" i="1"/>
          </a:p>
        </p:txBody>
      </p:sp>
      <p:sp>
        <p:nvSpPr>
          <p:cNvPr id="505865" name="Rectangle 9"/>
          <p:cNvSpPr>
            <a:spLocks noChangeArrowheads="1"/>
          </p:cNvSpPr>
          <p:nvPr/>
        </p:nvSpPr>
        <p:spPr bwMode="auto">
          <a:xfrm>
            <a:off x="385763" y="1844675"/>
            <a:ext cx="81724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a:solidFill>
                  <a:srgbClr val="006600"/>
                </a:solidFill>
              </a:rPr>
              <a:t>Steps for Completing the Statement of Changes in Owner’s Equity</a:t>
            </a:r>
          </a:p>
        </p:txBody>
      </p:sp>
      <p:sp>
        <p:nvSpPr>
          <p:cNvPr id="505866" name="Oval 10"/>
          <p:cNvSpPr>
            <a:spLocks noChangeArrowheads="1"/>
          </p:cNvSpPr>
          <p:nvPr/>
        </p:nvSpPr>
        <p:spPr bwMode="gray">
          <a:xfrm>
            <a:off x="381000" y="30480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B</a:t>
            </a:r>
          </a:p>
        </p:txBody>
      </p:sp>
      <p:sp>
        <p:nvSpPr>
          <p:cNvPr id="505868" name="Oval 12"/>
          <p:cNvSpPr>
            <a:spLocks noChangeArrowheads="1"/>
          </p:cNvSpPr>
          <p:nvPr/>
        </p:nvSpPr>
        <p:spPr bwMode="gray">
          <a:xfrm>
            <a:off x="381000" y="36957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C</a:t>
            </a:r>
          </a:p>
        </p:txBody>
      </p:sp>
      <p:sp>
        <p:nvSpPr>
          <p:cNvPr id="505870" name="Rectangle 14"/>
          <p:cNvSpPr>
            <a:spLocks noChangeArrowheads="1"/>
          </p:cNvSpPr>
          <p:nvPr/>
        </p:nvSpPr>
        <p:spPr bwMode="gray">
          <a:xfrm>
            <a:off x="990600" y="3160713"/>
            <a:ext cx="3733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Enter the balance of the capital account.</a:t>
            </a:r>
          </a:p>
        </p:txBody>
      </p:sp>
      <p:sp>
        <p:nvSpPr>
          <p:cNvPr id="505871" name="Rectangle 15"/>
          <p:cNvSpPr>
            <a:spLocks noChangeArrowheads="1"/>
          </p:cNvSpPr>
          <p:nvPr/>
        </p:nvSpPr>
        <p:spPr bwMode="gray">
          <a:xfrm>
            <a:off x="990600" y="3810000"/>
            <a:ext cx="38862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Enter the </a:t>
            </a:r>
            <a:r>
              <a:rPr lang="en-US" altLang="en-US" sz="1400" i="1"/>
              <a:t>increases</a:t>
            </a:r>
            <a:r>
              <a:rPr lang="en-US" altLang="en-US" sz="1400"/>
              <a:t> to the capital account.</a:t>
            </a:r>
          </a:p>
        </p:txBody>
      </p:sp>
      <p:sp>
        <p:nvSpPr>
          <p:cNvPr id="505872" name="Oval 16"/>
          <p:cNvSpPr>
            <a:spLocks noChangeArrowheads="1"/>
          </p:cNvSpPr>
          <p:nvPr/>
        </p:nvSpPr>
        <p:spPr bwMode="gray">
          <a:xfrm>
            <a:off x="5029200" y="24003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D</a:t>
            </a:r>
          </a:p>
        </p:txBody>
      </p:sp>
      <p:sp>
        <p:nvSpPr>
          <p:cNvPr id="505873" name="Rectangle 17"/>
          <p:cNvSpPr>
            <a:spLocks noChangeArrowheads="1"/>
          </p:cNvSpPr>
          <p:nvPr/>
        </p:nvSpPr>
        <p:spPr bwMode="gray">
          <a:xfrm>
            <a:off x="5638800" y="2514600"/>
            <a:ext cx="3429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Enter the total investment.</a:t>
            </a:r>
          </a:p>
        </p:txBody>
      </p:sp>
      <p:sp>
        <p:nvSpPr>
          <p:cNvPr id="505874" name="Oval 18"/>
          <p:cNvSpPr>
            <a:spLocks noChangeArrowheads="1"/>
          </p:cNvSpPr>
          <p:nvPr/>
        </p:nvSpPr>
        <p:spPr bwMode="gray">
          <a:xfrm>
            <a:off x="5029200" y="30480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E</a:t>
            </a:r>
          </a:p>
        </p:txBody>
      </p:sp>
      <p:sp>
        <p:nvSpPr>
          <p:cNvPr id="505876" name="Rectangle 20"/>
          <p:cNvSpPr>
            <a:spLocks noChangeArrowheads="1"/>
          </p:cNvSpPr>
          <p:nvPr/>
        </p:nvSpPr>
        <p:spPr bwMode="gray">
          <a:xfrm>
            <a:off x="5638800" y="3160713"/>
            <a:ext cx="3429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Enter the words </a:t>
            </a:r>
            <a:r>
              <a:rPr lang="en-US" altLang="en-US" sz="1400" i="1"/>
              <a:t>Net Income.</a:t>
            </a:r>
            <a:endParaRPr lang="en-US" altLang="en-US" sz="1400"/>
          </a:p>
        </p:txBody>
      </p:sp>
      <p:sp>
        <p:nvSpPr>
          <p:cNvPr id="505879" name="Rectangle 23"/>
          <p:cNvSpPr>
            <a:spLocks noChangeArrowheads="1"/>
          </p:cNvSpPr>
          <p:nvPr/>
        </p:nvSpPr>
        <p:spPr bwMode="auto">
          <a:xfrm>
            <a:off x="-122238" y="1246188"/>
            <a:ext cx="184151"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en-US" altLang="en-US"/>
          </a:p>
        </p:txBody>
      </p:sp>
      <p:grpSp>
        <p:nvGrpSpPr>
          <p:cNvPr id="505883" name="Group 27"/>
          <p:cNvGrpSpPr>
            <a:grpSpLocks/>
          </p:cNvGrpSpPr>
          <p:nvPr/>
        </p:nvGrpSpPr>
        <p:grpSpPr bwMode="auto">
          <a:xfrm>
            <a:off x="1447800" y="4343400"/>
            <a:ext cx="6315075" cy="2103438"/>
            <a:chOff x="912" y="2736"/>
            <a:chExt cx="3978" cy="1325"/>
          </a:xfrm>
        </p:grpSpPr>
        <p:pic>
          <p:nvPicPr>
            <p:cNvPr id="505862" name="Picture 6" descr="9-6_p2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 y="2736"/>
              <a:ext cx="3978" cy="1325"/>
            </a:xfrm>
            <a:prstGeom prst="rect">
              <a:avLst/>
            </a:prstGeom>
            <a:noFill/>
            <a:extLst>
              <a:ext uri="{909E8E84-426E-40DD-AFC4-6F175D3DCCD1}">
                <a14:hiddenFill xmlns:a14="http://schemas.microsoft.com/office/drawing/2010/main">
                  <a:solidFill>
                    <a:srgbClr val="FFFFFF"/>
                  </a:solidFill>
                </a14:hiddenFill>
              </a:ext>
            </a:extLst>
          </p:spPr>
        </p:pic>
        <p:sp>
          <p:nvSpPr>
            <p:cNvPr id="505881" name="Rectangle 25"/>
            <p:cNvSpPr>
              <a:spLocks noChangeArrowheads="1"/>
            </p:cNvSpPr>
            <p:nvPr/>
          </p:nvSpPr>
          <p:spPr bwMode="auto">
            <a:xfrm>
              <a:off x="2208" y="2796"/>
              <a:ext cx="1344" cy="109"/>
            </a:xfrm>
            <a:prstGeom prst="rect">
              <a:avLst/>
            </a:prstGeom>
            <a:solidFill>
              <a:srgbClr val="ECF6E4">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r>
                <a:rPr lang="en-US" altLang="en-US" sz="1000">
                  <a:solidFill>
                    <a:srgbClr val="2E2E2E"/>
                  </a:solidFill>
                </a:rPr>
                <a:t>Zip Delivery Service</a:t>
              </a:r>
            </a:p>
          </p:txBody>
        </p:sp>
      </p:grpSp>
      <p:sp>
        <p:nvSpPr>
          <p:cNvPr id="505884" name="Rectangle 28"/>
          <p:cNvSpPr>
            <a:spLocks noChangeArrowheads="1"/>
          </p:cNvSpPr>
          <p:nvPr/>
        </p:nvSpPr>
        <p:spPr bwMode="auto">
          <a:xfrm>
            <a:off x="3794125" y="6353175"/>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229</a:t>
            </a:r>
          </a:p>
        </p:txBody>
      </p:sp>
      <p:sp>
        <p:nvSpPr>
          <p:cNvPr id="505885" name="Oval 29">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altLang="en-US"/>
              <a:t>Completing the Statement of Changes in Owner’s Equity</a:t>
            </a:r>
          </a:p>
        </p:txBody>
      </p:sp>
      <p:sp>
        <p:nvSpPr>
          <p:cNvPr id="506883"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Statement of Changes</a:t>
            </a:r>
            <a:br>
              <a:rPr lang="en-US" altLang="en-US" sz="1200">
                <a:solidFill>
                  <a:schemeClr val="bg1"/>
                </a:solidFill>
              </a:rPr>
            </a:br>
            <a:r>
              <a:rPr lang="en-US" altLang="en-US" sz="1200">
                <a:solidFill>
                  <a:schemeClr val="bg1"/>
                </a:solidFill>
              </a:rPr>
              <a:t>in Owner’s Equity</a:t>
            </a:r>
          </a:p>
        </p:txBody>
      </p:sp>
      <p:sp>
        <p:nvSpPr>
          <p:cNvPr id="506884"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9.2</a:t>
            </a:r>
          </a:p>
        </p:txBody>
      </p:sp>
      <p:sp>
        <p:nvSpPr>
          <p:cNvPr id="506886" name="Oval 6"/>
          <p:cNvSpPr>
            <a:spLocks noChangeArrowheads="1"/>
          </p:cNvSpPr>
          <p:nvPr/>
        </p:nvSpPr>
        <p:spPr bwMode="gray">
          <a:xfrm>
            <a:off x="381000" y="24003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F</a:t>
            </a:r>
          </a:p>
        </p:txBody>
      </p:sp>
      <p:sp>
        <p:nvSpPr>
          <p:cNvPr id="506887" name="Rectangle 7"/>
          <p:cNvSpPr>
            <a:spLocks noChangeArrowheads="1"/>
          </p:cNvSpPr>
          <p:nvPr/>
        </p:nvSpPr>
        <p:spPr bwMode="gray">
          <a:xfrm>
            <a:off x="990600" y="2514600"/>
            <a:ext cx="3429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a:t>
            </a:r>
            <a:r>
              <a:rPr lang="en-US" altLang="en-US" sz="1400" i="1"/>
              <a:t>Total Increase in Capital</a:t>
            </a:r>
            <a:r>
              <a:rPr lang="en-US" altLang="en-US" sz="1400"/>
              <a:t>.</a:t>
            </a:r>
            <a:endParaRPr lang="en-US" altLang="en-US" sz="1400" i="1"/>
          </a:p>
        </p:txBody>
      </p:sp>
      <p:sp>
        <p:nvSpPr>
          <p:cNvPr id="506888" name="Rectangle 8"/>
          <p:cNvSpPr>
            <a:spLocks noChangeArrowheads="1"/>
          </p:cNvSpPr>
          <p:nvPr/>
        </p:nvSpPr>
        <p:spPr bwMode="auto">
          <a:xfrm>
            <a:off x="385763" y="1844675"/>
            <a:ext cx="81724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a:solidFill>
                  <a:srgbClr val="006600"/>
                </a:solidFill>
              </a:rPr>
              <a:t>Steps for Completing the Statement of Changes in Owner’s Equity</a:t>
            </a:r>
          </a:p>
        </p:txBody>
      </p:sp>
      <p:sp>
        <p:nvSpPr>
          <p:cNvPr id="506889" name="Oval 9"/>
          <p:cNvSpPr>
            <a:spLocks noChangeArrowheads="1"/>
          </p:cNvSpPr>
          <p:nvPr/>
        </p:nvSpPr>
        <p:spPr bwMode="gray">
          <a:xfrm>
            <a:off x="381000" y="30480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G</a:t>
            </a:r>
          </a:p>
        </p:txBody>
      </p:sp>
      <p:sp>
        <p:nvSpPr>
          <p:cNvPr id="506890" name="Oval 10"/>
          <p:cNvSpPr>
            <a:spLocks noChangeArrowheads="1"/>
          </p:cNvSpPr>
          <p:nvPr/>
        </p:nvSpPr>
        <p:spPr bwMode="gray">
          <a:xfrm>
            <a:off x="381000" y="36957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H</a:t>
            </a:r>
          </a:p>
        </p:txBody>
      </p:sp>
      <p:sp>
        <p:nvSpPr>
          <p:cNvPr id="506891" name="Rectangle 11"/>
          <p:cNvSpPr>
            <a:spLocks noChangeArrowheads="1"/>
          </p:cNvSpPr>
          <p:nvPr/>
        </p:nvSpPr>
        <p:spPr bwMode="gray">
          <a:xfrm>
            <a:off x="990600" y="3160713"/>
            <a:ext cx="3733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a:t>
            </a:r>
            <a:r>
              <a:rPr lang="en-US" altLang="en-US" sz="1400" i="1"/>
              <a:t>Subtotal</a:t>
            </a:r>
            <a:r>
              <a:rPr lang="en-US" altLang="en-US" sz="1400"/>
              <a:t>.</a:t>
            </a:r>
          </a:p>
        </p:txBody>
      </p:sp>
      <p:sp>
        <p:nvSpPr>
          <p:cNvPr id="506892" name="Rectangle 12"/>
          <p:cNvSpPr>
            <a:spLocks noChangeArrowheads="1"/>
          </p:cNvSpPr>
          <p:nvPr/>
        </p:nvSpPr>
        <p:spPr bwMode="gray">
          <a:xfrm>
            <a:off x="990600" y="3621088"/>
            <a:ext cx="38862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List the decreases to the capital account.</a:t>
            </a:r>
            <a:br>
              <a:rPr lang="en-US" altLang="en-US" sz="1400"/>
            </a:br>
            <a:r>
              <a:rPr lang="en-US" altLang="en-US" sz="1400"/>
              <a:t>Enter the withdrawals amount and draw a single rule under the withdrawals amount.</a:t>
            </a:r>
          </a:p>
        </p:txBody>
      </p:sp>
      <p:sp>
        <p:nvSpPr>
          <p:cNvPr id="506893" name="Oval 13"/>
          <p:cNvSpPr>
            <a:spLocks noChangeArrowheads="1"/>
          </p:cNvSpPr>
          <p:nvPr/>
        </p:nvSpPr>
        <p:spPr bwMode="gray">
          <a:xfrm>
            <a:off x="5029200" y="24003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I</a:t>
            </a:r>
          </a:p>
        </p:txBody>
      </p:sp>
      <p:sp>
        <p:nvSpPr>
          <p:cNvPr id="506894" name="Rectangle 14"/>
          <p:cNvSpPr>
            <a:spLocks noChangeArrowheads="1"/>
          </p:cNvSpPr>
          <p:nvPr/>
        </p:nvSpPr>
        <p:spPr bwMode="auto">
          <a:xfrm>
            <a:off x="5638800" y="2298700"/>
            <a:ext cx="34290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a:t>
            </a:r>
            <a:r>
              <a:rPr lang="en-US" altLang="en-US" sz="1400" i="1"/>
              <a:t>Ending Capital</a:t>
            </a:r>
            <a:r>
              <a:rPr lang="en-US" altLang="en-US" sz="1400"/>
              <a:t> on the next line followed by a comma and the last day of the period.</a:t>
            </a:r>
          </a:p>
        </p:txBody>
      </p:sp>
      <p:sp>
        <p:nvSpPr>
          <p:cNvPr id="506895" name="Oval 15"/>
          <p:cNvSpPr>
            <a:spLocks noChangeArrowheads="1"/>
          </p:cNvSpPr>
          <p:nvPr/>
        </p:nvSpPr>
        <p:spPr bwMode="gray">
          <a:xfrm>
            <a:off x="5029200" y="30480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J</a:t>
            </a:r>
          </a:p>
        </p:txBody>
      </p:sp>
      <p:sp>
        <p:nvSpPr>
          <p:cNvPr id="506896" name="Rectangle 16"/>
          <p:cNvSpPr>
            <a:spLocks noChangeArrowheads="1"/>
          </p:cNvSpPr>
          <p:nvPr/>
        </p:nvSpPr>
        <p:spPr bwMode="auto">
          <a:xfrm>
            <a:off x="5638800" y="3160713"/>
            <a:ext cx="3429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Subtract the withdrawals amount</a:t>
            </a:r>
            <a:br>
              <a:rPr lang="en-US" altLang="en-US" sz="1400"/>
            </a:br>
            <a:r>
              <a:rPr lang="en-US" altLang="en-US" sz="1400"/>
              <a:t>from the subtotal.</a:t>
            </a:r>
          </a:p>
        </p:txBody>
      </p:sp>
      <p:sp>
        <p:nvSpPr>
          <p:cNvPr id="506897" name="Rectangle 17"/>
          <p:cNvSpPr>
            <a:spLocks noChangeArrowheads="1"/>
          </p:cNvSpPr>
          <p:nvPr/>
        </p:nvSpPr>
        <p:spPr bwMode="auto">
          <a:xfrm>
            <a:off x="-122238" y="1246188"/>
            <a:ext cx="184151"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en-US" altLang="en-US"/>
          </a:p>
        </p:txBody>
      </p:sp>
      <p:grpSp>
        <p:nvGrpSpPr>
          <p:cNvPr id="506900" name="Group 20"/>
          <p:cNvGrpSpPr>
            <a:grpSpLocks/>
          </p:cNvGrpSpPr>
          <p:nvPr/>
        </p:nvGrpSpPr>
        <p:grpSpPr bwMode="auto">
          <a:xfrm>
            <a:off x="1447800" y="4343400"/>
            <a:ext cx="6315075" cy="2103438"/>
            <a:chOff x="912" y="2736"/>
            <a:chExt cx="3978" cy="1325"/>
          </a:xfrm>
        </p:grpSpPr>
        <p:pic>
          <p:nvPicPr>
            <p:cNvPr id="506885" name="Picture 5" descr="9-6_p2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 y="2736"/>
              <a:ext cx="3978" cy="1325"/>
            </a:xfrm>
            <a:prstGeom prst="rect">
              <a:avLst/>
            </a:prstGeom>
            <a:noFill/>
            <a:extLst>
              <a:ext uri="{909E8E84-426E-40DD-AFC4-6F175D3DCCD1}">
                <a14:hiddenFill xmlns:a14="http://schemas.microsoft.com/office/drawing/2010/main">
                  <a:solidFill>
                    <a:srgbClr val="FFFFFF"/>
                  </a:solidFill>
                </a14:hiddenFill>
              </a:ext>
            </a:extLst>
          </p:spPr>
        </p:pic>
        <p:sp>
          <p:nvSpPr>
            <p:cNvPr id="506899" name="Rectangle 19"/>
            <p:cNvSpPr>
              <a:spLocks noChangeArrowheads="1"/>
            </p:cNvSpPr>
            <p:nvPr/>
          </p:nvSpPr>
          <p:spPr bwMode="auto">
            <a:xfrm>
              <a:off x="2208" y="2796"/>
              <a:ext cx="1344" cy="109"/>
            </a:xfrm>
            <a:prstGeom prst="rect">
              <a:avLst/>
            </a:prstGeom>
            <a:solidFill>
              <a:srgbClr val="ECF6E4">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r>
                <a:rPr lang="en-US" altLang="en-US" sz="1000">
                  <a:solidFill>
                    <a:srgbClr val="2E2E2E"/>
                  </a:solidFill>
                </a:rPr>
                <a:t>Zip Delivery Service</a:t>
              </a:r>
            </a:p>
          </p:txBody>
        </p:sp>
      </p:grpSp>
      <p:sp>
        <p:nvSpPr>
          <p:cNvPr id="506901" name="Oval 21">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r>
              <a:rPr lang="en-US" altLang="en-US"/>
              <a:t>Completing the Statement of Changes in Owner’s Equity</a:t>
            </a:r>
          </a:p>
        </p:txBody>
      </p:sp>
      <p:sp>
        <p:nvSpPr>
          <p:cNvPr id="509955"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Statement of Changes</a:t>
            </a:r>
            <a:br>
              <a:rPr lang="en-US" altLang="en-US" sz="1200">
                <a:solidFill>
                  <a:schemeClr val="bg1"/>
                </a:solidFill>
              </a:rPr>
            </a:br>
            <a:r>
              <a:rPr lang="en-US" altLang="en-US" sz="1200">
                <a:solidFill>
                  <a:schemeClr val="bg1"/>
                </a:solidFill>
              </a:rPr>
              <a:t>in Owner’s Equity</a:t>
            </a:r>
          </a:p>
        </p:txBody>
      </p:sp>
      <p:sp>
        <p:nvSpPr>
          <p:cNvPr id="509956"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9.2</a:t>
            </a:r>
          </a:p>
        </p:txBody>
      </p:sp>
      <p:sp>
        <p:nvSpPr>
          <p:cNvPr id="509969" name="Rectangle 17"/>
          <p:cNvSpPr>
            <a:spLocks noChangeArrowheads="1"/>
          </p:cNvSpPr>
          <p:nvPr/>
        </p:nvSpPr>
        <p:spPr bwMode="auto">
          <a:xfrm>
            <a:off x="-125413" y="1246188"/>
            <a:ext cx="184151"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en-US" altLang="en-US"/>
          </a:p>
        </p:txBody>
      </p:sp>
      <p:pic>
        <p:nvPicPr>
          <p:cNvPr id="509971" name="Picture 19" descr="2 boxes out of 1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09775"/>
            <a:ext cx="8153400" cy="3190875"/>
          </a:xfrm>
          <a:prstGeom prst="rect">
            <a:avLst/>
          </a:prstGeom>
          <a:noFill/>
          <a:extLst>
            <a:ext uri="{909E8E84-426E-40DD-AFC4-6F175D3DCCD1}">
              <a14:hiddenFill xmlns:a14="http://schemas.microsoft.com/office/drawing/2010/main">
                <a:solidFill>
                  <a:srgbClr val="FFFFFF"/>
                </a:solidFill>
              </a14:hiddenFill>
            </a:ext>
          </a:extLst>
        </p:spPr>
      </p:pic>
      <p:sp>
        <p:nvSpPr>
          <p:cNvPr id="509973" name="Rectangle 21"/>
          <p:cNvSpPr>
            <a:spLocks noChangeArrowheads="1"/>
          </p:cNvSpPr>
          <p:nvPr/>
        </p:nvSpPr>
        <p:spPr bwMode="auto">
          <a:xfrm>
            <a:off x="685800" y="2619375"/>
            <a:ext cx="2590800"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lnSpc>
                <a:spcPct val="120000"/>
              </a:lnSpc>
            </a:pPr>
            <a:r>
              <a:rPr lang="en-US" altLang="en-US"/>
              <a:t>There are two ways to determine the owner’s capital account balance:</a:t>
            </a:r>
          </a:p>
        </p:txBody>
      </p:sp>
      <p:sp>
        <p:nvSpPr>
          <p:cNvPr id="509975" name="Rectangle 23"/>
          <p:cNvSpPr>
            <a:spLocks noChangeArrowheads="1"/>
          </p:cNvSpPr>
          <p:nvPr/>
        </p:nvSpPr>
        <p:spPr bwMode="auto">
          <a:xfrm>
            <a:off x="4800600" y="2403475"/>
            <a:ext cx="3886200"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20000"/>
              </a:lnSpc>
            </a:pPr>
            <a:r>
              <a:rPr lang="en-US" altLang="en-US" sz="1800">
                <a:solidFill>
                  <a:srgbClr val="006600"/>
                </a:solidFill>
              </a:rPr>
              <a:t>Look at the ledger.</a:t>
            </a:r>
          </a:p>
        </p:txBody>
      </p:sp>
      <p:sp>
        <p:nvSpPr>
          <p:cNvPr id="509976" name="Rectangle 24"/>
          <p:cNvSpPr>
            <a:spLocks noChangeArrowheads="1"/>
          </p:cNvSpPr>
          <p:nvPr/>
        </p:nvSpPr>
        <p:spPr bwMode="auto">
          <a:xfrm>
            <a:off x="4800600" y="3967163"/>
            <a:ext cx="3886200"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20000"/>
              </a:lnSpc>
            </a:pPr>
            <a:r>
              <a:rPr lang="en-US" altLang="en-US" sz="1800">
                <a:solidFill>
                  <a:srgbClr val="006600"/>
                </a:solidFill>
              </a:rPr>
              <a:t>Subtract additional investments from the balance shown on the work sheet.</a:t>
            </a:r>
          </a:p>
        </p:txBody>
      </p:sp>
      <p:sp>
        <p:nvSpPr>
          <p:cNvPr id="509977" name="Rectangle 25"/>
          <p:cNvSpPr>
            <a:spLocks noChangeArrowheads="1"/>
          </p:cNvSpPr>
          <p:nvPr/>
        </p:nvSpPr>
        <p:spPr bwMode="auto">
          <a:xfrm>
            <a:off x="914400" y="5405438"/>
            <a:ext cx="77724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lnSpc>
                <a:spcPct val="120000"/>
              </a:lnSpc>
            </a:pPr>
            <a:r>
              <a:rPr lang="en-US" altLang="en-US" b="0"/>
              <a:t>For an ongoing business, the capital account balance on the work sheet </a:t>
            </a:r>
            <a:r>
              <a:rPr lang="en-US" altLang="en-US" b="0" i="1"/>
              <a:t>may not</a:t>
            </a:r>
            <a:r>
              <a:rPr lang="en-US" altLang="en-US" b="0"/>
              <a:t> be the balance at the beginning of the period.</a:t>
            </a:r>
          </a:p>
        </p:txBody>
      </p:sp>
      <p:sp>
        <p:nvSpPr>
          <p:cNvPr id="509978" name="Oval 26">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r>
              <a:rPr lang="en-US" altLang="en-US"/>
              <a:t>Completing the Statement of Changes in Owner’s Equity</a:t>
            </a:r>
          </a:p>
        </p:txBody>
      </p:sp>
      <p:sp>
        <p:nvSpPr>
          <p:cNvPr id="512003" name="Rectangle 3"/>
          <p:cNvSpPr>
            <a:spLocks noChangeArrowheads="1"/>
          </p:cNvSpPr>
          <p:nvPr/>
        </p:nvSpPr>
        <p:spPr bwMode="auto">
          <a:xfrm>
            <a:off x="1258888" y="1239838"/>
            <a:ext cx="213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Statement of Changes</a:t>
            </a:r>
            <a:br>
              <a:rPr lang="en-US" altLang="en-US" sz="1200">
                <a:solidFill>
                  <a:schemeClr val="bg1"/>
                </a:solidFill>
              </a:rPr>
            </a:br>
            <a:r>
              <a:rPr lang="en-US" altLang="en-US" sz="1200">
                <a:solidFill>
                  <a:schemeClr val="bg1"/>
                </a:solidFill>
              </a:rPr>
              <a:t>in Owner’s Equity</a:t>
            </a:r>
          </a:p>
        </p:txBody>
      </p:sp>
      <p:sp>
        <p:nvSpPr>
          <p:cNvPr id="512004"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9.2</a:t>
            </a:r>
          </a:p>
        </p:txBody>
      </p:sp>
      <p:sp>
        <p:nvSpPr>
          <p:cNvPr id="512010" name="Rectangle 10"/>
          <p:cNvSpPr>
            <a:spLocks noChangeArrowheads="1"/>
          </p:cNvSpPr>
          <p:nvPr/>
        </p:nvSpPr>
        <p:spPr bwMode="auto">
          <a:xfrm>
            <a:off x="619125" y="2181225"/>
            <a:ext cx="7772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20000"/>
              </a:lnSpc>
            </a:pPr>
            <a:r>
              <a:rPr lang="en-US" altLang="en-US">
                <a:solidFill>
                  <a:srgbClr val="006600"/>
                </a:solidFill>
              </a:rPr>
              <a:t>Statement of Changes in Owner’s Equity Showing a Net Loss</a:t>
            </a:r>
          </a:p>
        </p:txBody>
      </p:sp>
      <p:grpSp>
        <p:nvGrpSpPr>
          <p:cNvPr id="512013" name="Group 13"/>
          <p:cNvGrpSpPr>
            <a:grpSpLocks/>
          </p:cNvGrpSpPr>
          <p:nvPr/>
        </p:nvGrpSpPr>
        <p:grpSpPr bwMode="auto">
          <a:xfrm>
            <a:off x="381000" y="2743200"/>
            <a:ext cx="8382000" cy="2805113"/>
            <a:chOff x="240" y="1728"/>
            <a:chExt cx="5280" cy="1767"/>
          </a:xfrm>
        </p:grpSpPr>
        <p:pic>
          <p:nvPicPr>
            <p:cNvPr id="512011" name="Picture 11" descr="9-8_p2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728"/>
              <a:ext cx="5280" cy="1767"/>
            </a:xfrm>
            <a:prstGeom prst="rect">
              <a:avLst/>
            </a:prstGeom>
            <a:noFill/>
            <a:extLst>
              <a:ext uri="{909E8E84-426E-40DD-AFC4-6F175D3DCCD1}">
                <a14:hiddenFill xmlns:a14="http://schemas.microsoft.com/office/drawing/2010/main">
                  <a:solidFill>
                    <a:srgbClr val="FFFFFF"/>
                  </a:solidFill>
                </a14:hiddenFill>
              </a:ext>
            </a:extLst>
          </p:spPr>
        </p:pic>
        <p:sp>
          <p:nvSpPr>
            <p:cNvPr id="512012" name="Rectangle 12"/>
            <p:cNvSpPr>
              <a:spLocks noChangeArrowheads="1"/>
            </p:cNvSpPr>
            <p:nvPr/>
          </p:nvSpPr>
          <p:spPr bwMode="auto">
            <a:xfrm>
              <a:off x="2208" y="1819"/>
              <a:ext cx="1344" cy="109"/>
            </a:xfrm>
            <a:prstGeom prst="rect">
              <a:avLst/>
            </a:prstGeom>
            <a:solidFill>
              <a:srgbClr val="ECF6E4">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r>
                <a:rPr lang="en-US" altLang="en-US" sz="1300">
                  <a:solidFill>
                    <a:srgbClr val="2E2E2E"/>
                  </a:solidFill>
                </a:rPr>
                <a:t>Island Burgers</a:t>
              </a:r>
            </a:p>
          </p:txBody>
        </p:sp>
      </p:grpSp>
      <p:sp>
        <p:nvSpPr>
          <p:cNvPr id="512014" name="Rectangle 14"/>
          <p:cNvSpPr>
            <a:spLocks noChangeArrowheads="1"/>
          </p:cNvSpPr>
          <p:nvPr/>
        </p:nvSpPr>
        <p:spPr bwMode="auto">
          <a:xfrm>
            <a:off x="7240588" y="54864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231</a:t>
            </a:r>
          </a:p>
        </p:txBody>
      </p:sp>
      <p:sp>
        <p:nvSpPr>
          <p:cNvPr id="512015" name="Oval 15">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ChangeArrowheads="1"/>
          </p:cNvSpPr>
          <p:nvPr/>
        </p:nvSpPr>
        <p:spPr bwMode="auto">
          <a:xfrm>
            <a:off x="304800" y="18288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r>
              <a:rPr lang="en-US" altLang="en-US">
                <a:solidFill>
                  <a:schemeClr val="accent2"/>
                </a:solidFill>
              </a:rPr>
              <a:t>Key Terms </a:t>
            </a:r>
          </a:p>
        </p:txBody>
      </p:sp>
      <p:sp>
        <p:nvSpPr>
          <p:cNvPr id="514051" name="Rectangle 3"/>
          <p:cNvSpPr>
            <a:spLocks noChangeArrowheads="1"/>
          </p:cNvSpPr>
          <p:nvPr/>
        </p:nvSpPr>
        <p:spPr bwMode="auto">
          <a:xfrm>
            <a:off x="1143000" y="2590800"/>
            <a:ext cx="4114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45000"/>
              </a:spcBef>
            </a:pPr>
            <a:r>
              <a:rPr lang="en-US" altLang="en-US" sz="2000" b="0"/>
              <a:t>balance sheet</a:t>
            </a:r>
          </a:p>
          <a:p>
            <a:pPr>
              <a:spcBef>
                <a:spcPct val="45000"/>
              </a:spcBef>
            </a:pPr>
            <a:r>
              <a:rPr lang="en-US" altLang="en-US" sz="2000" b="0"/>
              <a:t>report form</a:t>
            </a:r>
          </a:p>
          <a:p>
            <a:pPr>
              <a:spcBef>
                <a:spcPct val="45000"/>
              </a:spcBef>
            </a:pPr>
            <a:r>
              <a:rPr lang="en-US" altLang="en-US" sz="2000" b="0"/>
              <a:t>statement of cash flows</a:t>
            </a:r>
          </a:p>
          <a:p>
            <a:pPr>
              <a:spcBef>
                <a:spcPct val="45000"/>
              </a:spcBef>
            </a:pPr>
            <a:r>
              <a:rPr lang="en-US" altLang="en-US" sz="2000" b="0"/>
              <a:t>ratio analysis</a:t>
            </a:r>
          </a:p>
          <a:p>
            <a:pPr>
              <a:spcBef>
                <a:spcPct val="45000"/>
              </a:spcBef>
            </a:pPr>
            <a:r>
              <a:rPr lang="en-US" altLang="en-US" sz="2000" b="0"/>
              <a:t>profitability ratio</a:t>
            </a:r>
          </a:p>
          <a:p>
            <a:pPr>
              <a:spcBef>
                <a:spcPct val="45000"/>
              </a:spcBef>
            </a:pPr>
            <a:r>
              <a:rPr lang="en-US" altLang="en-US" sz="2000" b="0"/>
              <a:t>return on sales</a:t>
            </a:r>
          </a:p>
        </p:txBody>
      </p:sp>
      <p:sp>
        <p:nvSpPr>
          <p:cNvPr id="514052" name="Rectangle 4"/>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14053" name="Rectangle 5"/>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sp>
        <p:nvSpPr>
          <p:cNvPr id="514054" name="Rectangle 6"/>
          <p:cNvSpPr>
            <a:spLocks noChangeArrowheads="1"/>
          </p:cNvSpPr>
          <p:nvPr/>
        </p:nvSpPr>
        <p:spPr bwMode="auto">
          <a:xfrm>
            <a:off x="5029200" y="2590800"/>
            <a:ext cx="4114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45000"/>
              </a:spcBef>
            </a:pPr>
            <a:r>
              <a:rPr lang="en-US" altLang="en-US" sz="2000" b="0"/>
              <a:t>current assets</a:t>
            </a:r>
          </a:p>
          <a:p>
            <a:pPr>
              <a:spcBef>
                <a:spcPct val="45000"/>
              </a:spcBef>
            </a:pPr>
            <a:r>
              <a:rPr lang="en-US" altLang="en-US" sz="2000" b="0"/>
              <a:t>current liabilities</a:t>
            </a:r>
          </a:p>
          <a:p>
            <a:pPr>
              <a:spcBef>
                <a:spcPct val="45000"/>
              </a:spcBef>
            </a:pPr>
            <a:r>
              <a:rPr lang="en-US" altLang="en-US" sz="2000" b="0"/>
              <a:t>working capital</a:t>
            </a:r>
          </a:p>
          <a:p>
            <a:pPr>
              <a:spcBef>
                <a:spcPct val="45000"/>
              </a:spcBef>
            </a:pPr>
            <a:r>
              <a:rPr lang="en-US" altLang="en-US" sz="2000" b="0"/>
              <a:t>liquidity ratio</a:t>
            </a:r>
          </a:p>
          <a:p>
            <a:pPr>
              <a:spcBef>
                <a:spcPct val="45000"/>
              </a:spcBef>
            </a:pPr>
            <a:r>
              <a:rPr lang="en-US" altLang="en-US" sz="2000" b="0"/>
              <a:t>current ratio</a:t>
            </a:r>
          </a:p>
          <a:p>
            <a:pPr>
              <a:spcBef>
                <a:spcPct val="45000"/>
              </a:spcBef>
            </a:pPr>
            <a:r>
              <a:rPr lang="en-US" altLang="en-US" sz="2000" b="0"/>
              <a:t>quick ratio</a:t>
            </a:r>
          </a:p>
        </p:txBody>
      </p:sp>
      <p:sp>
        <p:nvSpPr>
          <p:cNvPr id="514055" name="Oval 7">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 name="Picture 51" descr="CH 9 BACK NO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3110" name="Rectangle 38"/>
          <p:cNvSpPr>
            <a:spLocks noChangeArrowheads="1"/>
          </p:cNvSpPr>
          <p:nvPr/>
        </p:nvSpPr>
        <p:spPr bwMode="auto">
          <a:xfrm>
            <a:off x="1219200" y="2286000"/>
            <a:ext cx="76200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Blip>
                <a:blip r:embed="rId4"/>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0"/>
              </a:spcBef>
              <a:spcAft>
                <a:spcPts val="300"/>
              </a:spcAft>
              <a:buFontTx/>
              <a:buNone/>
            </a:pPr>
            <a:r>
              <a:rPr lang="en-US" altLang="en-US" sz="2600">
                <a:solidFill>
                  <a:srgbClr val="006600"/>
                </a:solidFill>
              </a:rPr>
              <a:t>The income statement reports the net income or net loss for an accounting period. The statement of changes in owner’s equity shows how the owner’s financial interest changes during the accounting period. The balance sheet reports the financial position at a specific point in time. The statement of cash flows reports the sources and uses of cash during the accounting period.</a:t>
            </a:r>
          </a:p>
        </p:txBody>
      </p:sp>
      <p:pic>
        <p:nvPicPr>
          <p:cNvPr id="3116" name="Picture 44" descr="main idea 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5384800" cy="639763"/>
          </a:xfrm>
          <a:prstGeom prst="rect">
            <a:avLst/>
          </a:prstGeom>
          <a:noFill/>
          <a:extLst>
            <a:ext uri="{909E8E84-426E-40DD-AFC4-6F175D3DCCD1}">
              <a14:hiddenFill xmlns:a14="http://schemas.microsoft.com/office/drawing/2010/main">
                <a:solidFill>
                  <a:srgbClr val="FFFFFF"/>
                </a:solidFill>
              </a14:hiddenFill>
            </a:ext>
          </a:extLst>
        </p:spPr>
      </p:pic>
      <p:sp>
        <p:nvSpPr>
          <p:cNvPr id="3124" name="Rectangle 52"/>
          <p:cNvSpPr>
            <a:spLocks noChangeArrowheads="1"/>
          </p:cNvSpPr>
          <p:nvPr/>
        </p:nvSpPr>
        <p:spPr bwMode="gray">
          <a:xfrm>
            <a:off x="762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r>
              <a:rPr lang="en-US" altLang="en-US" sz="600" b="0">
                <a:solidFill>
                  <a:schemeClr val="bg1"/>
                </a:solidFill>
              </a:rPr>
              <a:t>Glencoe Accounting </a:t>
            </a:r>
          </a:p>
        </p:txBody>
      </p:sp>
      <p:sp>
        <p:nvSpPr>
          <p:cNvPr id="3125" name="Rectangle 53"/>
          <p:cNvSpPr>
            <a:spLocks noChangeArrowheads="1"/>
          </p:cNvSpPr>
          <p:nvPr/>
        </p:nvSpPr>
        <p:spPr bwMode="gray">
          <a:xfrm>
            <a:off x="65151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600" b="0">
                <a:solidFill>
                  <a:schemeClr val="bg1"/>
                </a:solidFill>
              </a:rPr>
              <a:t>Copyright © by The McGraw-Hill Companies, Inc. All rights reserved. </a:t>
            </a:r>
          </a:p>
        </p:txBody>
      </p:sp>
      <p:sp>
        <p:nvSpPr>
          <p:cNvPr id="3126" name="Oval 54">
            <a:hlinkClick r:id="rId6"/>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00" name="Rectangle 4"/>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16101" name="Rectangle 5"/>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sp>
        <p:nvSpPr>
          <p:cNvPr id="516103" name="Rectangle 7"/>
          <p:cNvSpPr>
            <a:spLocks noGrp="1" noChangeArrowheads="1"/>
          </p:cNvSpPr>
          <p:nvPr>
            <p:ph type="title"/>
          </p:nvPr>
        </p:nvSpPr>
        <p:spPr/>
        <p:txBody>
          <a:bodyPr/>
          <a:lstStyle/>
          <a:p>
            <a:r>
              <a:rPr lang="en-US" altLang="en-US"/>
              <a:t>The Balance Sheet</a:t>
            </a:r>
          </a:p>
        </p:txBody>
      </p:sp>
      <p:pic>
        <p:nvPicPr>
          <p:cNvPr id="516118" name="Picture 22" descr="3 boxes unde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8015288" cy="2316163"/>
          </a:xfrm>
          <a:prstGeom prst="rect">
            <a:avLst/>
          </a:prstGeom>
          <a:noFill/>
          <a:extLst>
            <a:ext uri="{909E8E84-426E-40DD-AFC4-6F175D3DCCD1}">
              <a14:hiddenFill xmlns:a14="http://schemas.microsoft.com/office/drawing/2010/main">
                <a:solidFill>
                  <a:srgbClr val="FFFFFF"/>
                </a:solidFill>
              </a14:hiddenFill>
            </a:ext>
          </a:extLst>
        </p:spPr>
      </p:pic>
      <p:sp>
        <p:nvSpPr>
          <p:cNvPr id="516119" name="Rectangle 23"/>
          <p:cNvSpPr>
            <a:spLocks noChangeArrowheads="1"/>
          </p:cNvSpPr>
          <p:nvPr/>
        </p:nvSpPr>
        <p:spPr bwMode="auto">
          <a:xfrm>
            <a:off x="685800" y="2185988"/>
            <a:ext cx="7848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chemeClr val="bg1"/>
                </a:solidFill>
              </a:rPr>
              <a:t>The </a:t>
            </a:r>
            <a:r>
              <a:rPr lang="en-US" altLang="en-US" u="sng">
                <a:solidFill>
                  <a:schemeClr val="bg1"/>
                </a:solidFill>
              </a:rPr>
              <a:t>Balance Sheet</a:t>
            </a:r>
            <a:r>
              <a:rPr lang="en-US" altLang="en-US">
                <a:solidFill>
                  <a:schemeClr val="bg1"/>
                </a:solidFill>
              </a:rPr>
              <a:t> Summarizes:</a:t>
            </a:r>
          </a:p>
        </p:txBody>
      </p:sp>
      <p:sp>
        <p:nvSpPr>
          <p:cNvPr id="516120" name="Rectangle 24"/>
          <p:cNvSpPr>
            <a:spLocks noChangeArrowheads="1"/>
          </p:cNvSpPr>
          <p:nvPr/>
        </p:nvSpPr>
        <p:spPr bwMode="auto">
          <a:xfrm>
            <a:off x="762000" y="3313113"/>
            <a:ext cx="2360613"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t>What a business </a:t>
            </a:r>
            <a:r>
              <a:rPr lang="en-US" altLang="en-US">
                <a:solidFill>
                  <a:srgbClr val="CC0000"/>
                </a:solidFill>
              </a:rPr>
              <a:t>owns</a:t>
            </a:r>
            <a:endParaRPr lang="en-US" altLang="en-US"/>
          </a:p>
        </p:txBody>
      </p:sp>
      <p:sp>
        <p:nvSpPr>
          <p:cNvPr id="516121" name="Rectangle 25"/>
          <p:cNvSpPr>
            <a:spLocks noChangeArrowheads="1"/>
          </p:cNvSpPr>
          <p:nvPr/>
        </p:nvSpPr>
        <p:spPr bwMode="auto">
          <a:xfrm>
            <a:off x="3429000" y="3313113"/>
            <a:ext cx="2360613"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t>What a business </a:t>
            </a:r>
            <a:r>
              <a:rPr lang="en-US" altLang="en-US">
                <a:solidFill>
                  <a:srgbClr val="CC0000"/>
                </a:solidFill>
              </a:rPr>
              <a:t>owes</a:t>
            </a:r>
            <a:endParaRPr lang="en-US" altLang="en-US"/>
          </a:p>
        </p:txBody>
      </p:sp>
      <p:sp>
        <p:nvSpPr>
          <p:cNvPr id="516122" name="Rectangle 26"/>
          <p:cNvSpPr>
            <a:spLocks noChangeArrowheads="1"/>
          </p:cNvSpPr>
          <p:nvPr/>
        </p:nvSpPr>
        <p:spPr bwMode="auto">
          <a:xfrm>
            <a:off x="6096000" y="3313113"/>
            <a:ext cx="2360613"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t>What a business </a:t>
            </a:r>
            <a:r>
              <a:rPr lang="en-US" altLang="en-US">
                <a:solidFill>
                  <a:srgbClr val="CC0000"/>
                </a:solidFill>
              </a:rPr>
              <a:t>is worth</a:t>
            </a:r>
            <a:endParaRPr lang="en-US" altLang="en-US"/>
          </a:p>
        </p:txBody>
      </p:sp>
      <p:sp>
        <p:nvSpPr>
          <p:cNvPr id="516123" name="AutoShape 27"/>
          <p:cNvSpPr>
            <a:spLocks noChangeArrowheads="1"/>
          </p:cNvSpPr>
          <p:nvPr/>
        </p:nvSpPr>
        <p:spPr bwMode="auto">
          <a:xfrm>
            <a:off x="1905000" y="4800600"/>
            <a:ext cx="5200650"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balance sheet</a:t>
            </a:r>
            <a:endParaRPr lang="en-US" altLang="en-US" sz="1800" b="0">
              <a:solidFill>
                <a:srgbClr val="2E2E2E"/>
              </a:solidFill>
            </a:endParaRPr>
          </a:p>
          <a:p>
            <a:pPr algn="ctr" eaLnBrk="0" hangingPunct="0"/>
            <a:r>
              <a:rPr lang="en-US" altLang="en-US" sz="1800" b="0"/>
              <a:t>A report of the balances in the permanent accounts on a specific date.</a:t>
            </a:r>
          </a:p>
        </p:txBody>
      </p:sp>
      <p:pic>
        <p:nvPicPr>
          <p:cNvPr id="516124" name="Picture 28"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763" y="513873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516125" name="Oval 29">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6123"/>
                                        </p:tgtEl>
                                        <p:attrNameLst>
                                          <p:attrName>style.visibility</p:attrName>
                                        </p:attrNameLst>
                                      </p:cBhvr>
                                      <p:to>
                                        <p:strVal val="visible"/>
                                      </p:to>
                                    </p:set>
                                    <p:animEffect transition="in" filter="fade">
                                      <p:cBhvr>
                                        <p:cTn id="7" dur="500"/>
                                        <p:tgtEl>
                                          <p:spTgt spid="516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2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59" name="Line 15"/>
          <p:cNvSpPr>
            <a:spLocks noChangeShapeType="1"/>
          </p:cNvSpPr>
          <p:nvPr/>
        </p:nvSpPr>
        <p:spPr bwMode="auto">
          <a:xfrm>
            <a:off x="2057400" y="4748213"/>
            <a:ext cx="304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8160" name="Line 16"/>
          <p:cNvSpPr>
            <a:spLocks noChangeShapeType="1"/>
          </p:cNvSpPr>
          <p:nvPr/>
        </p:nvSpPr>
        <p:spPr bwMode="auto">
          <a:xfrm>
            <a:off x="2057400" y="5373688"/>
            <a:ext cx="304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8161" name="Line 17"/>
          <p:cNvSpPr>
            <a:spLocks noChangeShapeType="1"/>
          </p:cNvSpPr>
          <p:nvPr/>
        </p:nvSpPr>
        <p:spPr bwMode="auto">
          <a:xfrm>
            <a:off x="2057400" y="5983288"/>
            <a:ext cx="304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8146" name="Rectangle 2"/>
          <p:cNvSpPr>
            <a:spLocks noGrp="1" noChangeArrowheads="1"/>
          </p:cNvSpPr>
          <p:nvPr>
            <p:ph type="title"/>
          </p:nvPr>
        </p:nvSpPr>
        <p:spPr/>
        <p:txBody>
          <a:bodyPr/>
          <a:lstStyle/>
          <a:p>
            <a:r>
              <a:rPr lang="en-US" altLang="en-US"/>
              <a:t>The Balance Sheet</a:t>
            </a:r>
          </a:p>
        </p:txBody>
      </p:sp>
      <p:sp>
        <p:nvSpPr>
          <p:cNvPr id="518147"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18148"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pic>
        <p:nvPicPr>
          <p:cNvPr id="518149" name="Picture 5" descr="3 boxes unde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8015288" cy="2316163"/>
          </a:xfrm>
          <a:prstGeom prst="rect">
            <a:avLst/>
          </a:prstGeom>
          <a:noFill/>
          <a:extLst>
            <a:ext uri="{909E8E84-426E-40DD-AFC4-6F175D3DCCD1}">
              <a14:hiddenFill xmlns:a14="http://schemas.microsoft.com/office/drawing/2010/main">
                <a:solidFill>
                  <a:srgbClr val="FFFFFF"/>
                </a:solidFill>
              </a14:hiddenFill>
            </a:ext>
          </a:extLst>
        </p:spPr>
      </p:pic>
      <p:sp>
        <p:nvSpPr>
          <p:cNvPr id="518150" name="Rectangle 6"/>
          <p:cNvSpPr>
            <a:spLocks noChangeArrowheads="1"/>
          </p:cNvSpPr>
          <p:nvPr/>
        </p:nvSpPr>
        <p:spPr bwMode="auto">
          <a:xfrm>
            <a:off x="685800" y="2209800"/>
            <a:ext cx="7848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chemeClr val="bg1"/>
                </a:solidFill>
              </a:rPr>
              <a:t>Sections of the Balance Sheet</a:t>
            </a:r>
          </a:p>
        </p:txBody>
      </p:sp>
      <p:sp>
        <p:nvSpPr>
          <p:cNvPr id="518151" name="Rectangle 7"/>
          <p:cNvSpPr>
            <a:spLocks noChangeArrowheads="1"/>
          </p:cNvSpPr>
          <p:nvPr/>
        </p:nvSpPr>
        <p:spPr bwMode="auto">
          <a:xfrm>
            <a:off x="762000" y="3429000"/>
            <a:ext cx="23606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t>The Heading</a:t>
            </a:r>
          </a:p>
        </p:txBody>
      </p:sp>
      <p:sp>
        <p:nvSpPr>
          <p:cNvPr id="518152" name="Rectangle 8"/>
          <p:cNvSpPr>
            <a:spLocks noChangeArrowheads="1"/>
          </p:cNvSpPr>
          <p:nvPr/>
        </p:nvSpPr>
        <p:spPr bwMode="auto">
          <a:xfrm>
            <a:off x="3429000" y="3429000"/>
            <a:ext cx="23606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t>Assets</a:t>
            </a:r>
          </a:p>
        </p:txBody>
      </p:sp>
      <p:sp>
        <p:nvSpPr>
          <p:cNvPr id="518153" name="Rectangle 9"/>
          <p:cNvSpPr>
            <a:spLocks noChangeArrowheads="1"/>
          </p:cNvSpPr>
          <p:nvPr/>
        </p:nvSpPr>
        <p:spPr bwMode="auto">
          <a:xfrm>
            <a:off x="6096000" y="3281363"/>
            <a:ext cx="2360613"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t>Liabilities and Owner’s Equity</a:t>
            </a:r>
          </a:p>
        </p:txBody>
      </p:sp>
      <p:sp>
        <p:nvSpPr>
          <p:cNvPr id="518154" name="Line 10"/>
          <p:cNvSpPr>
            <a:spLocks noChangeShapeType="1"/>
          </p:cNvSpPr>
          <p:nvPr/>
        </p:nvSpPr>
        <p:spPr bwMode="auto">
          <a:xfrm>
            <a:off x="1981200" y="4267200"/>
            <a:ext cx="0" cy="1600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8155" name="Oval 11"/>
          <p:cNvSpPr>
            <a:spLocks noChangeArrowheads="1"/>
          </p:cNvSpPr>
          <p:nvPr/>
        </p:nvSpPr>
        <p:spPr bwMode="auto">
          <a:xfrm>
            <a:off x="1789113" y="4572000"/>
            <a:ext cx="381000" cy="381000"/>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8156" name="Oval 12"/>
          <p:cNvSpPr>
            <a:spLocks noChangeArrowheads="1"/>
          </p:cNvSpPr>
          <p:nvPr/>
        </p:nvSpPr>
        <p:spPr bwMode="auto">
          <a:xfrm>
            <a:off x="1789113" y="5181600"/>
            <a:ext cx="381000" cy="381000"/>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8158" name="Oval 14"/>
          <p:cNvSpPr>
            <a:spLocks noChangeArrowheads="1"/>
          </p:cNvSpPr>
          <p:nvPr/>
        </p:nvSpPr>
        <p:spPr bwMode="auto">
          <a:xfrm>
            <a:off x="1789113" y="5791200"/>
            <a:ext cx="381000" cy="381000"/>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8162" name="Rectangle 18"/>
          <p:cNvSpPr>
            <a:spLocks noChangeArrowheads="1"/>
          </p:cNvSpPr>
          <p:nvPr/>
        </p:nvSpPr>
        <p:spPr bwMode="auto">
          <a:xfrm>
            <a:off x="2327275" y="4587875"/>
            <a:ext cx="5867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600">
                <a:solidFill>
                  <a:srgbClr val="CC0000"/>
                </a:solidFill>
              </a:rPr>
              <a:t>WHO</a:t>
            </a:r>
            <a:r>
              <a:rPr lang="en-US" altLang="en-US" sz="1600"/>
              <a:t>  The name of the business</a:t>
            </a:r>
          </a:p>
        </p:txBody>
      </p:sp>
      <p:sp>
        <p:nvSpPr>
          <p:cNvPr id="518163" name="Rectangle 19"/>
          <p:cNvSpPr>
            <a:spLocks noChangeArrowheads="1"/>
          </p:cNvSpPr>
          <p:nvPr/>
        </p:nvSpPr>
        <p:spPr bwMode="auto">
          <a:xfrm>
            <a:off x="2327275" y="5205413"/>
            <a:ext cx="5867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600">
                <a:solidFill>
                  <a:srgbClr val="CC0000"/>
                </a:solidFill>
              </a:rPr>
              <a:t>WHAT</a:t>
            </a:r>
            <a:r>
              <a:rPr lang="en-US" altLang="en-US" sz="1600"/>
              <a:t>  The name of the financial statement</a:t>
            </a:r>
          </a:p>
        </p:txBody>
      </p:sp>
      <p:sp>
        <p:nvSpPr>
          <p:cNvPr id="518164" name="Rectangle 20"/>
          <p:cNvSpPr>
            <a:spLocks noChangeArrowheads="1"/>
          </p:cNvSpPr>
          <p:nvPr/>
        </p:nvSpPr>
        <p:spPr bwMode="auto">
          <a:xfrm>
            <a:off x="2327275" y="5815013"/>
            <a:ext cx="5867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600">
                <a:solidFill>
                  <a:srgbClr val="CC0000"/>
                </a:solidFill>
              </a:rPr>
              <a:t>WHEN</a:t>
            </a:r>
            <a:r>
              <a:rPr lang="en-US" altLang="en-US" sz="1600"/>
              <a:t>  The date of the balance sheet</a:t>
            </a:r>
          </a:p>
        </p:txBody>
      </p:sp>
      <p:sp>
        <p:nvSpPr>
          <p:cNvPr id="518165" name="Oval 21">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5" name="Rectangle 5"/>
          <p:cNvSpPr>
            <a:spLocks noGrp="1" noChangeArrowheads="1"/>
          </p:cNvSpPr>
          <p:nvPr>
            <p:ph type="title"/>
          </p:nvPr>
        </p:nvSpPr>
        <p:spPr/>
        <p:txBody>
          <a:bodyPr/>
          <a:lstStyle/>
          <a:p>
            <a:r>
              <a:rPr lang="en-US" altLang="en-US"/>
              <a:t>The Balance Sheet</a:t>
            </a:r>
          </a:p>
        </p:txBody>
      </p:sp>
      <p:sp>
        <p:nvSpPr>
          <p:cNvPr id="522246" name="Rectangle 6"/>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22247" name="Rectangle 7"/>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pic>
        <p:nvPicPr>
          <p:cNvPr id="522260" name="Picture 20" descr="1 lon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0800"/>
            <a:ext cx="6553200" cy="979488"/>
          </a:xfrm>
          <a:prstGeom prst="rect">
            <a:avLst/>
          </a:prstGeom>
          <a:noFill/>
          <a:extLst>
            <a:ext uri="{909E8E84-426E-40DD-AFC4-6F175D3DCCD1}">
              <a14:hiddenFill xmlns:a14="http://schemas.microsoft.com/office/drawing/2010/main">
                <a:solidFill>
                  <a:srgbClr val="FFFFFF"/>
                </a:solidFill>
              </a14:hiddenFill>
            </a:ext>
          </a:extLst>
        </p:spPr>
      </p:pic>
      <p:sp>
        <p:nvSpPr>
          <p:cNvPr id="522261" name="Rectangle 21"/>
          <p:cNvSpPr>
            <a:spLocks noChangeArrowheads="1"/>
          </p:cNvSpPr>
          <p:nvPr/>
        </p:nvSpPr>
        <p:spPr bwMode="auto">
          <a:xfrm>
            <a:off x="1600200" y="2895600"/>
            <a:ext cx="6324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A balance sheet can be recorded in </a:t>
            </a:r>
            <a:r>
              <a:rPr lang="en-US" altLang="en-US" u="sng">
                <a:solidFill>
                  <a:srgbClr val="006600"/>
                </a:solidFill>
              </a:rPr>
              <a:t>report form</a:t>
            </a:r>
            <a:r>
              <a:rPr lang="en-US" altLang="en-US">
                <a:solidFill>
                  <a:srgbClr val="006600"/>
                </a:solidFill>
              </a:rPr>
              <a:t>.</a:t>
            </a:r>
          </a:p>
        </p:txBody>
      </p:sp>
      <p:sp>
        <p:nvSpPr>
          <p:cNvPr id="522262" name="AutoShape 22"/>
          <p:cNvSpPr>
            <a:spLocks noChangeArrowheads="1"/>
          </p:cNvSpPr>
          <p:nvPr/>
        </p:nvSpPr>
        <p:spPr bwMode="auto">
          <a:xfrm>
            <a:off x="2349500" y="4114800"/>
            <a:ext cx="4733925"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report form</a:t>
            </a:r>
            <a:endParaRPr lang="en-US" altLang="en-US" sz="1800" b="0">
              <a:solidFill>
                <a:srgbClr val="2E2E2E"/>
              </a:solidFill>
            </a:endParaRPr>
          </a:p>
          <a:p>
            <a:pPr algn="ctr" eaLnBrk="0" hangingPunct="0"/>
            <a:r>
              <a:rPr lang="en-US" altLang="en-US" sz="1800" b="0"/>
              <a:t>A balance sheet format that lists classifications one under another.</a:t>
            </a:r>
          </a:p>
        </p:txBody>
      </p:sp>
      <p:pic>
        <p:nvPicPr>
          <p:cNvPr id="522263" name="Picture 23"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45293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522264" name="Oval 24">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62"/>
                                        </p:tgtEl>
                                        <p:attrNameLst>
                                          <p:attrName>style.visibility</p:attrName>
                                        </p:attrNameLst>
                                      </p:cBhvr>
                                      <p:to>
                                        <p:strVal val="visible"/>
                                      </p:to>
                                    </p:set>
                                    <p:animEffect transition="in" filter="fade">
                                      <p:cBhvr>
                                        <p:cTn id="7" dur="500"/>
                                        <p:tgtEl>
                                          <p:spTgt spid="522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2"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7" name="Rectangle 5"/>
          <p:cNvSpPr>
            <a:spLocks noGrp="1" noChangeArrowheads="1"/>
          </p:cNvSpPr>
          <p:nvPr>
            <p:ph type="title"/>
          </p:nvPr>
        </p:nvSpPr>
        <p:spPr/>
        <p:txBody>
          <a:bodyPr/>
          <a:lstStyle/>
          <a:p>
            <a:r>
              <a:rPr lang="en-US" altLang="en-US"/>
              <a:t>The Balance Sheet</a:t>
            </a:r>
          </a:p>
        </p:txBody>
      </p:sp>
      <p:sp>
        <p:nvSpPr>
          <p:cNvPr id="520198" name="Rectangle 6"/>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20199" name="Rectangle 7"/>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sp>
        <p:nvSpPr>
          <p:cNvPr id="520218" name="Rectangle 26"/>
          <p:cNvSpPr>
            <a:spLocks noChangeArrowheads="1"/>
          </p:cNvSpPr>
          <p:nvPr/>
        </p:nvSpPr>
        <p:spPr bwMode="auto">
          <a:xfrm>
            <a:off x="385763" y="1844675"/>
            <a:ext cx="2005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a:solidFill>
                  <a:srgbClr val="006600"/>
                </a:solidFill>
              </a:rPr>
              <a:t>Assets Section</a:t>
            </a:r>
          </a:p>
        </p:txBody>
      </p:sp>
      <p:sp>
        <p:nvSpPr>
          <p:cNvPr id="520219" name="Rectangle 27"/>
          <p:cNvSpPr>
            <a:spLocks noChangeArrowheads="1"/>
          </p:cNvSpPr>
          <p:nvPr/>
        </p:nvSpPr>
        <p:spPr bwMode="auto">
          <a:xfrm>
            <a:off x="990600" y="2841625"/>
            <a:ext cx="3429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a:t>
            </a:r>
            <a:r>
              <a:rPr lang="en-US" altLang="en-US" sz="1400" i="1"/>
              <a:t>Assets. </a:t>
            </a:r>
            <a:endParaRPr lang="en-US" altLang="en-US" sz="1400"/>
          </a:p>
        </p:txBody>
      </p:sp>
      <p:sp>
        <p:nvSpPr>
          <p:cNvPr id="520220" name="Rectangle 28"/>
          <p:cNvSpPr>
            <a:spLocks noChangeArrowheads="1"/>
          </p:cNvSpPr>
          <p:nvPr/>
        </p:nvSpPr>
        <p:spPr bwMode="auto">
          <a:xfrm>
            <a:off x="990600" y="3352800"/>
            <a:ext cx="34290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List each asset account and draw a single rule under the last account balance.</a:t>
            </a:r>
          </a:p>
        </p:txBody>
      </p:sp>
      <p:sp>
        <p:nvSpPr>
          <p:cNvPr id="520221" name="Rectangle 29"/>
          <p:cNvSpPr>
            <a:spLocks noChangeArrowheads="1"/>
          </p:cNvSpPr>
          <p:nvPr/>
        </p:nvSpPr>
        <p:spPr bwMode="auto">
          <a:xfrm>
            <a:off x="990600" y="4181475"/>
            <a:ext cx="28956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a:t>
            </a:r>
            <a:r>
              <a:rPr lang="en-US" altLang="en-US" sz="1400" i="1"/>
              <a:t>Total Assets</a:t>
            </a:r>
            <a:r>
              <a:rPr lang="en-US" altLang="en-US" sz="1400"/>
              <a:t> and enter the total of individual asset balances.</a:t>
            </a:r>
          </a:p>
        </p:txBody>
      </p:sp>
      <p:sp>
        <p:nvSpPr>
          <p:cNvPr id="520225" name="Oval 33"/>
          <p:cNvSpPr>
            <a:spLocks noChangeArrowheads="1"/>
          </p:cNvSpPr>
          <p:nvPr/>
        </p:nvSpPr>
        <p:spPr bwMode="gray">
          <a:xfrm>
            <a:off x="381000" y="2727325"/>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A</a:t>
            </a:r>
          </a:p>
        </p:txBody>
      </p:sp>
      <p:sp>
        <p:nvSpPr>
          <p:cNvPr id="520226" name="Oval 34"/>
          <p:cNvSpPr>
            <a:spLocks noChangeArrowheads="1"/>
          </p:cNvSpPr>
          <p:nvPr/>
        </p:nvSpPr>
        <p:spPr bwMode="gray">
          <a:xfrm>
            <a:off x="381000" y="351155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B</a:t>
            </a:r>
          </a:p>
        </p:txBody>
      </p:sp>
      <p:sp>
        <p:nvSpPr>
          <p:cNvPr id="520227" name="Oval 35"/>
          <p:cNvSpPr>
            <a:spLocks noChangeArrowheads="1"/>
          </p:cNvSpPr>
          <p:nvPr/>
        </p:nvSpPr>
        <p:spPr bwMode="gray">
          <a:xfrm>
            <a:off x="381000" y="4297363"/>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C</a:t>
            </a:r>
          </a:p>
        </p:txBody>
      </p:sp>
      <p:pic>
        <p:nvPicPr>
          <p:cNvPr id="520230" name="Picture 38"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3798888" cy="5029200"/>
          </a:xfrm>
          <a:prstGeom prst="rect">
            <a:avLst/>
          </a:prstGeom>
          <a:noFill/>
          <a:extLst>
            <a:ext uri="{909E8E84-426E-40DD-AFC4-6F175D3DCCD1}">
              <a14:hiddenFill xmlns:a14="http://schemas.microsoft.com/office/drawing/2010/main">
                <a:solidFill>
                  <a:srgbClr val="FFFFFF"/>
                </a:solidFill>
              </a14:hiddenFill>
            </a:ext>
          </a:extLst>
        </p:spPr>
      </p:pic>
      <p:sp>
        <p:nvSpPr>
          <p:cNvPr id="520231" name="Rectangle 39"/>
          <p:cNvSpPr>
            <a:spLocks noChangeArrowheads="1"/>
          </p:cNvSpPr>
          <p:nvPr/>
        </p:nvSpPr>
        <p:spPr bwMode="auto">
          <a:xfrm>
            <a:off x="4953000" y="63246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235</a:t>
            </a:r>
          </a:p>
        </p:txBody>
      </p:sp>
      <p:sp>
        <p:nvSpPr>
          <p:cNvPr id="520232" name="Oval 40">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r>
              <a:rPr lang="en-US" altLang="en-US"/>
              <a:t>The Balance Sheet</a:t>
            </a:r>
          </a:p>
        </p:txBody>
      </p:sp>
      <p:sp>
        <p:nvSpPr>
          <p:cNvPr id="524291"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24292"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sp>
        <p:nvSpPr>
          <p:cNvPr id="524296" name="Oval 8"/>
          <p:cNvSpPr>
            <a:spLocks noChangeArrowheads="1"/>
          </p:cNvSpPr>
          <p:nvPr/>
        </p:nvSpPr>
        <p:spPr bwMode="gray">
          <a:xfrm>
            <a:off x="381000" y="2727325"/>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D</a:t>
            </a:r>
          </a:p>
        </p:txBody>
      </p:sp>
      <p:sp>
        <p:nvSpPr>
          <p:cNvPr id="524297" name="Oval 9"/>
          <p:cNvSpPr>
            <a:spLocks noChangeArrowheads="1"/>
          </p:cNvSpPr>
          <p:nvPr/>
        </p:nvSpPr>
        <p:spPr bwMode="gray">
          <a:xfrm>
            <a:off x="381000" y="351155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E</a:t>
            </a:r>
          </a:p>
        </p:txBody>
      </p:sp>
      <p:sp>
        <p:nvSpPr>
          <p:cNvPr id="524298" name="Oval 10"/>
          <p:cNvSpPr>
            <a:spLocks noChangeArrowheads="1"/>
          </p:cNvSpPr>
          <p:nvPr/>
        </p:nvSpPr>
        <p:spPr bwMode="gray">
          <a:xfrm>
            <a:off x="381000" y="4246563"/>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F</a:t>
            </a:r>
          </a:p>
        </p:txBody>
      </p:sp>
      <p:sp>
        <p:nvSpPr>
          <p:cNvPr id="524299" name="Rectangle 11"/>
          <p:cNvSpPr>
            <a:spLocks noChangeArrowheads="1"/>
          </p:cNvSpPr>
          <p:nvPr/>
        </p:nvSpPr>
        <p:spPr bwMode="auto">
          <a:xfrm>
            <a:off x="385763" y="1844675"/>
            <a:ext cx="3021012"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a:solidFill>
                  <a:srgbClr val="006600"/>
                </a:solidFill>
              </a:rPr>
              <a:t>Liabilities and Owner’s </a:t>
            </a:r>
            <a:br>
              <a:rPr lang="en-US" altLang="en-US">
                <a:solidFill>
                  <a:srgbClr val="006600"/>
                </a:solidFill>
              </a:rPr>
            </a:br>
            <a:r>
              <a:rPr lang="en-US" altLang="en-US">
                <a:solidFill>
                  <a:srgbClr val="006600"/>
                </a:solidFill>
              </a:rPr>
              <a:t>Equity Sections</a:t>
            </a:r>
          </a:p>
        </p:txBody>
      </p:sp>
      <p:sp>
        <p:nvSpPr>
          <p:cNvPr id="524300" name="Rectangle 12"/>
          <p:cNvSpPr>
            <a:spLocks noChangeArrowheads="1"/>
          </p:cNvSpPr>
          <p:nvPr/>
        </p:nvSpPr>
        <p:spPr bwMode="auto">
          <a:xfrm>
            <a:off x="990600" y="2841625"/>
            <a:ext cx="3429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a:t>
            </a:r>
            <a:r>
              <a:rPr lang="en-US" altLang="en-US" sz="1400" i="1"/>
              <a:t>Liabilities. </a:t>
            </a:r>
            <a:endParaRPr lang="en-US" altLang="en-US" sz="1400"/>
          </a:p>
        </p:txBody>
      </p:sp>
      <p:sp>
        <p:nvSpPr>
          <p:cNvPr id="524301" name="Rectangle 13"/>
          <p:cNvSpPr>
            <a:spLocks noChangeArrowheads="1"/>
          </p:cNvSpPr>
          <p:nvPr/>
        </p:nvSpPr>
        <p:spPr bwMode="auto">
          <a:xfrm>
            <a:off x="990600" y="3352800"/>
            <a:ext cx="34290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List the liability account names and balances and draw a single rule beneath the last account balance.</a:t>
            </a:r>
          </a:p>
        </p:txBody>
      </p:sp>
      <p:sp>
        <p:nvSpPr>
          <p:cNvPr id="524302" name="Rectangle 14"/>
          <p:cNvSpPr>
            <a:spLocks noChangeArrowheads="1"/>
          </p:cNvSpPr>
          <p:nvPr/>
        </p:nvSpPr>
        <p:spPr bwMode="auto">
          <a:xfrm>
            <a:off x="990600" y="4127500"/>
            <a:ext cx="28956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a:t>
            </a:r>
            <a:r>
              <a:rPr lang="en-US" altLang="en-US" sz="1400" i="1"/>
              <a:t>Total Liabilities</a:t>
            </a:r>
            <a:r>
              <a:rPr lang="en-US" altLang="en-US" sz="1400"/>
              <a:t> and enter the total of individual liability balances.</a:t>
            </a:r>
          </a:p>
        </p:txBody>
      </p:sp>
      <p:sp>
        <p:nvSpPr>
          <p:cNvPr id="524304" name="Oval 16"/>
          <p:cNvSpPr>
            <a:spLocks noChangeArrowheads="1"/>
          </p:cNvSpPr>
          <p:nvPr/>
        </p:nvSpPr>
        <p:spPr bwMode="gray">
          <a:xfrm>
            <a:off x="381000" y="4954588"/>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G</a:t>
            </a:r>
          </a:p>
        </p:txBody>
      </p:sp>
      <p:sp>
        <p:nvSpPr>
          <p:cNvPr id="524305" name="Oval 17"/>
          <p:cNvSpPr>
            <a:spLocks noChangeArrowheads="1"/>
          </p:cNvSpPr>
          <p:nvPr/>
        </p:nvSpPr>
        <p:spPr bwMode="gray">
          <a:xfrm>
            <a:off x="381000" y="56896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H</a:t>
            </a:r>
          </a:p>
        </p:txBody>
      </p:sp>
      <p:sp>
        <p:nvSpPr>
          <p:cNvPr id="524306" name="Rectangle 18"/>
          <p:cNvSpPr>
            <a:spLocks noChangeArrowheads="1"/>
          </p:cNvSpPr>
          <p:nvPr/>
        </p:nvSpPr>
        <p:spPr bwMode="auto">
          <a:xfrm>
            <a:off x="990600" y="5054600"/>
            <a:ext cx="3429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a:t>
            </a:r>
            <a:r>
              <a:rPr lang="en-US" altLang="en-US" sz="1400" i="1"/>
              <a:t>Owner’s Equity</a:t>
            </a:r>
            <a:r>
              <a:rPr lang="en-US" altLang="en-US" sz="1400"/>
              <a:t>.</a:t>
            </a:r>
          </a:p>
        </p:txBody>
      </p:sp>
      <p:sp>
        <p:nvSpPr>
          <p:cNvPr id="524307" name="Rectangle 19"/>
          <p:cNvSpPr>
            <a:spLocks noChangeArrowheads="1"/>
          </p:cNvSpPr>
          <p:nvPr/>
        </p:nvSpPr>
        <p:spPr bwMode="auto">
          <a:xfrm>
            <a:off x="990600" y="5613400"/>
            <a:ext cx="28956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the name of the capital account and enter the ending balance of the capital account.</a:t>
            </a:r>
          </a:p>
        </p:txBody>
      </p:sp>
      <p:pic>
        <p:nvPicPr>
          <p:cNvPr id="524309" name="Picture 21"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3798888" cy="5029200"/>
          </a:xfrm>
          <a:prstGeom prst="rect">
            <a:avLst/>
          </a:prstGeom>
          <a:noFill/>
          <a:extLst>
            <a:ext uri="{909E8E84-426E-40DD-AFC4-6F175D3DCCD1}">
              <a14:hiddenFill xmlns:a14="http://schemas.microsoft.com/office/drawing/2010/main">
                <a:solidFill>
                  <a:srgbClr val="FFFFFF"/>
                </a:solidFill>
              </a14:hiddenFill>
            </a:ext>
          </a:extLst>
        </p:spPr>
      </p:pic>
      <p:sp>
        <p:nvSpPr>
          <p:cNvPr id="524310" name="Oval 22">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r>
              <a:rPr lang="en-US" altLang="en-US"/>
              <a:t>The Balance Sheet</a:t>
            </a:r>
          </a:p>
        </p:txBody>
      </p:sp>
      <p:sp>
        <p:nvSpPr>
          <p:cNvPr id="526339"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26340"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pic>
        <p:nvPicPr>
          <p:cNvPr id="526351" name="Picture 15" descr="1 large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7772400" cy="4038600"/>
          </a:xfrm>
          <a:prstGeom prst="rect">
            <a:avLst/>
          </a:prstGeom>
          <a:noFill/>
          <a:extLst>
            <a:ext uri="{909E8E84-426E-40DD-AFC4-6F175D3DCCD1}">
              <a14:hiddenFill xmlns:a14="http://schemas.microsoft.com/office/drawing/2010/main">
                <a:solidFill>
                  <a:srgbClr val="FFFFFF"/>
                </a:solidFill>
              </a14:hiddenFill>
            </a:ext>
          </a:extLst>
        </p:spPr>
      </p:pic>
      <p:sp>
        <p:nvSpPr>
          <p:cNvPr id="526352" name="Rectangle 16"/>
          <p:cNvSpPr>
            <a:spLocks noChangeArrowheads="1"/>
          </p:cNvSpPr>
          <p:nvPr/>
        </p:nvSpPr>
        <p:spPr bwMode="auto">
          <a:xfrm>
            <a:off x="1371600" y="2362200"/>
            <a:ext cx="62484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200">
                <a:solidFill>
                  <a:srgbClr val="006600"/>
                </a:solidFill>
              </a:rPr>
              <a:t>Proving the Equality of the Balance Sheet</a:t>
            </a:r>
          </a:p>
        </p:txBody>
      </p:sp>
      <p:sp>
        <p:nvSpPr>
          <p:cNvPr id="526353" name="Line 17"/>
          <p:cNvSpPr>
            <a:spLocks noChangeShapeType="1"/>
          </p:cNvSpPr>
          <p:nvPr/>
        </p:nvSpPr>
        <p:spPr bwMode="auto">
          <a:xfrm>
            <a:off x="1371600" y="2774950"/>
            <a:ext cx="6248400" cy="0"/>
          </a:xfrm>
          <a:prstGeom prst="line">
            <a:avLst/>
          </a:prstGeom>
          <a:noFill/>
          <a:ln w="158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6354" name="Rectangle 18"/>
          <p:cNvSpPr>
            <a:spLocks noChangeArrowheads="1"/>
          </p:cNvSpPr>
          <p:nvPr/>
        </p:nvSpPr>
        <p:spPr bwMode="auto">
          <a:xfrm>
            <a:off x="1295400" y="2971800"/>
            <a:ext cx="6553200" cy="253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95000"/>
              </a:spcBef>
              <a:buClr>
                <a:srgbClr val="CC0000"/>
              </a:buClr>
              <a:buSzPct val="130000"/>
              <a:buFont typeface="Arial" charset="0"/>
              <a:buChar char="•"/>
            </a:pPr>
            <a:r>
              <a:rPr lang="en-US" altLang="en-US" sz="1800" b="0"/>
              <a:t>Draw a single rule beneath the capital account balance and write </a:t>
            </a:r>
            <a:r>
              <a:rPr lang="en-US" altLang="en-US" sz="1800" b="0" i="1"/>
              <a:t>Total Liabilities and Owner’s Equity</a:t>
            </a:r>
            <a:r>
              <a:rPr lang="en-US" altLang="en-US" sz="1800" b="0"/>
              <a:t> on the next line.</a:t>
            </a:r>
          </a:p>
          <a:p>
            <a:pPr>
              <a:spcBef>
                <a:spcPct val="95000"/>
              </a:spcBef>
              <a:buClr>
                <a:srgbClr val="CC0000"/>
              </a:buClr>
              <a:buSzPct val="130000"/>
              <a:buFont typeface="Arial" charset="0"/>
              <a:buChar char="•"/>
            </a:pPr>
            <a:r>
              <a:rPr lang="en-US" altLang="en-US" sz="1800" b="0"/>
              <a:t>Add the total liabilities amount and the ending capital balance and enter this value in the second amount column.</a:t>
            </a:r>
          </a:p>
          <a:p>
            <a:pPr>
              <a:spcBef>
                <a:spcPct val="95000"/>
              </a:spcBef>
              <a:buClr>
                <a:srgbClr val="CC0000"/>
              </a:buClr>
              <a:buSzPct val="130000"/>
              <a:buFont typeface="Arial" charset="0"/>
              <a:buChar char="•"/>
            </a:pPr>
            <a:r>
              <a:rPr lang="en-US" altLang="en-US" sz="1800" b="0"/>
              <a:t>Draw a double rule under the total assets amount </a:t>
            </a:r>
            <a:r>
              <a:rPr lang="en-US" altLang="en-US" sz="1800" b="0" i="1"/>
              <a:t>and</a:t>
            </a:r>
            <a:r>
              <a:rPr lang="en-US" altLang="en-US" sz="1800" b="0"/>
              <a:t> under the total liabilities and owner’s equity amount if the two values are equal.</a:t>
            </a:r>
          </a:p>
        </p:txBody>
      </p:sp>
      <p:sp>
        <p:nvSpPr>
          <p:cNvPr id="526355" name="Oval 19">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altLang="en-US"/>
              <a:t>The Statement of Cash Flows</a:t>
            </a:r>
          </a:p>
        </p:txBody>
      </p:sp>
      <p:sp>
        <p:nvSpPr>
          <p:cNvPr id="528387"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28388"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pic>
        <p:nvPicPr>
          <p:cNvPr id="528394" name="Picture 10" descr="4 boxes fro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258050" cy="3160713"/>
          </a:xfrm>
          <a:prstGeom prst="rect">
            <a:avLst/>
          </a:prstGeom>
          <a:noFill/>
          <a:extLst>
            <a:ext uri="{909E8E84-426E-40DD-AFC4-6F175D3DCCD1}">
              <a14:hiddenFill xmlns:a14="http://schemas.microsoft.com/office/drawing/2010/main">
                <a:solidFill>
                  <a:srgbClr val="FFFFFF"/>
                </a:solidFill>
              </a14:hiddenFill>
            </a:ext>
          </a:extLst>
        </p:spPr>
      </p:pic>
      <p:sp>
        <p:nvSpPr>
          <p:cNvPr id="528395" name="Rectangle 11"/>
          <p:cNvSpPr>
            <a:spLocks noChangeArrowheads="1"/>
          </p:cNvSpPr>
          <p:nvPr/>
        </p:nvSpPr>
        <p:spPr bwMode="auto">
          <a:xfrm>
            <a:off x="1047750" y="3008313"/>
            <a:ext cx="1752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u="sng">
                <a:solidFill>
                  <a:srgbClr val="CC0000"/>
                </a:solidFill>
              </a:rPr>
              <a:t>Statement of Cash Flows</a:t>
            </a:r>
          </a:p>
        </p:txBody>
      </p:sp>
      <p:sp>
        <p:nvSpPr>
          <p:cNvPr id="528396" name="Rectangle 12"/>
          <p:cNvSpPr>
            <a:spLocks noChangeArrowheads="1"/>
          </p:cNvSpPr>
          <p:nvPr/>
        </p:nvSpPr>
        <p:spPr bwMode="auto">
          <a:xfrm>
            <a:off x="3657600" y="1914525"/>
            <a:ext cx="41910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006600"/>
                </a:solidFill>
              </a:rPr>
              <a:t>The amount of cash the </a:t>
            </a:r>
            <a:br>
              <a:rPr lang="en-US" altLang="en-US" sz="1800">
                <a:solidFill>
                  <a:srgbClr val="006600"/>
                </a:solidFill>
              </a:rPr>
            </a:br>
            <a:r>
              <a:rPr lang="en-US" altLang="en-US" sz="1800">
                <a:solidFill>
                  <a:srgbClr val="006600"/>
                </a:solidFill>
              </a:rPr>
              <a:t>business took in</a:t>
            </a:r>
          </a:p>
        </p:txBody>
      </p:sp>
      <p:sp>
        <p:nvSpPr>
          <p:cNvPr id="528397" name="Rectangle 13"/>
          <p:cNvSpPr>
            <a:spLocks noChangeArrowheads="1"/>
          </p:cNvSpPr>
          <p:nvPr/>
        </p:nvSpPr>
        <p:spPr bwMode="auto">
          <a:xfrm>
            <a:off x="3657600" y="2803525"/>
            <a:ext cx="4191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006600"/>
                </a:solidFill>
              </a:rPr>
              <a:t>The sources of cash</a:t>
            </a:r>
          </a:p>
        </p:txBody>
      </p:sp>
      <p:sp>
        <p:nvSpPr>
          <p:cNvPr id="528398" name="Rectangle 14"/>
          <p:cNvSpPr>
            <a:spLocks noChangeArrowheads="1"/>
          </p:cNvSpPr>
          <p:nvPr/>
        </p:nvSpPr>
        <p:spPr bwMode="auto">
          <a:xfrm>
            <a:off x="3657600" y="3433763"/>
            <a:ext cx="41910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006600"/>
                </a:solidFill>
              </a:rPr>
              <a:t>The amount of cash the </a:t>
            </a:r>
            <a:br>
              <a:rPr lang="en-US" altLang="en-US" sz="1800">
                <a:solidFill>
                  <a:srgbClr val="006600"/>
                </a:solidFill>
              </a:rPr>
            </a:br>
            <a:r>
              <a:rPr lang="en-US" altLang="en-US" sz="1800">
                <a:solidFill>
                  <a:srgbClr val="006600"/>
                </a:solidFill>
              </a:rPr>
              <a:t>business paid out</a:t>
            </a:r>
          </a:p>
        </p:txBody>
      </p:sp>
      <p:sp>
        <p:nvSpPr>
          <p:cNvPr id="528399" name="Rectangle 15"/>
          <p:cNvSpPr>
            <a:spLocks noChangeArrowheads="1"/>
          </p:cNvSpPr>
          <p:nvPr/>
        </p:nvSpPr>
        <p:spPr bwMode="auto">
          <a:xfrm>
            <a:off x="3657600" y="4343400"/>
            <a:ext cx="4191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006600"/>
                </a:solidFill>
              </a:rPr>
              <a:t>The uses of cash</a:t>
            </a:r>
          </a:p>
        </p:txBody>
      </p:sp>
      <p:sp>
        <p:nvSpPr>
          <p:cNvPr id="528400" name="AutoShape 16"/>
          <p:cNvSpPr>
            <a:spLocks noChangeArrowheads="1"/>
          </p:cNvSpPr>
          <p:nvPr/>
        </p:nvSpPr>
        <p:spPr bwMode="auto">
          <a:xfrm>
            <a:off x="1447800" y="5257800"/>
            <a:ext cx="6996113"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statement of cash flows</a:t>
            </a:r>
            <a:endParaRPr lang="en-US" altLang="en-US" sz="1800" b="0">
              <a:solidFill>
                <a:srgbClr val="2E2E2E"/>
              </a:solidFill>
            </a:endParaRPr>
          </a:p>
          <a:p>
            <a:pPr algn="ctr" eaLnBrk="0" hangingPunct="0"/>
            <a:r>
              <a:rPr lang="en-US" altLang="en-US" sz="1800" b="0"/>
              <a:t>A financial statement that summarizes the cash receipts and cash payments resulting from business activities during a period.</a:t>
            </a:r>
          </a:p>
        </p:txBody>
      </p:sp>
      <p:pic>
        <p:nvPicPr>
          <p:cNvPr id="528401" name="Picture 17"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25" y="559593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528403" name="Oval 19">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8400"/>
                                        </p:tgtEl>
                                        <p:attrNameLst>
                                          <p:attrName>style.visibility</p:attrName>
                                        </p:attrNameLst>
                                      </p:cBhvr>
                                      <p:to>
                                        <p:strVal val="visible"/>
                                      </p:to>
                                    </p:set>
                                    <p:animEffect transition="in" filter="fade">
                                      <p:cBhvr>
                                        <p:cTn id="7" dur="500"/>
                                        <p:tgtEl>
                                          <p:spTgt spid="528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40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altLang="en-US"/>
              <a:t>Ratio Analysis</a:t>
            </a:r>
          </a:p>
        </p:txBody>
      </p:sp>
      <p:sp>
        <p:nvSpPr>
          <p:cNvPr id="530435"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30436"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sp>
        <p:nvSpPr>
          <p:cNvPr id="530443" name="AutoShape 11"/>
          <p:cNvSpPr>
            <a:spLocks noChangeArrowheads="1"/>
          </p:cNvSpPr>
          <p:nvPr/>
        </p:nvSpPr>
        <p:spPr bwMode="auto">
          <a:xfrm>
            <a:off x="1419225" y="4191000"/>
            <a:ext cx="7053263"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ratio analysis</a:t>
            </a:r>
            <a:endParaRPr lang="en-US" altLang="en-US" sz="1800" b="0">
              <a:solidFill>
                <a:srgbClr val="2E2E2E"/>
              </a:solidFill>
            </a:endParaRPr>
          </a:p>
          <a:p>
            <a:pPr algn="ctr" eaLnBrk="0" hangingPunct="0"/>
            <a:r>
              <a:rPr lang="en-US" altLang="en-US" sz="1800" b="0"/>
              <a:t>The process of evaluating the relationship between various amounts in the financial statements.</a:t>
            </a:r>
          </a:p>
        </p:txBody>
      </p:sp>
      <p:pic>
        <p:nvPicPr>
          <p:cNvPr id="530444" name="Picture 12"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0"/>
            <a:ext cx="587375" cy="344488"/>
          </a:xfrm>
          <a:prstGeom prst="rect">
            <a:avLst/>
          </a:prstGeom>
          <a:noFill/>
          <a:extLst>
            <a:ext uri="{909E8E84-426E-40DD-AFC4-6F175D3DCCD1}">
              <a14:hiddenFill xmlns:a14="http://schemas.microsoft.com/office/drawing/2010/main">
                <a:solidFill>
                  <a:srgbClr val="FFFFFF"/>
                </a:solidFill>
              </a14:hiddenFill>
            </a:ext>
          </a:extLst>
        </p:spPr>
      </p:pic>
      <p:pic>
        <p:nvPicPr>
          <p:cNvPr id="530445" name="Picture 13" descr="1 long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90800"/>
            <a:ext cx="6553200" cy="979488"/>
          </a:xfrm>
          <a:prstGeom prst="rect">
            <a:avLst/>
          </a:prstGeom>
          <a:noFill/>
          <a:extLst>
            <a:ext uri="{909E8E84-426E-40DD-AFC4-6F175D3DCCD1}">
              <a14:hiddenFill xmlns:a14="http://schemas.microsoft.com/office/drawing/2010/main">
                <a:solidFill>
                  <a:srgbClr val="FFFFFF"/>
                </a:solidFill>
              </a14:hiddenFill>
            </a:ext>
          </a:extLst>
        </p:spPr>
      </p:pic>
      <p:sp>
        <p:nvSpPr>
          <p:cNvPr id="530446" name="Rectangle 14"/>
          <p:cNvSpPr>
            <a:spLocks noChangeArrowheads="1"/>
          </p:cNvSpPr>
          <p:nvPr/>
        </p:nvSpPr>
        <p:spPr bwMode="auto">
          <a:xfrm>
            <a:off x="1600200" y="2819400"/>
            <a:ext cx="6324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800">
                <a:solidFill>
                  <a:srgbClr val="CC0000"/>
                </a:solidFill>
              </a:rPr>
              <a:t>What is </a:t>
            </a:r>
            <a:r>
              <a:rPr lang="en-US" altLang="en-US" sz="2800" u="sng">
                <a:solidFill>
                  <a:srgbClr val="CC0000"/>
                </a:solidFill>
              </a:rPr>
              <a:t>ratio analysis</a:t>
            </a:r>
            <a:r>
              <a:rPr lang="en-US" altLang="en-US" sz="2800">
                <a:solidFill>
                  <a:srgbClr val="CC0000"/>
                </a:solidFill>
              </a:rPr>
              <a:t>?</a:t>
            </a:r>
          </a:p>
        </p:txBody>
      </p:sp>
      <p:sp>
        <p:nvSpPr>
          <p:cNvPr id="530447" name="Oval 15">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0443"/>
                                        </p:tgtEl>
                                        <p:attrNameLst>
                                          <p:attrName>style.visibility</p:attrName>
                                        </p:attrNameLst>
                                      </p:cBhvr>
                                      <p:to>
                                        <p:strVal val="visible"/>
                                      </p:to>
                                    </p:set>
                                    <p:animEffect transition="in" filter="fade">
                                      <p:cBhvr>
                                        <p:cTn id="7" dur="500"/>
                                        <p:tgtEl>
                                          <p:spTgt spid="530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4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altLang="en-US"/>
              <a:t>Ratio Analysis</a:t>
            </a:r>
          </a:p>
        </p:txBody>
      </p:sp>
      <p:sp>
        <p:nvSpPr>
          <p:cNvPr id="532483"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32484"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sp>
        <p:nvSpPr>
          <p:cNvPr id="532485" name="AutoShape 5"/>
          <p:cNvSpPr>
            <a:spLocks noChangeArrowheads="1"/>
          </p:cNvSpPr>
          <p:nvPr/>
        </p:nvSpPr>
        <p:spPr bwMode="auto">
          <a:xfrm>
            <a:off x="1419225" y="4191000"/>
            <a:ext cx="6581775"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profitability ratio</a:t>
            </a:r>
            <a:endParaRPr lang="en-US" altLang="en-US" sz="1800" b="0">
              <a:solidFill>
                <a:srgbClr val="2E2E2E"/>
              </a:solidFill>
            </a:endParaRPr>
          </a:p>
          <a:p>
            <a:pPr algn="ctr" eaLnBrk="0" hangingPunct="0"/>
            <a:r>
              <a:rPr lang="en-US" altLang="en-US" sz="1800" b="0"/>
              <a:t>A ratio used to evaluate the earnings performance of a business during the accounting period.</a:t>
            </a:r>
          </a:p>
        </p:txBody>
      </p:sp>
      <p:pic>
        <p:nvPicPr>
          <p:cNvPr id="532486" name="Picture 6"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0"/>
            <a:ext cx="587375" cy="344488"/>
          </a:xfrm>
          <a:prstGeom prst="rect">
            <a:avLst/>
          </a:prstGeom>
          <a:noFill/>
          <a:extLst>
            <a:ext uri="{909E8E84-426E-40DD-AFC4-6F175D3DCCD1}">
              <a14:hiddenFill xmlns:a14="http://schemas.microsoft.com/office/drawing/2010/main">
                <a:solidFill>
                  <a:srgbClr val="FFFFFF"/>
                </a:solidFill>
              </a14:hiddenFill>
            </a:ext>
          </a:extLst>
        </p:spPr>
      </p:pic>
      <p:pic>
        <p:nvPicPr>
          <p:cNvPr id="532487" name="Picture 7" descr="1 long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90800"/>
            <a:ext cx="6553200" cy="979488"/>
          </a:xfrm>
          <a:prstGeom prst="rect">
            <a:avLst/>
          </a:prstGeom>
          <a:noFill/>
          <a:extLst>
            <a:ext uri="{909E8E84-426E-40DD-AFC4-6F175D3DCCD1}">
              <a14:hiddenFill xmlns:a14="http://schemas.microsoft.com/office/drawing/2010/main">
                <a:solidFill>
                  <a:srgbClr val="FFFFFF"/>
                </a:solidFill>
              </a14:hiddenFill>
            </a:ext>
          </a:extLst>
        </p:spPr>
      </p:pic>
      <p:sp>
        <p:nvSpPr>
          <p:cNvPr id="532488" name="Rectangle 8"/>
          <p:cNvSpPr>
            <a:spLocks noChangeArrowheads="1"/>
          </p:cNvSpPr>
          <p:nvPr/>
        </p:nvSpPr>
        <p:spPr bwMode="auto">
          <a:xfrm>
            <a:off x="1600200" y="2819400"/>
            <a:ext cx="6324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800">
                <a:solidFill>
                  <a:srgbClr val="CC0000"/>
                </a:solidFill>
              </a:rPr>
              <a:t>What is a </a:t>
            </a:r>
            <a:r>
              <a:rPr lang="en-US" altLang="en-US" sz="2800" u="sng">
                <a:solidFill>
                  <a:srgbClr val="CC0000"/>
                </a:solidFill>
              </a:rPr>
              <a:t>profitability ratio</a:t>
            </a:r>
            <a:r>
              <a:rPr lang="en-US" altLang="en-US" sz="2800">
                <a:solidFill>
                  <a:srgbClr val="CC0000"/>
                </a:solidFill>
              </a:rPr>
              <a:t>?</a:t>
            </a:r>
          </a:p>
        </p:txBody>
      </p:sp>
      <p:sp>
        <p:nvSpPr>
          <p:cNvPr id="532490" name="Oval 10">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485"/>
                                        </p:tgtEl>
                                        <p:attrNameLst>
                                          <p:attrName>style.visibility</p:attrName>
                                        </p:attrNameLst>
                                      </p:cBhvr>
                                      <p:to>
                                        <p:strVal val="visible"/>
                                      </p:to>
                                    </p:set>
                                    <p:animEffect transition="in" filter="fade">
                                      <p:cBhvr>
                                        <p:cTn id="7" dur="500"/>
                                        <p:tgtEl>
                                          <p:spTgt spid="532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5"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r>
              <a:rPr lang="en-US" altLang="en-US"/>
              <a:t>Ratio Analysis</a:t>
            </a:r>
          </a:p>
        </p:txBody>
      </p:sp>
      <p:sp>
        <p:nvSpPr>
          <p:cNvPr id="534531"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34532"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sp>
        <p:nvSpPr>
          <p:cNvPr id="534533" name="AutoShape 5"/>
          <p:cNvSpPr>
            <a:spLocks noChangeArrowheads="1"/>
          </p:cNvSpPr>
          <p:nvPr/>
        </p:nvSpPr>
        <p:spPr bwMode="auto">
          <a:xfrm>
            <a:off x="1419225" y="4953000"/>
            <a:ext cx="6810375"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return on sales</a:t>
            </a:r>
            <a:endParaRPr lang="en-US" altLang="en-US" sz="1800" b="0">
              <a:solidFill>
                <a:srgbClr val="2E2E2E"/>
              </a:solidFill>
            </a:endParaRPr>
          </a:p>
          <a:p>
            <a:pPr algn="ctr" eaLnBrk="0" hangingPunct="0"/>
            <a:r>
              <a:rPr lang="en-US" altLang="en-US" sz="1800" b="0"/>
              <a:t>A ratio that examines the portion of each sales dollar that represents profit; calculated by dividing net income by sales.</a:t>
            </a:r>
          </a:p>
        </p:txBody>
      </p:sp>
      <p:pic>
        <p:nvPicPr>
          <p:cNvPr id="534534" name="Picture 6"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4000"/>
            <a:ext cx="587375" cy="344488"/>
          </a:xfrm>
          <a:prstGeom prst="rect">
            <a:avLst/>
          </a:prstGeom>
          <a:noFill/>
          <a:extLst>
            <a:ext uri="{909E8E84-426E-40DD-AFC4-6F175D3DCCD1}">
              <a14:hiddenFill xmlns:a14="http://schemas.microsoft.com/office/drawing/2010/main">
                <a:solidFill>
                  <a:srgbClr val="FFFFFF"/>
                </a:solidFill>
              </a14:hiddenFill>
            </a:ext>
          </a:extLst>
        </p:spPr>
      </p:pic>
      <p:sp>
        <p:nvSpPr>
          <p:cNvPr id="534536" name="Rectangle 8"/>
          <p:cNvSpPr>
            <a:spLocks noChangeArrowheads="1"/>
          </p:cNvSpPr>
          <p:nvPr/>
        </p:nvSpPr>
        <p:spPr bwMode="auto">
          <a:xfrm>
            <a:off x="1295400" y="2514600"/>
            <a:ext cx="6324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400">
                <a:solidFill>
                  <a:srgbClr val="006600"/>
                </a:solidFill>
              </a:rPr>
              <a:t>Calculating the </a:t>
            </a:r>
            <a:r>
              <a:rPr lang="en-US" altLang="en-US" sz="2400" u="sng">
                <a:solidFill>
                  <a:srgbClr val="006600"/>
                </a:solidFill>
              </a:rPr>
              <a:t>return on sales</a:t>
            </a:r>
            <a:endParaRPr lang="en-US" altLang="en-US" sz="2400">
              <a:solidFill>
                <a:srgbClr val="006600"/>
              </a:solidFill>
            </a:endParaRPr>
          </a:p>
        </p:txBody>
      </p:sp>
      <p:sp>
        <p:nvSpPr>
          <p:cNvPr id="534539" name="Rectangle 11"/>
          <p:cNvSpPr>
            <a:spLocks noChangeArrowheads="1"/>
          </p:cNvSpPr>
          <p:nvPr/>
        </p:nvSpPr>
        <p:spPr bwMode="auto">
          <a:xfrm>
            <a:off x="2563813" y="3276600"/>
            <a:ext cx="2371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t>$1,150 net income</a:t>
            </a:r>
          </a:p>
        </p:txBody>
      </p:sp>
      <p:sp>
        <p:nvSpPr>
          <p:cNvPr id="534540" name="Rectangle 12"/>
          <p:cNvSpPr>
            <a:spLocks noChangeArrowheads="1"/>
          </p:cNvSpPr>
          <p:nvPr/>
        </p:nvSpPr>
        <p:spPr bwMode="auto">
          <a:xfrm>
            <a:off x="3273425" y="3810000"/>
            <a:ext cx="960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t>$2,650</a:t>
            </a:r>
          </a:p>
        </p:txBody>
      </p:sp>
      <p:sp>
        <p:nvSpPr>
          <p:cNvPr id="534541" name="Line 13"/>
          <p:cNvSpPr>
            <a:spLocks noChangeShapeType="1"/>
          </p:cNvSpPr>
          <p:nvPr/>
        </p:nvSpPr>
        <p:spPr bwMode="auto">
          <a:xfrm>
            <a:off x="2716213" y="3733800"/>
            <a:ext cx="20574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4542" name="Rectangle 14"/>
          <p:cNvSpPr>
            <a:spLocks noChangeArrowheads="1"/>
          </p:cNvSpPr>
          <p:nvPr/>
        </p:nvSpPr>
        <p:spPr bwMode="auto">
          <a:xfrm>
            <a:off x="5075238" y="3505200"/>
            <a:ext cx="3317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t>=</a:t>
            </a:r>
          </a:p>
        </p:txBody>
      </p:sp>
      <p:sp>
        <p:nvSpPr>
          <p:cNvPr id="534543" name="Rectangle 15"/>
          <p:cNvSpPr>
            <a:spLocks noChangeArrowheads="1"/>
          </p:cNvSpPr>
          <p:nvPr/>
        </p:nvSpPr>
        <p:spPr bwMode="auto">
          <a:xfrm>
            <a:off x="5456238" y="3505200"/>
            <a:ext cx="19351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a:t>0.434 or 43.4%</a:t>
            </a:r>
          </a:p>
        </p:txBody>
      </p:sp>
      <p:sp>
        <p:nvSpPr>
          <p:cNvPr id="534544" name="Oval 16">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4533"/>
                                        </p:tgtEl>
                                        <p:attrNameLst>
                                          <p:attrName>style.visibility</p:attrName>
                                        </p:attrNameLst>
                                      </p:cBhvr>
                                      <p:to>
                                        <p:strVal val="visible"/>
                                      </p:to>
                                    </p:set>
                                    <p:animEffect transition="in" filter="fade">
                                      <p:cBhvr>
                                        <p:cTn id="7" dur="500"/>
                                        <p:tgtEl>
                                          <p:spTgt spid="534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001" name="Picture 17" descr="CH 9 BACK NO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169989" name="Rectangle 5"/>
          <p:cNvSpPr>
            <a:spLocks noChangeArrowheads="1"/>
          </p:cNvSpPr>
          <p:nvPr/>
        </p:nvSpPr>
        <p:spPr bwMode="auto">
          <a:xfrm>
            <a:off x="1219200" y="2286000"/>
            <a:ext cx="77724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4"/>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65000"/>
              </a:spcBef>
            </a:pPr>
            <a:r>
              <a:rPr lang="en-US" altLang="en-US" sz="1800" b="0"/>
              <a:t>Explain the purpose of the income statement.</a:t>
            </a:r>
          </a:p>
          <a:p>
            <a:pPr>
              <a:spcBef>
                <a:spcPct val="65000"/>
              </a:spcBef>
            </a:pPr>
            <a:r>
              <a:rPr lang="en-US" altLang="en-US" sz="1800" b="0"/>
              <a:t>Prepare an income statement.</a:t>
            </a:r>
          </a:p>
          <a:p>
            <a:pPr>
              <a:spcBef>
                <a:spcPct val="65000"/>
              </a:spcBef>
            </a:pPr>
            <a:r>
              <a:rPr lang="en-US" altLang="en-US" sz="1800" b="0"/>
              <a:t>Explain the purpose of the statement of changes in owner’s equity.</a:t>
            </a:r>
          </a:p>
          <a:p>
            <a:pPr>
              <a:spcBef>
                <a:spcPct val="65000"/>
              </a:spcBef>
            </a:pPr>
            <a:r>
              <a:rPr lang="en-US" altLang="en-US" sz="1800" b="0"/>
              <a:t>Prepare a statement of changes in owner’s equity.</a:t>
            </a:r>
          </a:p>
          <a:p>
            <a:pPr>
              <a:spcBef>
                <a:spcPct val="65000"/>
              </a:spcBef>
            </a:pPr>
            <a:r>
              <a:rPr lang="en-US" altLang="en-US" sz="1800" b="0"/>
              <a:t>Explain the purpose of the balance sheet.</a:t>
            </a:r>
          </a:p>
          <a:p>
            <a:pPr>
              <a:spcBef>
                <a:spcPct val="65000"/>
              </a:spcBef>
            </a:pPr>
            <a:r>
              <a:rPr lang="en-US" altLang="en-US" sz="1800" b="0"/>
              <a:t>Prepare a balance sheet.</a:t>
            </a:r>
          </a:p>
          <a:p>
            <a:pPr>
              <a:spcBef>
                <a:spcPct val="65000"/>
              </a:spcBef>
            </a:pPr>
            <a:r>
              <a:rPr lang="en-US" altLang="en-US" sz="1800" b="0"/>
              <a:t>Explain the purpose of the statement of cash flows.</a:t>
            </a:r>
          </a:p>
          <a:p>
            <a:pPr>
              <a:spcBef>
                <a:spcPct val="65000"/>
              </a:spcBef>
            </a:pPr>
            <a:r>
              <a:rPr lang="en-US" altLang="en-US" sz="1800" b="0"/>
              <a:t>Explain ratio analysis and compute ratios.</a:t>
            </a:r>
          </a:p>
        </p:txBody>
      </p:sp>
      <p:pic>
        <p:nvPicPr>
          <p:cNvPr id="169994" name="Picture 10" descr="chapter objectives 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5410200" cy="642938"/>
          </a:xfrm>
          <a:prstGeom prst="rect">
            <a:avLst/>
          </a:prstGeom>
          <a:noFill/>
          <a:extLst>
            <a:ext uri="{909E8E84-426E-40DD-AFC4-6F175D3DCCD1}">
              <a14:hiddenFill xmlns:a14="http://schemas.microsoft.com/office/drawing/2010/main">
                <a:solidFill>
                  <a:srgbClr val="FFFFFF"/>
                </a:solidFill>
              </a14:hiddenFill>
            </a:ext>
          </a:extLst>
        </p:spPr>
      </p:pic>
      <p:sp>
        <p:nvSpPr>
          <p:cNvPr id="170002" name="Rectangle 18"/>
          <p:cNvSpPr>
            <a:spLocks noChangeArrowheads="1"/>
          </p:cNvSpPr>
          <p:nvPr/>
        </p:nvSpPr>
        <p:spPr bwMode="gray">
          <a:xfrm>
            <a:off x="762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r>
              <a:rPr lang="en-US" altLang="en-US" sz="600" b="0">
                <a:solidFill>
                  <a:schemeClr val="bg1"/>
                </a:solidFill>
              </a:rPr>
              <a:t>Glencoe Accounting </a:t>
            </a:r>
          </a:p>
        </p:txBody>
      </p:sp>
      <p:sp>
        <p:nvSpPr>
          <p:cNvPr id="170003" name="Rectangle 19"/>
          <p:cNvSpPr>
            <a:spLocks noChangeArrowheads="1"/>
          </p:cNvSpPr>
          <p:nvPr/>
        </p:nvSpPr>
        <p:spPr bwMode="gray">
          <a:xfrm>
            <a:off x="65151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600" b="0">
                <a:solidFill>
                  <a:schemeClr val="bg1"/>
                </a:solidFill>
              </a:rPr>
              <a:t>Copyright © by The McGraw-Hill Companies, Inc. All rights reserved. </a:t>
            </a:r>
          </a:p>
        </p:txBody>
      </p:sp>
      <p:sp>
        <p:nvSpPr>
          <p:cNvPr id="170004" name="Oval 20">
            <a:hlinkClick r:id="rId6"/>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altLang="en-US"/>
              <a:t>Ratio Analysis</a:t>
            </a:r>
          </a:p>
        </p:txBody>
      </p:sp>
      <p:sp>
        <p:nvSpPr>
          <p:cNvPr id="536579"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36580"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sp>
        <p:nvSpPr>
          <p:cNvPr id="536581" name="AutoShape 5"/>
          <p:cNvSpPr>
            <a:spLocks noChangeArrowheads="1"/>
          </p:cNvSpPr>
          <p:nvPr/>
        </p:nvSpPr>
        <p:spPr bwMode="auto">
          <a:xfrm>
            <a:off x="4876800" y="2973388"/>
            <a:ext cx="3657600" cy="1624012"/>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current assets</a:t>
            </a:r>
            <a:endParaRPr lang="en-US" altLang="en-US" sz="1800" b="0">
              <a:solidFill>
                <a:srgbClr val="2E2E2E"/>
              </a:solidFill>
            </a:endParaRPr>
          </a:p>
          <a:p>
            <a:pPr algn="ctr" eaLnBrk="0" hangingPunct="0"/>
            <a:r>
              <a:rPr lang="en-US" altLang="en-US" sz="1800" b="0"/>
              <a:t>Assets that are used up or converted to cash during the normal operating cycle of </a:t>
            </a:r>
            <a:br>
              <a:rPr lang="en-US" altLang="en-US" sz="1800" b="0"/>
            </a:br>
            <a:r>
              <a:rPr lang="en-US" altLang="en-US" sz="1800" b="0"/>
              <a:t>the business.</a:t>
            </a:r>
          </a:p>
        </p:txBody>
      </p:sp>
      <p:pic>
        <p:nvPicPr>
          <p:cNvPr id="536582" name="Picture 6"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75" y="3657600"/>
            <a:ext cx="587375" cy="344488"/>
          </a:xfrm>
          <a:prstGeom prst="rect">
            <a:avLst/>
          </a:prstGeom>
          <a:noFill/>
          <a:extLst>
            <a:ext uri="{909E8E84-426E-40DD-AFC4-6F175D3DCCD1}">
              <a14:hiddenFill xmlns:a14="http://schemas.microsoft.com/office/drawing/2010/main">
                <a:solidFill>
                  <a:srgbClr val="FFFFFF"/>
                </a:solidFill>
              </a14:hiddenFill>
            </a:ext>
          </a:extLst>
        </p:spPr>
      </p:pic>
      <p:pic>
        <p:nvPicPr>
          <p:cNvPr id="536585" name="Picture 9" descr="3 boxes in 1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05000"/>
            <a:ext cx="3797300" cy="4151313"/>
          </a:xfrm>
          <a:prstGeom prst="rect">
            <a:avLst/>
          </a:prstGeom>
          <a:noFill/>
          <a:extLst>
            <a:ext uri="{909E8E84-426E-40DD-AFC4-6F175D3DCCD1}">
              <a14:hiddenFill xmlns:a14="http://schemas.microsoft.com/office/drawing/2010/main">
                <a:solidFill>
                  <a:srgbClr val="FFFFFF"/>
                </a:solidFill>
              </a14:hiddenFill>
            </a:ext>
          </a:extLst>
        </p:spPr>
      </p:pic>
      <p:sp>
        <p:nvSpPr>
          <p:cNvPr id="536586" name="Rectangle 10"/>
          <p:cNvSpPr>
            <a:spLocks noChangeArrowheads="1"/>
          </p:cNvSpPr>
          <p:nvPr/>
        </p:nvSpPr>
        <p:spPr bwMode="auto">
          <a:xfrm>
            <a:off x="1066800" y="2133600"/>
            <a:ext cx="247808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t>Examples of </a:t>
            </a:r>
            <a:r>
              <a:rPr lang="en-US" altLang="en-US" u="sng"/>
              <a:t>Current Assets</a:t>
            </a:r>
          </a:p>
        </p:txBody>
      </p:sp>
      <p:sp>
        <p:nvSpPr>
          <p:cNvPr id="536587" name="Rectangle 11"/>
          <p:cNvSpPr>
            <a:spLocks noChangeArrowheads="1"/>
          </p:cNvSpPr>
          <p:nvPr/>
        </p:nvSpPr>
        <p:spPr bwMode="auto">
          <a:xfrm>
            <a:off x="914400" y="2971800"/>
            <a:ext cx="3048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Account</a:t>
            </a:r>
            <a:br>
              <a:rPr lang="en-US" altLang="en-US">
                <a:solidFill>
                  <a:srgbClr val="006600"/>
                </a:solidFill>
              </a:rPr>
            </a:br>
            <a:r>
              <a:rPr lang="en-US" altLang="en-US">
                <a:solidFill>
                  <a:srgbClr val="006600"/>
                </a:solidFill>
              </a:rPr>
              <a:t>Receivable</a:t>
            </a:r>
          </a:p>
        </p:txBody>
      </p:sp>
      <p:sp>
        <p:nvSpPr>
          <p:cNvPr id="536588" name="Rectangle 12"/>
          <p:cNvSpPr>
            <a:spLocks noChangeArrowheads="1"/>
          </p:cNvSpPr>
          <p:nvPr/>
        </p:nvSpPr>
        <p:spPr bwMode="auto">
          <a:xfrm>
            <a:off x="914400" y="3962400"/>
            <a:ext cx="3048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Cash in</a:t>
            </a:r>
            <a:br>
              <a:rPr lang="en-US" altLang="en-US">
                <a:solidFill>
                  <a:srgbClr val="006600"/>
                </a:solidFill>
              </a:rPr>
            </a:br>
            <a:r>
              <a:rPr lang="en-US" altLang="en-US">
                <a:solidFill>
                  <a:srgbClr val="006600"/>
                </a:solidFill>
              </a:rPr>
              <a:t>Bank</a:t>
            </a:r>
          </a:p>
        </p:txBody>
      </p:sp>
      <p:sp>
        <p:nvSpPr>
          <p:cNvPr id="536589" name="Rectangle 13"/>
          <p:cNvSpPr>
            <a:spLocks noChangeArrowheads="1"/>
          </p:cNvSpPr>
          <p:nvPr/>
        </p:nvSpPr>
        <p:spPr bwMode="auto">
          <a:xfrm>
            <a:off x="914400" y="5157788"/>
            <a:ext cx="3048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Supplies</a:t>
            </a:r>
          </a:p>
        </p:txBody>
      </p:sp>
      <p:sp>
        <p:nvSpPr>
          <p:cNvPr id="536590" name="Oval 14">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6581"/>
                                        </p:tgtEl>
                                        <p:attrNameLst>
                                          <p:attrName>style.visibility</p:attrName>
                                        </p:attrNameLst>
                                      </p:cBhvr>
                                      <p:to>
                                        <p:strVal val="visible"/>
                                      </p:to>
                                    </p:set>
                                    <p:animEffect transition="in" filter="fade">
                                      <p:cBhvr>
                                        <p:cTn id="7" dur="500"/>
                                        <p:tgtEl>
                                          <p:spTgt spid="536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81"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altLang="en-US"/>
              <a:t>Ratio Analysis</a:t>
            </a:r>
          </a:p>
        </p:txBody>
      </p:sp>
      <p:sp>
        <p:nvSpPr>
          <p:cNvPr id="538627"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38628"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sp>
        <p:nvSpPr>
          <p:cNvPr id="538629" name="AutoShape 5"/>
          <p:cNvSpPr>
            <a:spLocks noChangeArrowheads="1"/>
          </p:cNvSpPr>
          <p:nvPr/>
        </p:nvSpPr>
        <p:spPr bwMode="auto">
          <a:xfrm>
            <a:off x="2986088" y="4191000"/>
            <a:ext cx="3629025"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current liability</a:t>
            </a:r>
            <a:endParaRPr lang="en-US" altLang="en-US" sz="1800" b="0">
              <a:solidFill>
                <a:srgbClr val="2E2E2E"/>
              </a:solidFill>
            </a:endParaRPr>
          </a:p>
          <a:p>
            <a:pPr algn="ctr" eaLnBrk="0" hangingPunct="0"/>
            <a:r>
              <a:rPr lang="en-US" altLang="en-US" sz="1800" b="0"/>
              <a:t>Debts of the business that </a:t>
            </a:r>
            <a:br>
              <a:rPr lang="en-US" altLang="en-US" sz="1800" b="0"/>
            </a:br>
            <a:r>
              <a:rPr lang="en-US" altLang="en-US" sz="1800" b="0"/>
              <a:t>must be paid within the next accounting period.</a:t>
            </a:r>
          </a:p>
        </p:txBody>
      </p:sp>
      <p:pic>
        <p:nvPicPr>
          <p:cNvPr id="538630" name="Picture 6"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4722813"/>
            <a:ext cx="587375" cy="344487"/>
          </a:xfrm>
          <a:prstGeom prst="rect">
            <a:avLst/>
          </a:prstGeom>
          <a:noFill/>
          <a:extLst>
            <a:ext uri="{909E8E84-426E-40DD-AFC4-6F175D3DCCD1}">
              <a14:hiddenFill xmlns:a14="http://schemas.microsoft.com/office/drawing/2010/main">
                <a:solidFill>
                  <a:srgbClr val="FFFFFF"/>
                </a:solidFill>
              </a14:hiddenFill>
            </a:ext>
          </a:extLst>
        </p:spPr>
      </p:pic>
      <p:pic>
        <p:nvPicPr>
          <p:cNvPr id="538636" name="Picture 12" descr="1 long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90800"/>
            <a:ext cx="6553200" cy="979488"/>
          </a:xfrm>
          <a:prstGeom prst="rect">
            <a:avLst/>
          </a:prstGeom>
          <a:noFill/>
          <a:extLst>
            <a:ext uri="{909E8E84-426E-40DD-AFC4-6F175D3DCCD1}">
              <a14:hiddenFill xmlns:a14="http://schemas.microsoft.com/office/drawing/2010/main">
                <a:solidFill>
                  <a:srgbClr val="FFFFFF"/>
                </a:solidFill>
              </a14:hiddenFill>
            </a:ext>
          </a:extLst>
        </p:spPr>
      </p:pic>
      <p:sp>
        <p:nvSpPr>
          <p:cNvPr id="538637" name="Rectangle 13"/>
          <p:cNvSpPr>
            <a:spLocks noChangeArrowheads="1"/>
          </p:cNvSpPr>
          <p:nvPr/>
        </p:nvSpPr>
        <p:spPr bwMode="auto">
          <a:xfrm>
            <a:off x="1600200" y="2668588"/>
            <a:ext cx="63246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400">
                <a:solidFill>
                  <a:srgbClr val="006600"/>
                </a:solidFill>
              </a:rPr>
              <a:t>Accounts payable is an example of a </a:t>
            </a:r>
            <a:r>
              <a:rPr lang="en-US" altLang="en-US" sz="2400" u="sng">
                <a:solidFill>
                  <a:srgbClr val="006600"/>
                </a:solidFill>
              </a:rPr>
              <a:t>current liability</a:t>
            </a:r>
            <a:r>
              <a:rPr lang="en-US" altLang="en-US" sz="2400">
                <a:solidFill>
                  <a:srgbClr val="006600"/>
                </a:solidFill>
              </a:rPr>
              <a:t>.</a:t>
            </a:r>
          </a:p>
        </p:txBody>
      </p:sp>
      <p:sp>
        <p:nvSpPr>
          <p:cNvPr id="538638" name="Oval 14">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8629"/>
                                        </p:tgtEl>
                                        <p:attrNameLst>
                                          <p:attrName>style.visibility</p:attrName>
                                        </p:attrNameLst>
                                      </p:cBhvr>
                                      <p:to>
                                        <p:strVal val="visible"/>
                                      </p:to>
                                    </p:set>
                                    <p:animEffect transition="in" filter="fade">
                                      <p:cBhvr>
                                        <p:cTn id="7" dur="500"/>
                                        <p:tgtEl>
                                          <p:spTgt spid="538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9"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ltLang="en-US"/>
              <a:t>Ratio Analysis</a:t>
            </a:r>
          </a:p>
        </p:txBody>
      </p:sp>
      <p:sp>
        <p:nvSpPr>
          <p:cNvPr id="542723"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42724"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sp>
        <p:nvSpPr>
          <p:cNvPr id="542725" name="AutoShape 5"/>
          <p:cNvSpPr>
            <a:spLocks noChangeArrowheads="1"/>
          </p:cNvSpPr>
          <p:nvPr/>
        </p:nvSpPr>
        <p:spPr bwMode="auto">
          <a:xfrm>
            <a:off x="3000375" y="4343400"/>
            <a:ext cx="3600450"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working capital</a:t>
            </a:r>
            <a:endParaRPr lang="en-US" altLang="en-US" sz="1800" b="0">
              <a:solidFill>
                <a:srgbClr val="2E2E2E"/>
              </a:solidFill>
            </a:endParaRPr>
          </a:p>
          <a:p>
            <a:pPr algn="ctr" eaLnBrk="0" hangingPunct="0"/>
            <a:r>
              <a:rPr lang="en-US" altLang="en-US" sz="1800" b="0"/>
              <a:t>The amount by which current assets exceed current liabilities.</a:t>
            </a:r>
          </a:p>
        </p:txBody>
      </p:sp>
      <p:pic>
        <p:nvPicPr>
          <p:cNvPr id="542726" name="Picture 6"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4722813"/>
            <a:ext cx="587375" cy="344487"/>
          </a:xfrm>
          <a:prstGeom prst="rect">
            <a:avLst/>
          </a:prstGeom>
          <a:noFill/>
          <a:extLst>
            <a:ext uri="{909E8E84-426E-40DD-AFC4-6F175D3DCCD1}">
              <a14:hiddenFill xmlns:a14="http://schemas.microsoft.com/office/drawing/2010/main">
                <a:solidFill>
                  <a:srgbClr val="FFFFFF"/>
                </a:solidFill>
              </a14:hiddenFill>
            </a:ext>
          </a:extLst>
        </p:spPr>
      </p:pic>
      <p:pic>
        <p:nvPicPr>
          <p:cNvPr id="542727" name="Picture 7" descr="1 long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90800"/>
            <a:ext cx="6553200" cy="979488"/>
          </a:xfrm>
          <a:prstGeom prst="rect">
            <a:avLst/>
          </a:prstGeom>
          <a:noFill/>
          <a:extLst>
            <a:ext uri="{909E8E84-426E-40DD-AFC4-6F175D3DCCD1}">
              <a14:hiddenFill xmlns:a14="http://schemas.microsoft.com/office/drawing/2010/main">
                <a:solidFill>
                  <a:srgbClr val="FFFFFF"/>
                </a:solidFill>
              </a14:hiddenFill>
            </a:ext>
          </a:extLst>
        </p:spPr>
      </p:pic>
      <p:sp>
        <p:nvSpPr>
          <p:cNvPr id="542728" name="Rectangle 8"/>
          <p:cNvSpPr>
            <a:spLocks noChangeArrowheads="1"/>
          </p:cNvSpPr>
          <p:nvPr/>
        </p:nvSpPr>
        <p:spPr bwMode="auto">
          <a:xfrm>
            <a:off x="1592263" y="2863850"/>
            <a:ext cx="6324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Current assets - current liability = </a:t>
            </a:r>
            <a:r>
              <a:rPr lang="en-US" altLang="en-US" u="sng">
                <a:solidFill>
                  <a:srgbClr val="006600"/>
                </a:solidFill>
              </a:rPr>
              <a:t>working capital</a:t>
            </a:r>
            <a:endParaRPr lang="en-US" altLang="en-US">
              <a:solidFill>
                <a:srgbClr val="006600"/>
              </a:solidFill>
            </a:endParaRPr>
          </a:p>
        </p:txBody>
      </p:sp>
      <p:sp>
        <p:nvSpPr>
          <p:cNvPr id="542729" name="Oval 9">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25"/>
                                        </p:tgtEl>
                                        <p:attrNameLst>
                                          <p:attrName>style.visibility</p:attrName>
                                        </p:attrNameLst>
                                      </p:cBhvr>
                                      <p:to>
                                        <p:strVal val="visible"/>
                                      </p:to>
                                    </p:set>
                                    <p:animEffect transition="in" filter="fade">
                                      <p:cBhvr>
                                        <p:cTn id="7" dur="500"/>
                                        <p:tgtEl>
                                          <p:spTgt spid="542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altLang="en-US"/>
              <a:t>Ratio Analysis</a:t>
            </a:r>
          </a:p>
        </p:txBody>
      </p:sp>
      <p:sp>
        <p:nvSpPr>
          <p:cNvPr id="544771"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44772"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sp>
        <p:nvSpPr>
          <p:cNvPr id="544777" name="AutoShape 9"/>
          <p:cNvSpPr>
            <a:spLocks noChangeArrowheads="1"/>
          </p:cNvSpPr>
          <p:nvPr/>
        </p:nvSpPr>
        <p:spPr bwMode="auto">
          <a:xfrm>
            <a:off x="1266825" y="4191000"/>
            <a:ext cx="7115175"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liquidity ratio</a:t>
            </a:r>
            <a:endParaRPr lang="en-US" altLang="en-US" sz="1800" b="0">
              <a:solidFill>
                <a:srgbClr val="2E2E2E"/>
              </a:solidFill>
            </a:endParaRPr>
          </a:p>
          <a:p>
            <a:pPr algn="ctr" eaLnBrk="0" hangingPunct="0"/>
            <a:r>
              <a:rPr lang="en-US" altLang="en-US" sz="1800" b="0"/>
              <a:t>A measure of the ability of a business to pay its current debts as they become due and to provide for an unexpected need for cash.</a:t>
            </a:r>
          </a:p>
        </p:txBody>
      </p:sp>
      <p:pic>
        <p:nvPicPr>
          <p:cNvPr id="544778" name="Picture 10"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0"/>
            <a:ext cx="587375" cy="344488"/>
          </a:xfrm>
          <a:prstGeom prst="rect">
            <a:avLst/>
          </a:prstGeom>
          <a:noFill/>
          <a:extLst>
            <a:ext uri="{909E8E84-426E-40DD-AFC4-6F175D3DCCD1}">
              <a14:hiddenFill xmlns:a14="http://schemas.microsoft.com/office/drawing/2010/main">
                <a:solidFill>
                  <a:srgbClr val="FFFFFF"/>
                </a:solidFill>
              </a14:hiddenFill>
            </a:ext>
          </a:extLst>
        </p:spPr>
      </p:pic>
      <p:pic>
        <p:nvPicPr>
          <p:cNvPr id="544779" name="Picture 11" descr="1 long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90800"/>
            <a:ext cx="6553200" cy="979488"/>
          </a:xfrm>
          <a:prstGeom prst="rect">
            <a:avLst/>
          </a:prstGeom>
          <a:noFill/>
          <a:extLst>
            <a:ext uri="{909E8E84-426E-40DD-AFC4-6F175D3DCCD1}">
              <a14:hiddenFill xmlns:a14="http://schemas.microsoft.com/office/drawing/2010/main">
                <a:solidFill>
                  <a:srgbClr val="FFFFFF"/>
                </a:solidFill>
              </a14:hiddenFill>
            </a:ext>
          </a:extLst>
        </p:spPr>
      </p:pic>
      <p:sp>
        <p:nvSpPr>
          <p:cNvPr id="544780" name="Rectangle 12"/>
          <p:cNvSpPr>
            <a:spLocks noChangeArrowheads="1"/>
          </p:cNvSpPr>
          <p:nvPr/>
        </p:nvSpPr>
        <p:spPr bwMode="auto">
          <a:xfrm>
            <a:off x="1600200" y="2819400"/>
            <a:ext cx="6324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800">
                <a:solidFill>
                  <a:srgbClr val="CC0000"/>
                </a:solidFill>
              </a:rPr>
              <a:t>What is a </a:t>
            </a:r>
            <a:r>
              <a:rPr lang="en-US" altLang="en-US" sz="2800" u="sng">
                <a:solidFill>
                  <a:srgbClr val="CC0000"/>
                </a:solidFill>
              </a:rPr>
              <a:t>liquidity ratio</a:t>
            </a:r>
            <a:r>
              <a:rPr lang="en-US" altLang="en-US" sz="2800">
                <a:solidFill>
                  <a:srgbClr val="CC0000"/>
                </a:solidFill>
              </a:rPr>
              <a:t>?</a:t>
            </a:r>
          </a:p>
        </p:txBody>
      </p:sp>
      <p:sp>
        <p:nvSpPr>
          <p:cNvPr id="544781" name="Oval 13">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4777"/>
                                        </p:tgtEl>
                                        <p:attrNameLst>
                                          <p:attrName>style.visibility</p:attrName>
                                        </p:attrNameLst>
                                      </p:cBhvr>
                                      <p:to>
                                        <p:strVal val="visible"/>
                                      </p:to>
                                    </p:set>
                                    <p:animEffect transition="in" filter="fade">
                                      <p:cBhvr>
                                        <p:cTn id="7" dur="500"/>
                                        <p:tgtEl>
                                          <p:spTgt spid="544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7"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altLang="en-US"/>
              <a:t>Ratio Analysis</a:t>
            </a:r>
          </a:p>
        </p:txBody>
      </p:sp>
      <p:sp>
        <p:nvSpPr>
          <p:cNvPr id="546819"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46820"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sp>
        <p:nvSpPr>
          <p:cNvPr id="546821" name="AutoShape 5"/>
          <p:cNvSpPr>
            <a:spLocks noChangeArrowheads="1"/>
          </p:cNvSpPr>
          <p:nvPr/>
        </p:nvSpPr>
        <p:spPr bwMode="auto">
          <a:xfrm>
            <a:off x="1238250" y="4191000"/>
            <a:ext cx="7172325"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current ratio</a:t>
            </a:r>
            <a:endParaRPr lang="en-US" altLang="en-US" sz="1800" b="0">
              <a:solidFill>
                <a:srgbClr val="2E2E2E"/>
              </a:solidFill>
            </a:endParaRPr>
          </a:p>
          <a:p>
            <a:pPr algn="ctr" eaLnBrk="0" hangingPunct="0"/>
            <a:r>
              <a:rPr lang="en-US" altLang="en-US" sz="1800" b="0"/>
              <a:t>The relationship between current assets and current liabilities; calculated by dividing current assets by current liabilities.</a:t>
            </a:r>
          </a:p>
        </p:txBody>
      </p:sp>
      <p:pic>
        <p:nvPicPr>
          <p:cNvPr id="546822" name="Picture 6"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0"/>
            <a:ext cx="587375" cy="344488"/>
          </a:xfrm>
          <a:prstGeom prst="rect">
            <a:avLst/>
          </a:prstGeom>
          <a:noFill/>
          <a:extLst>
            <a:ext uri="{909E8E84-426E-40DD-AFC4-6F175D3DCCD1}">
              <a14:hiddenFill xmlns:a14="http://schemas.microsoft.com/office/drawing/2010/main">
                <a:solidFill>
                  <a:srgbClr val="FFFFFF"/>
                </a:solidFill>
              </a14:hiddenFill>
            </a:ext>
          </a:extLst>
        </p:spPr>
      </p:pic>
      <p:pic>
        <p:nvPicPr>
          <p:cNvPr id="546823" name="Picture 7" descr="1 long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90800"/>
            <a:ext cx="6553200" cy="979488"/>
          </a:xfrm>
          <a:prstGeom prst="rect">
            <a:avLst/>
          </a:prstGeom>
          <a:noFill/>
          <a:extLst>
            <a:ext uri="{909E8E84-426E-40DD-AFC4-6F175D3DCCD1}">
              <a14:hiddenFill xmlns:a14="http://schemas.microsoft.com/office/drawing/2010/main">
                <a:solidFill>
                  <a:srgbClr val="FFFFFF"/>
                </a:solidFill>
              </a14:hiddenFill>
            </a:ext>
          </a:extLst>
        </p:spPr>
      </p:pic>
      <p:sp>
        <p:nvSpPr>
          <p:cNvPr id="546824" name="Rectangle 8"/>
          <p:cNvSpPr>
            <a:spLocks noChangeArrowheads="1"/>
          </p:cNvSpPr>
          <p:nvPr/>
        </p:nvSpPr>
        <p:spPr bwMode="auto">
          <a:xfrm>
            <a:off x="1600200" y="2819400"/>
            <a:ext cx="6324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800">
                <a:solidFill>
                  <a:srgbClr val="CC0000"/>
                </a:solidFill>
              </a:rPr>
              <a:t>What is the </a:t>
            </a:r>
            <a:r>
              <a:rPr lang="en-US" altLang="en-US" sz="2800" u="sng">
                <a:solidFill>
                  <a:srgbClr val="CC0000"/>
                </a:solidFill>
              </a:rPr>
              <a:t>current ratio</a:t>
            </a:r>
            <a:r>
              <a:rPr lang="en-US" altLang="en-US" sz="2800">
                <a:solidFill>
                  <a:srgbClr val="CC0000"/>
                </a:solidFill>
              </a:rPr>
              <a:t>?</a:t>
            </a:r>
          </a:p>
        </p:txBody>
      </p:sp>
      <p:pic>
        <p:nvPicPr>
          <p:cNvPr id="546827" name="Picture 11" descr="9-10_p236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562600"/>
            <a:ext cx="6838950" cy="538163"/>
          </a:xfrm>
          <a:prstGeom prst="rect">
            <a:avLst/>
          </a:prstGeom>
          <a:noFill/>
          <a:extLst>
            <a:ext uri="{909E8E84-426E-40DD-AFC4-6F175D3DCCD1}">
              <a14:hiddenFill xmlns:a14="http://schemas.microsoft.com/office/drawing/2010/main">
                <a:solidFill>
                  <a:srgbClr val="FFFFFF"/>
                </a:solidFill>
              </a14:hiddenFill>
            </a:ext>
          </a:extLst>
        </p:spPr>
      </p:pic>
      <p:sp>
        <p:nvSpPr>
          <p:cNvPr id="546828" name="Oval 12">
            <a:hlinkClick r:id="rId6"/>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6821"/>
                                        </p:tgtEl>
                                        <p:attrNameLst>
                                          <p:attrName>style.visibility</p:attrName>
                                        </p:attrNameLst>
                                      </p:cBhvr>
                                      <p:to>
                                        <p:strVal val="visible"/>
                                      </p:to>
                                    </p:set>
                                    <p:animEffect transition="in" filter="fade">
                                      <p:cBhvr>
                                        <p:cTn id="7" dur="500"/>
                                        <p:tgtEl>
                                          <p:spTgt spid="546821"/>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546827"/>
                                        </p:tgtEl>
                                        <p:attrNameLst>
                                          <p:attrName>style.visibility</p:attrName>
                                        </p:attrNameLst>
                                      </p:cBhvr>
                                      <p:to>
                                        <p:strVal val="visible"/>
                                      </p:to>
                                    </p:set>
                                    <p:anim calcmode="lin" valueType="num">
                                      <p:cBhvr additive="base">
                                        <p:cTn id="11" dur="500" fill="hold"/>
                                        <p:tgtEl>
                                          <p:spTgt spid="546827"/>
                                        </p:tgtEl>
                                        <p:attrNameLst>
                                          <p:attrName>ppt_x</p:attrName>
                                        </p:attrNameLst>
                                      </p:cBhvr>
                                      <p:tavLst>
                                        <p:tav tm="0">
                                          <p:val>
                                            <p:strVal val="1+#ppt_w/2"/>
                                          </p:val>
                                        </p:tav>
                                        <p:tav tm="100000">
                                          <p:val>
                                            <p:strVal val="#ppt_x"/>
                                          </p:val>
                                        </p:tav>
                                      </p:tavLst>
                                    </p:anim>
                                    <p:anim calcmode="lin" valueType="num">
                                      <p:cBhvr additive="base">
                                        <p:cTn id="12" dur="500" fill="hold"/>
                                        <p:tgtEl>
                                          <p:spTgt spid="5468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1"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altLang="en-US"/>
              <a:t>Ratio Analysis</a:t>
            </a:r>
          </a:p>
        </p:txBody>
      </p:sp>
      <p:sp>
        <p:nvSpPr>
          <p:cNvPr id="548867"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Balance Sheet and the Statement of Cash Flows</a:t>
            </a:r>
          </a:p>
        </p:txBody>
      </p:sp>
      <p:sp>
        <p:nvSpPr>
          <p:cNvPr id="548868"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9.3</a:t>
            </a:r>
          </a:p>
        </p:txBody>
      </p:sp>
      <p:sp>
        <p:nvSpPr>
          <p:cNvPr id="548869" name="AutoShape 5"/>
          <p:cNvSpPr>
            <a:spLocks noChangeArrowheads="1"/>
          </p:cNvSpPr>
          <p:nvPr/>
        </p:nvSpPr>
        <p:spPr bwMode="auto">
          <a:xfrm>
            <a:off x="1189038" y="4038600"/>
            <a:ext cx="7270750"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quick ratio</a:t>
            </a:r>
            <a:endParaRPr lang="en-US" altLang="en-US" sz="1800" b="0">
              <a:solidFill>
                <a:srgbClr val="2E2E2E"/>
              </a:solidFill>
            </a:endParaRPr>
          </a:p>
          <a:p>
            <a:pPr algn="ctr" eaLnBrk="0" hangingPunct="0"/>
            <a:r>
              <a:rPr lang="en-US" altLang="en-US" sz="1800" b="0"/>
              <a:t>A measure of the relationship between short-term assets and current liabilities; calculated by dividing the total cash and receivables by the current liabilities.</a:t>
            </a:r>
          </a:p>
        </p:txBody>
      </p:sp>
      <p:pic>
        <p:nvPicPr>
          <p:cNvPr id="548870" name="Picture 6"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0"/>
            <a:ext cx="587375" cy="344488"/>
          </a:xfrm>
          <a:prstGeom prst="rect">
            <a:avLst/>
          </a:prstGeom>
          <a:noFill/>
          <a:extLst>
            <a:ext uri="{909E8E84-426E-40DD-AFC4-6F175D3DCCD1}">
              <a14:hiddenFill xmlns:a14="http://schemas.microsoft.com/office/drawing/2010/main">
                <a:solidFill>
                  <a:srgbClr val="FFFFFF"/>
                </a:solidFill>
              </a14:hiddenFill>
            </a:ext>
          </a:extLst>
        </p:spPr>
      </p:pic>
      <p:pic>
        <p:nvPicPr>
          <p:cNvPr id="548871" name="Picture 7" descr="1 long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90800"/>
            <a:ext cx="6553200" cy="979488"/>
          </a:xfrm>
          <a:prstGeom prst="rect">
            <a:avLst/>
          </a:prstGeom>
          <a:noFill/>
          <a:extLst>
            <a:ext uri="{909E8E84-426E-40DD-AFC4-6F175D3DCCD1}">
              <a14:hiddenFill xmlns:a14="http://schemas.microsoft.com/office/drawing/2010/main">
                <a:solidFill>
                  <a:srgbClr val="FFFFFF"/>
                </a:solidFill>
              </a14:hiddenFill>
            </a:ext>
          </a:extLst>
        </p:spPr>
      </p:pic>
      <p:sp>
        <p:nvSpPr>
          <p:cNvPr id="548872" name="Rectangle 8"/>
          <p:cNvSpPr>
            <a:spLocks noChangeArrowheads="1"/>
          </p:cNvSpPr>
          <p:nvPr/>
        </p:nvSpPr>
        <p:spPr bwMode="auto">
          <a:xfrm>
            <a:off x="1600200" y="2819400"/>
            <a:ext cx="6324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800">
                <a:solidFill>
                  <a:srgbClr val="CC0000"/>
                </a:solidFill>
              </a:rPr>
              <a:t>What is the </a:t>
            </a:r>
            <a:r>
              <a:rPr lang="en-US" altLang="en-US" sz="2800" u="sng">
                <a:solidFill>
                  <a:srgbClr val="CC0000"/>
                </a:solidFill>
              </a:rPr>
              <a:t>quick ratio</a:t>
            </a:r>
            <a:r>
              <a:rPr lang="en-US" altLang="en-US" sz="2800">
                <a:solidFill>
                  <a:srgbClr val="CC0000"/>
                </a:solidFill>
              </a:rPr>
              <a:t>?</a:t>
            </a:r>
          </a:p>
        </p:txBody>
      </p:sp>
      <p:pic>
        <p:nvPicPr>
          <p:cNvPr id="548873" name="Picture 9" descr="9-10_p236bott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715000"/>
            <a:ext cx="6708775" cy="565150"/>
          </a:xfrm>
          <a:prstGeom prst="rect">
            <a:avLst/>
          </a:prstGeom>
          <a:noFill/>
          <a:extLst>
            <a:ext uri="{909E8E84-426E-40DD-AFC4-6F175D3DCCD1}">
              <a14:hiddenFill xmlns:a14="http://schemas.microsoft.com/office/drawing/2010/main">
                <a:solidFill>
                  <a:srgbClr val="FFFFFF"/>
                </a:solidFill>
              </a14:hiddenFill>
            </a:ext>
          </a:extLst>
        </p:spPr>
      </p:pic>
      <p:sp>
        <p:nvSpPr>
          <p:cNvPr id="548874" name="Oval 10">
            <a:hlinkClick r:id="rId6"/>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8869"/>
                                        </p:tgtEl>
                                        <p:attrNameLst>
                                          <p:attrName>style.visibility</p:attrName>
                                        </p:attrNameLst>
                                      </p:cBhvr>
                                      <p:to>
                                        <p:strVal val="visible"/>
                                      </p:to>
                                    </p:set>
                                    <p:animEffect transition="in" filter="fade">
                                      <p:cBhvr>
                                        <p:cTn id="7" dur="500"/>
                                        <p:tgtEl>
                                          <p:spTgt spid="548869"/>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548873"/>
                                        </p:tgtEl>
                                        <p:attrNameLst>
                                          <p:attrName>style.visibility</p:attrName>
                                        </p:attrNameLst>
                                      </p:cBhvr>
                                      <p:to>
                                        <p:strVal val="visible"/>
                                      </p:to>
                                    </p:set>
                                    <p:anim calcmode="lin" valueType="num">
                                      <p:cBhvr additive="base">
                                        <p:cTn id="11" dur="500" fill="hold"/>
                                        <p:tgtEl>
                                          <p:spTgt spid="548873"/>
                                        </p:tgtEl>
                                        <p:attrNameLst>
                                          <p:attrName>ppt_x</p:attrName>
                                        </p:attrNameLst>
                                      </p:cBhvr>
                                      <p:tavLst>
                                        <p:tav tm="0">
                                          <p:val>
                                            <p:strVal val="1+#ppt_w/2"/>
                                          </p:val>
                                        </p:tav>
                                        <p:tav tm="100000">
                                          <p:val>
                                            <p:strVal val="#ppt_x"/>
                                          </p:val>
                                        </p:tav>
                                      </p:tavLst>
                                    </p:anim>
                                    <p:anim calcmode="lin" valueType="num">
                                      <p:cBhvr additive="base">
                                        <p:cTn id="12" dur="500" fill="hold"/>
                                        <p:tgtEl>
                                          <p:spTgt spid="5488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9"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477" name="Picture 93" desc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67050"/>
            <a:ext cx="4800600" cy="3225800"/>
          </a:xfrm>
          <a:prstGeom prst="rect">
            <a:avLst/>
          </a:prstGeom>
          <a:noFill/>
          <a:extLst>
            <a:ext uri="{909E8E84-426E-40DD-AFC4-6F175D3DCCD1}">
              <a14:hiddenFill xmlns:a14="http://schemas.microsoft.com/office/drawing/2010/main">
                <a:solidFill>
                  <a:srgbClr val="FFFFFF"/>
                </a:solidFill>
              </a14:hiddenFill>
            </a:ext>
          </a:extLst>
        </p:spPr>
      </p:pic>
      <p:sp>
        <p:nvSpPr>
          <p:cNvPr id="272387" name="Rectangle 3"/>
          <p:cNvSpPr>
            <a:spLocks noChangeArrowheads="1"/>
          </p:cNvSpPr>
          <p:nvPr/>
        </p:nvSpPr>
        <p:spPr bwMode="auto">
          <a:xfrm>
            <a:off x="304800" y="1309688"/>
            <a:ext cx="3048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800">
                <a:solidFill>
                  <a:schemeClr val="bg1"/>
                </a:solidFill>
              </a:rPr>
              <a:t>Question 1</a:t>
            </a:r>
          </a:p>
        </p:txBody>
      </p:sp>
      <p:sp>
        <p:nvSpPr>
          <p:cNvPr id="272388" name="Rectangle 4"/>
          <p:cNvSpPr>
            <a:spLocks noChangeArrowheads="1"/>
          </p:cNvSpPr>
          <p:nvPr/>
        </p:nvSpPr>
        <p:spPr bwMode="auto">
          <a:xfrm>
            <a:off x="457200" y="1905000"/>
            <a:ext cx="76200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0000"/>
              </a:spcBef>
            </a:pPr>
            <a:r>
              <a:rPr lang="en-US" altLang="en-US" b="0"/>
              <a:t>Indicate with an </a:t>
            </a:r>
            <a:r>
              <a:rPr lang="en-US" altLang="en-US">
                <a:solidFill>
                  <a:srgbClr val="CC0000"/>
                </a:solidFill>
              </a:rPr>
              <a:t>I</a:t>
            </a:r>
            <a:r>
              <a:rPr lang="en-US" altLang="en-US" b="0"/>
              <a:t> for income statement, a </a:t>
            </a:r>
            <a:r>
              <a:rPr lang="en-US" altLang="en-US">
                <a:solidFill>
                  <a:srgbClr val="CC0000"/>
                </a:solidFill>
              </a:rPr>
              <a:t>B</a:t>
            </a:r>
            <a:r>
              <a:rPr lang="en-US" altLang="en-US"/>
              <a:t> </a:t>
            </a:r>
            <a:r>
              <a:rPr lang="en-US" altLang="en-US" b="0"/>
              <a:t>for balance sheet, and an </a:t>
            </a:r>
            <a:r>
              <a:rPr lang="en-US" altLang="en-US">
                <a:solidFill>
                  <a:srgbClr val="CC0000"/>
                </a:solidFill>
              </a:rPr>
              <a:t>S</a:t>
            </a:r>
            <a:r>
              <a:rPr lang="en-US" altLang="en-US" b="0"/>
              <a:t> for statement of changes in owner’s equity in which financial statement(s) you would most likely find the following. </a:t>
            </a:r>
            <a:endParaRPr lang="en-US" altLang="en-US" i="1">
              <a:solidFill>
                <a:srgbClr val="006600"/>
              </a:solidFill>
            </a:endParaRPr>
          </a:p>
        </p:txBody>
      </p:sp>
      <p:sp>
        <p:nvSpPr>
          <p:cNvPr id="272468" name="Rectangle 84"/>
          <p:cNvSpPr>
            <a:spLocks noChangeArrowheads="1"/>
          </p:cNvSpPr>
          <p:nvPr/>
        </p:nvSpPr>
        <p:spPr bwMode="auto">
          <a:xfrm>
            <a:off x="5486400" y="3051175"/>
            <a:ext cx="10668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CC0000"/>
                </a:solidFill>
              </a:rPr>
              <a:t>I,S</a:t>
            </a:r>
          </a:p>
        </p:txBody>
      </p:sp>
      <p:sp>
        <p:nvSpPr>
          <p:cNvPr id="272469" name="Rectangle 85"/>
          <p:cNvSpPr>
            <a:spLocks noChangeArrowheads="1"/>
          </p:cNvSpPr>
          <p:nvPr/>
        </p:nvSpPr>
        <p:spPr bwMode="auto">
          <a:xfrm>
            <a:off x="5486400" y="3405188"/>
            <a:ext cx="10668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CC0000"/>
                </a:solidFill>
              </a:rPr>
              <a:t>I</a:t>
            </a:r>
          </a:p>
        </p:txBody>
      </p:sp>
      <p:sp>
        <p:nvSpPr>
          <p:cNvPr id="272470" name="Rectangle 86"/>
          <p:cNvSpPr>
            <a:spLocks noChangeArrowheads="1"/>
          </p:cNvSpPr>
          <p:nvPr/>
        </p:nvSpPr>
        <p:spPr bwMode="auto">
          <a:xfrm>
            <a:off x="5476875" y="3749675"/>
            <a:ext cx="10763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CC0000"/>
                </a:solidFill>
              </a:rPr>
              <a:t>B</a:t>
            </a:r>
          </a:p>
        </p:txBody>
      </p:sp>
      <p:sp>
        <p:nvSpPr>
          <p:cNvPr id="272471" name="Rectangle 87"/>
          <p:cNvSpPr>
            <a:spLocks noChangeArrowheads="1"/>
          </p:cNvSpPr>
          <p:nvPr/>
        </p:nvSpPr>
        <p:spPr bwMode="auto">
          <a:xfrm>
            <a:off x="5486400" y="4098925"/>
            <a:ext cx="10382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CC0000"/>
                </a:solidFill>
              </a:rPr>
              <a:t>S</a:t>
            </a:r>
          </a:p>
        </p:txBody>
      </p:sp>
      <p:sp>
        <p:nvSpPr>
          <p:cNvPr id="272472" name="Rectangle 88"/>
          <p:cNvSpPr>
            <a:spLocks noChangeArrowheads="1"/>
          </p:cNvSpPr>
          <p:nvPr/>
        </p:nvSpPr>
        <p:spPr bwMode="auto">
          <a:xfrm>
            <a:off x="5486400" y="4456113"/>
            <a:ext cx="10668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CC0000"/>
                </a:solidFill>
              </a:rPr>
              <a:t>I</a:t>
            </a:r>
          </a:p>
        </p:txBody>
      </p:sp>
      <p:sp>
        <p:nvSpPr>
          <p:cNvPr id="272473" name="Rectangle 89"/>
          <p:cNvSpPr>
            <a:spLocks noChangeArrowheads="1"/>
          </p:cNvSpPr>
          <p:nvPr/>
        </p:nvSpPr>
        <p:spPr bwMode="auto">
          <a:xfrm>
            <a:off x="5476875" y="4800600"/>
            <a:ext cx="10763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CC0000"/>
                </a:solidFill>
              </a:rPr>
              <a:t>B</a:t>
            </a:r>
          </a:p>
        </p:txBody>
      </p:sp>
      <p:sp>
        <p:nvSpPr>
          <p:cNvPr id="272474" name="Rectangle 90"/>
          <p:cNvSpPr>
            <a:spLocks noChangeArrowheads="1"/>
          </p:cNvSpPr>
          <p:nvPr/>
        </p:nvSpPr>
        <p:spPr bwMode="auto">
          <a:xfrm>
            <a:off x="5486400" y="5157788"/>
            <a:ext cx="10382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CC0000"/>
                </a:solidFill>
              </a:rPr>
              <a:t>S</a:t>
            </a:r>
          </a:p>
        </p:txBody>
      </p:sp>
      <p:sp>
        <p:nvSpPr>
          <p:cNvPr id="272475" name="Rectangle 91"/>
          <p:cNvSpPr>
            <a:spLocks noChangeArrowheads="1"/>
          </p:cNvSpPr>
          <p:nvPr/>
        </p:nvSpPr>
        <p:spPr bwMode="auto">
          <a:xfrm>
            <a:off x="5486400" y="5486400"/>
            <a:ext cx="10668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CC0000"/>
                </a:solidFill>
              </a:rPr>
              <a:t>I</a:t>
            </a:r>
          </a:p>
        </p:txBody>
      </p:sp>
      <p:sp>
        <p:nvSpPr>
          <p:cNvPr id="272476" name="Rectangle 92"/>
          <p:cNvSpPr>
            <a:spLocks noChangeArrowheads="1"/>
          </p:cNvSpPr>
          <p:nvPr/>
        </p:nvSpPr>
        <p:spPr bwMode="auto">
          <a:xfrm>
            <a:off x="5476875" y="5843588"/>
            <a:ext cx="10763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solidFill>
                  <a:srgbClr val="CC0000"/>
                </a:solidFill>
              </a:rPr>
              <a:t>B</a:t>
            </a:r>
          </a:p>
        </p:txBody>
      </p:sp>
      <p:sp>
        <p:nvSpPr>
          <p:cNvPr id="272478" name="Oval 94">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2468"/>
                                        </p:tgtEl>
                                        <p:attrNameLst>
                                          <p:attrName>style.visibility</p:attrName>
                                        </p:attrNameLst>
                                      </p:cBhvr>
                                      <p:to>
                                        <p:strVal val="visible"/>
                                      </p:to>
                                    </p:set>
                                    <p:animEffect transition="in" filter="fade">
                                      <p:cBhvr>
                                        <p:cTn id="7" dur="500"/>
                                        <p:tgtEl>
                                          <p:spTgt spid="272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2469"/>
                                        </p:tgtEl>
                                        <p:attrNameLst>
                                          <p:attrName>style.visibility</p:attrName>
                                        </p:attrNameLst>
                                      </p:cBhvr>
                                      <p:to>
                                        <p:strVal val="visible"/>
                                      </p:to>
                                    </p:set>
                                    <p:animEffect transition="in" filter="fade">
                                      <p:cBhvr>
                                        <p:cTn id="12" dur="500"/>
                                        <p:tgtEl>
                                          <p:spTgt spid="2724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2470"/>
                                        </p:tgtEl>
                                        <p:attrNameLst>
                                          <p:attrName>style.visibility</p:attrName>
                                        </p:attrNameLst>
                                      </p:cBhvr>
                                      <p:to>
                                        <p:strVal val="visible"/>
                                      </p:to>
                                    </p:set>
                                    <p:animEffect transition="in" filter="fade">
                                      <p:cBhvr>
                                        <p:cTn id="17" dur="500"/>
                                        <p:tgtEl>
                                          <p:spTgt spid="2724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2471"/>
                                        </p:tgtEl>
                                        <p:attrNameLst>
                                          <p:attrName>style.visibility</p:attrName>
                                        </p:attrNameLst>
                                      </p:cBhvr>
                                      <p:to>
                                        <p:strVal val="visible"/>
                                      </p:to>
                                    </p:set>
                                    <p:animEffect transition="in" filter="fade">
                                      <p:cBhvr>
                                        <p:cTn id="22" dur="500"/>
                                        <p:tgtEl>
                                          <p:spTgt spid="2724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2472"/>
                                        </p:tgtEl>
                                        <p:attrNameLst>
                                          <p:attrName>style.visibility</p:attrName>
                                        </p:attrNameLst>
                                      </p:cBhvr>
                                      <p:to>
                                        <p:strVal val="visible"/>
                                      </p:to>
                                    </p:set>
                                    <p:animEffect transition="in" filter="fade">
                                      <p:cBhvr>
                                        <p:cTn id="27" dur="500"/>
                                        <p:tgtEl>
                                          <p:spTgt spid="2724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2473"/>
                                        </p:tgtEl>
                                        <p:attrNameLst>
                                          <p:attrName>style.visibility</p:attrName>
                                        </p:attrNameLst>
                                      </p:cBhvr>
                                      <p:to>
                                        <p:strVal val="visible"/>
                                      </p:to>
                                    </p:set>
                                    <p:animEffect transition="in" filter="fade">
                                      <p:cBhvr>
                                        <p:cTn id="32" dur="500"/>
                                        <p:tgtEl>
                                          <p:spTgt spid="2724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2474"/>
                                        </p:tgtEl>
                                        <p:attrNameLst>
                                          <p:attrName>style.visibility</p:attrName>
                                        </p:attrNameLst>
                                      </p:cBhvr>
                                      <p:to>
                                        <p:strVal val="visible"/>
                                      </p:to>
                                    </p:set>
                                    <p:animEffect transition="in" filter="fade">
                                      <p:cBhvr>
                                        <p:cTn id="37" dur="500"/>
                                        <p:tgtEl>
                                          <p:spTgt spid="2724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2475"/>
                                        </p:tgtEl>
                                        <p:attrNameLst>
                                          <p:attrName>style.visibility</p:attrName>
                                        </p:attrNameLst>
                                      </p:cBhvr>
                                      <p:to>
                                        <p:strVal val="visible"/>
                                      </p:to>
                                    </p:set>
                                    <p:animEffect transition="in" filter="fade">
                                      <p:cBhvr>
                                        <p:cTn id="42" dur="500"/>
                                        <p:tgtEl>
                                          <p:spTgt spid="27247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2476"/>
                                        </p:tgtEl>
                                        <p:attrNameLst>
                                          <p:attrName>style.visibility</p:attrName>
                                        </p:attrNameLst>
                                      </p:cBhvr>
                                      <p:to>
                                        <p:strVal val="visible"/>
                                      </p:to>
                                    </p:set>
                                    <p:animEffect transition="in" filter="fade">
                                      <p:cBhvr>
                                        <p:cTn id="47" dur="500"/>
                                        <p:tgtEl>
                                          <p:spTgt spid="272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68" grpId="0"/>
      <p:bldP spid="272469" grpId="0"/>
      <p:bldP spid="272470" grpId="0"/>
      <p:bldP spid="272471" grpId="0"/>
      <p:bldP spid="272472" grpId="0"/>
      <p:bldP spid="272473" grpId="0"/>
      <p:bldP spid="272474" grpId="0"/>
      <p:bldP spid="272475" grpId="0"/>
      <p:bldP spid="27247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ChangeArrowheads="1"/>
          </p:cNvSpPr>
          <p:nvPr/>
        </p:nvSpPr>
        <p:spPr bwMode="auto">
          <a:xfrm>
            <a:off x="304800" y="1309688"/>
            <a:ext cx="3048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800">
                <a:solidFill>
                  <a:schemeClr val="bg1"/>
                </a:solidFill>
              </a:rPr>
              <a:t>Question 2</a:t>
            </a:r>
          </a:p>
        </p:txBody>
      </p:sp>
      <p:sp>
        <p:nvSpPr>
          <p:cNvPr id="550915" name="Rectangle 3"/>
          <p:cNvSpPr>
            <a:spLocks noChangeArrowheads="1"/>
          </p:cNvSpPr>
          <p:nvPr/>
        </p:nvSpPr>
        <p:spPr bwMode="auto">
          <a:xfrm>
            <a:off x="457200" y="1905000"/>
            <a:ext cx="81534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0000"/>
              </a:spcBef>
            </a:pPr>
            <a:r>
              <a:rPr lang="en-US" altLang="en-US" b="0"/>
              <a:t>How would you use the profitability and liquidity ratios to determine whether the business is moving in a positive direction?</a:t>
            </a:r>
          </a:p>
        </p:txBody>
      </p:sp>
      <p:sp>
        <p:nvSpPr>
          <p:cNvPr id="550926" name="Rectangle 14"/>
          <p:cNvSpPr>
            <a:spLocks noChangeArrowheads="1"/>
          </p:cNvSpPr>
          <p:nvPr/>
        </p:nvSpPr>
        <p:spPr bwMode="auto">
          <a:xfrm>
            <a:off x="457200" y="2895600"/>
            <a:ext cx="8153400" cy="265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0000"/>
              </a:spcBef>
            </a:pPr>
            <a:r>
              <a:rPr lang="en-US" altLang="en-US">
                <a:solidFill>
                  <a:srgbClr val="CC0000"/>
                </a:solidFill>
              </a:rPr>
              <a:t>A ratio is most useful when it is compared to the same ratio prepared at several different times for the same company or compared to the same ratio prepared for the industry of which the business is part. </a:t>
            </a:r>
          </a:p>
          <a:p>
            <a:pPr>
              <a:spcBef>
                <a:spcPct val="20000"/>
              </a:spcBef>
            </a:pPr>
            <a:endParaRPr lang="en-US" altLang="en-US">
              <a:solidFill>
                <a:srgbClr val="CC0000"/>
              </a:solidFill>
            </a:endParaRPr>
          </a:p>
          <a:p>
            <a:pPr>
              <a:spcBef>
                <a:spcPct val="20000"/>
              </a:spcBef>
            </a:pPr>
            <a:r>
              <a:rPr lang="en-US" altLang="en-US">
                <a:solidFill>
                  <a:srgbClr val="CC0000"/>
                </a:solidFill>
              </a:rPr>
              <a:t>Comparing to the industry average will let the owner or manager know how the business is performing in comparison to its competition. </a:t>
            </a:r>
          </a:p>
        </p:txBody>
      </p:sp>
      <p:sp>
        <p:nvSpPr>
          <p:cNvPr id="550927" name="Oval 15">
            <a:hlinkClick r:id="rId3"/>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0926"/>
                                        </p:tgtEl>
                                        <p:attrNameLst>
                                          <p:attrName>style.visibility</p:attrName>
                                        </p:attrNameLst>
                                      </p:cBhvr>
                                      <p:to>
                                        <p:strVal val="visible"/>
                                      </p:to>
                                    </p:set>
                                    <p:animEffect transition="in" filter="fade">
                                      <p:cBhvr>
                                        <p:cTn id="7" dur="500"/>
                                        <p:tgtEl>
                                          <p:spTgt spid="550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gray">
          <a:xfrm>
            <a:off x="6599238" y="190500"/>
            <a:ext cx="974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solidFill>
                  <a:schemeClr val="bg1"/>
                </a:solidFill>
              </a:rPr>
              <a:t>End of</a:t>
            </a:r>
          </a:p>
        </p:txBody>
      </p:sp>
      <p:sp>
        <p:nvSpPr>
          <p:cNvPr id="219139" name="Oval 3">
            <a:hlinkClick r:id="rId3"/>
          </p:cNvPr>
          <p:cNvSpPr>
            <a:spLocks noChangeArrowheads="1"/>
          </p:cNvSpPr>
          <p:nvPr/>
        </p:nvSpPr>
        <p:spPr bwMode="auto">
          <a:xfrm>
            <a:off x="8255000" y="63500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0" name="Rectangle 6"/>
          <p:cNvSpPr>
            <a:spLocks noChangeArrowheads="1"/>
          </p:cNvSpPr>
          <p:nvPr/>
        </p:nvSpPr>
        <p:spPr bwMode="auto">
          <a:xfrm>
            <a:off x="304800" y="18288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r>
              <a:rPr lang="en-US" altLang="en-US">
                <a:solidFill>
                  <a:schemeClr val="accent2"/>
                </a:solidFill>
              </a:rPr>
              <a:t>Key Terms </a:t>
            </a:r>
          </a:p>
        </p:txBody>
      </p:sp>
      <p:sp>
        <p:nvSpPr>
          <p:cNvPr id="251911" name="Rectangle 7"/>
          <p:cNvSpPr>
            <a:spLocks noChangeArrowheads="1"/>
          </p:cNvSpPr>
          <p:nvPr/>
        </p:nvSpPr>
        <p:spPr bwMode="auto">
          <a:xfrm>
            <a:off x="1143000" y="2590800"/>
            <a:ext cx="4114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45000"/>
              </a:spcBef>
            </a:pPr>
            <a:r>
              <a:rPr lang="en-US" altLang="en-US" sz="2000" b="0"/>
              <a:t>financial statements</a:t>
            </a:r>
          </a:p>
          <a:p>
            <a:pPr>
              <a:spcBef>
                <a:spcPct val="45000"/>
              </a:spcBef>
            </a:pPr>
            <a:r>
              <a:rPr lang="en-US" altLang="en-US" sz="2000" b="0"/>
              <a:t>income statements</a:t>
            </a:r>
          </a:p>
        </p:txBody>
      </p:sp>
      <p:sp>
        <p:nvSpPr>
          <p:cNvPr id="251913" name="Rectangle 9"/>
          <p:cNvSpPr>
            <a:spLocks noChangeArrowheads="1"/>
          </p:cNvSpPr>
          <p:nvPr/>
        </p:nvSpPr>
        <p:spPr bwMode="auto">
          <a:xfrm>
            <a:off x="1250950" y="1335088"/>
            <a:ext cx="21320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Income Statement</a:t>
            </a:r>
          </a:p>
        </p:txBody>
      </p:sp>
      <p:sp>
        <p:nvSpPr>
          <p:cNvPr id="251914" name="Rectangle 10"/>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9.1</a:t>
            </a:r>
          </a:p>
        </p:txBody>
      </p:sp>
      <p:sp>
        <p:nvSpPr>
          <p:cNvPr id="251916" name="Oval 12">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ltLang="en-US"/>
              <a:t>Financial Statements</a:t>
            </a:r>
          </a:p>
        </p:txBody>
      </p:sp>
      <p:sp>
        <p:nvSpPr>
          <p:cNvPr id="417802" name="Rectangle 10"/>
          <p:cNvSpPr>
            <a:spLocks noChangeArrowheads="1"/>
          </p:cNvSpPr>
          <p:nvPr/>
        </p:nvSpPr>
        <p:spPr bwMode="auto">
          <a:xfrm>
            <a:off x="1250950" y="1335088"/>
            <a:ext cx="21320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Income Statement</a:t>
            </a:r>
          </a:p>
        </p:txBody>
      </p:sp>
      <p:sp>
        <p:nvSpPr>
          <p:cNvPr id="417803" name="Rectangle 11"/>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9.1</a:t>
            </a:r>
          </a:p>
        </p:txBody>
      </p:sp>
      <p:pic>
        <p:nvPicPr>
          <p:cNvPr id="417806" name="Picture 14" desc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28800"/>
            <a:ext cx="5715000" cy="4600575"/>
          </a:xfrm>
          <a:prstGeom prst="rect">
            <a:avLst/>
          </a:prstGeom>
          <a:noFill/>
          <a:extLst>
            <a:ext uri="{909E8E84-426E-40DD-AFC4-6F175D3DCCD1}">
              <a14:hiddenFill xmlns:a14="http://schemas.microsoft.com/office/drawing/2010/main">
                <a:solidFill>
                  <a:srgbClr val="FFFFFF"/>
                </a:solidFill>
              </a14:hiddenFill>
            </a:ext>
          </a:extLst>
        </p:spPr>
      </p:pic>
      <p:sp>
        <p:nvSpPr>
          <p:cNvPr id="417807" name="Oval 15">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altLang="en-US"/>
              <a:t>Financial Statements</a:t>
            </a:r>
          </a:p>
        </p:txBody>
      </p:sp>
      <p:sp>
        <p:nvSpPr>
          <p:cNvPr id="473093" name="Rectangle 5"/>
          <p:cNvSpPr>
            <a:spLocks noChangeArrowheads="1"/>
          </p:cNvSpPr>
          <p:nvPr/>
        </p:nvSpPr>
        <p:spPr bwMode="auto">
          <a:xfrm>
            <a:off x="1250950" y="1335088"/>
            <a:ext cx="21320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Income Statement</a:t>
            </a:r>
          </a:p>
        </p:txBody>
      </p:sp>
      <p:sp>
        <p:nvSpPr>
          <p:cNvPr id="473094" name="Rectangle 6"/>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9.1</a:t>
            </a:r>
          </a:p>
        </p:txBody>
      </p:sp>
      <p:pic>
        <p:nvPicPr>
          <p:cNvPr id="473096" name="Picture 8" descr="4 boxes fro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258050" cy="3160713"/>
          </a:xfrm>
          <a:prstGeom prst="rect">
            <a:avLst/>
          </a:prstGeom>
          <a:noFill/>
          <a:extLst>
            <a:ext uri="{909E8E84-426E-40DD-AFC4-6F175D3DCCD1}">
              <a14:hiddenFill xmlns:a14="http://schemas.microsoft.com/office/drawing/2010/main">
                <a:solidFill>
                  <a:srgbClr val="FFFFFF"/>
                </a:solidFill>
              </a14:hiddenFill>
            </a:ext>
          </a:extLst>
        </p:spPr>
      </p:pic>
      <p:sp>
        <p:nvSpPr>
          <p:cNvPr id="473097" name="Rectangle 9"/>
          <p:cNvSpPr>
            <a:spLocks noChangeArrowheads="1"/>
          </p:cNvSpPr>
          <p:nvPr/>
        </p:nvSpPr>
        <p:spPr bwMode="auto">
          <a:xfrm>
            <a:off x="1143000" y="2819400"/>
            <a:ext cx="17526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a:solidFill>
                  <a:srgbClr val="CC0000"/>
                </a:solidFill>
              </a:rPr>
              <a:t>Four Types of </a:t>
            </a:r>
            <a:r>
              <a:rPr lang="en-US" altLang="en-US" u="sng">
                <a:solidFill>
                  <a:srgbClr val="CC0000"/>
                </a:solidFill>
              </a:rPr>
              <a:t>Financial Statements</a:t>
            </a:r>
            <a:endParaRPr lang="en-US" altLang="en-US">
              <a:solidFill>
                <a:srgbClr val="CC0000"/>
              </a:solidFill>
            </a:endParaRPr>
          </a:p>
        </p:txBody>
      </p:sp>
      <p:sp>
        <p:nvSpPr>
          <p:cNvPr id="473098" name="Rectangle 10"/>
          <p:cNvSpPr>
            <a:spLocks noChangeArrowheads="1"/>
          </p:cNvSpPr>
          <p:nvPr/>
        </p:nvSpPr>
        <p:spPr bwMode="auto">
          <a:xfrm>
            <a:off x="3657600" y="2041525"/>
            <a:ext cx="4191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Income Statement</a:t>
            </a:r>
          </a:p>
        </p:txBody>
      </p:sp>
      <p:sp>
        <p:nvSpPr>
          <p:cNvPr id="473099" name="Rectangle 11"/>
          <p:cNvSpPr>
            <a:spLocks noChangeArrowheads="1"/>
          </p:cNvSpPr>
          <p:nvPr/>
        </p:nvSpPr>
        <p:spPr bwMode="auto">
          <a:xfrm>
            <a:off x="3657600" y="2803525"/>
            <a:ext cx="4191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Balance Sheet</a:t>
            </a:r>
          </a:p>
        </p:txBody>
      </p:sp>
      <p:sp>
        <p:nvSpPr>
          <p:cNvPr id="473101" name="Rectangle 13"/>
          <p:cNvSpPr>
            <a:spLocks noChangeArrowheads="1"/>
          </p:cNvSpPr>
          <p:nvPr/>
        </p:nvSpPr>
        <p:spPr bwMode="auto">
          <a:xfrm>
            <a:off x="3657600" y="3433763"/>
            <a:ext cx="41910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Statement of Changes in </a:t>
            </a:r>
            <a:br>
              <a:rPr lang="en-US" altLang="en-US" sz="1800"/>
            </a:br>
            <a:r>
              <a:rPr lang="en-US" altLang="en-US" sz="1800"/>
              <a:t>Owner’s Equity</a:t>
            </a:r>
          </a:p>
        </p:txBody>
      </p:sp>
      <p:sp>
        <p:nvSpPr>
          <p:cNvPr id="473102" name="Rectangle 14"/>
          <p:cNvSpPr>
            <a:spLocks noChangeArrowheads="1"/>
          </p:cNvSpPr>
          <p:nvPr/>
        </p:nvSpPr>
        <p:spPr bwMode="auto">
          <a:xfrm>
            <a:off x="3657600" y="4343400"/>
            <a:ext cx="4191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Statement of Cash Flows</a:t>
            </a:r>
          </a:p>
        </p:txBody>
      </p:sp>
      <p:sp>
        <p:nvSpPr>
          <p:cNvPr id="473091" name="AutoShape 3"/>
          <p:cNvSpPr>
            <a:spLocks noChangeArrowheads="1"/>
          </p:cNvSpPr>
          <p:nvPr/>
        </p:nvSpPr>
        <p:spPr bwMode="auto">
          <a:xfrm>
            <a:off x="1447800" y="5257800"/>
            <a:ext cx="6996113"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financial statements</a:t>
            </a:r>
            <a:endParaRPr lang="en-US" altLang="en-US" sz="1800" b="0">
              <a:solidFill>
                <a:srgbClr val="2E2E2E"/>
              </a:solidFill>
            </a:endParaRPr>
          </a:p>
          <a:p>
            <a:pPr algn="ctr" eaLnBrk="0" hangingPunct="0"/>
            <a:r>
              <a:rPr lang="en-US" altLang="en-US" sz="1800" b="0"/>
              <a:t>Reports prepared to summarize the changes resulting from business transactions that occur during an accounting period.</a:t>
            </a:r>
          </a:p>
        </p:txBody>
      </p:sp>
      <p:pic>
        <p:nvPicPr>
          <p:cNvPr id="473092" name="Picture 4"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5595938"/>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73103" name="Oval 15">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3091"/>
                                        </p:tgtEl>
                                        <p:attrNameLst>
                                          <p:attrName>style.visibility</p:attrName>
                                        </p:attrNameLst>
                                      </p:cBhvr>
                                      <p:to>
                                        <p:strVal val="visible"/>
                                      </p:to>
                                    </p:set>
                                    <p:animEffect transition="in" filter="fade">
                                      <p:cBhvr>
                                        <p:cTn id="7" dur="500"/>
                                        <p:tgtEl>
                                          <p:spTgt spid="47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ltLang="en-US"/>
              <a:t>The Income Statement</a:t>
            </a:r>
          </a:p>
        </p:txBody>
      </p:sp>
      <p:sp>
        <p:nvSpPr>
          <p:cNvPr id="475139" name="Rectangle 3"/>
          <p:cNvSpPr>
            <a:spLocks noChangeArrowheads="1"/>
          </p:cNvSpPr>
          <p:nvPr/>
        </p:nvSpPr>
        <p:spPr bwMode="auto">
          <a:xfrm>
            <a:off x="1250950" y="1335088"/>
            <a:ext cx="21320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Income Statement</a:t>
            </a:r>
          </a:p>
        </p:txBody>
      </p:sp>
      <p:sp>
        <p:nvSpPr>
          <p:cNvPr id="475140"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9.1</a:t>
            </a:r>
          </a:p>
        </p:txBody>
      </p:sp>
      <p:sp>
        <p:nvSpPr>
          <p:cNvPr id="475147" name="AutoShape 11"/>
          <p:cNvSpPr>
            <a:spLocks noChangeArrowheads="1"/>
          </p:cNvSpPr>
          <p:nvPr/>
        </p:nvSpPr>
        <p:spPr bwMode="auto">
          <a:xfrm>
            <a:off x="1433513" y="5105400"/>
            <a:ext cx="7024687"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income statement</a:t>
            </a:r>
            <a:endParaRPr lang="en-US" altLang="en-US" sz="1800" b="0">
              <a:solidFill>
                <a:srgbClr val="2E2E2E"/>
              </a:solidFill>
            </a:endParaRPr>
          </a:p>
          <a:p>
            <a:pPr algn="ctr" eaLnBrk="0" hangingPunct="0"/>
            <a:r>
              <a:rPr lang="en-US" altLang="en-US" sz="1800" b="0"/>
              <a:t>A report of the net income or net loss for a specific period; sometimes called a </a:t>
            </a:r>
            <a:r>
              <a:rPr lang="en-US" altLang="en-US" sz="1800" b="0" i="1"/>
              <a:t>profit-and-loss statement</a:t>
            </a:r>
            <a:r>
              <a:rPr lang="en-US" altLang="en-US" sz="1800" b="0"/>
              <a:t> or </a:t>
            </a:r>
            <a:br>
              <a:rPr lang="en-US" altLang="en-US" sz="1800" b="0"/>
            </a:br>
            <a:r>
              <a:rPr lang="en-US" altLang="en-US" sz="1800" b="0" i="1"/>
              <a:t>earnings statement</a:t>
            </a:r>
            <a:r>
              <a:rPr lang="en-US" altLang="en-US" sz="1800" b="0"/>
              <a:t>.</a:t>
            </a:r>
          </a:p>
        </p:txBody>
      </p:sp>
      <p:pic>
        <p:nvPicPr>
          <p:cNvPr id="475148" name="Picture 12"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5595938"/>
            <a:ext cx="587375" cy="344487"/>
          </a:xfrm>
          <a:prstGeom prst="rect">
            <a:avLst/>
          </a:prstGeom>
          <a:noFill/>
          <a:extLst>
            <a:ext uri="{909E8E84-426E-40DD-AFC4-6F175D3DCCD1}">
              <a14:hiddenFill xmlns:a14="http://schemas.microsoft.com/office/drawing/2010/main">
                <a:solidFill>
                  <a:srgbClr val="FFFFFF"/>
                </a:solidFill>
              </a14:hiddenFill>
            </a:ext>
          </a:extLst>
        </p:spPr>
      </p:pic>
      <p:pic>
        <p:nvPicPr>
          <p:cNvPr id="475149" name="Picture 13" descr="4 boxes from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7258050" cy="3160713"/>
          </a:xfrm>
          <a:prstGeom prst="rect">
            <a:avLst/>
          </a:prstGeom>
          <a:noFill/>
          <a:extLst>
            <a:ext uri="{909E8E84-426E-40DD-AFC4-6F175D3DCCD1}">
              <a14:hiddenFill xmlns:a14="http://schemas.microsoft.com/office/drawing/2010/main">
                <a:solidFill>
                  <a:srgbClr val="FFFFFF"/>
                </a:solidFill>
              </a14:hiddenFill>
            </a:ext>
          </a:extLst>
        </p:spPr>
      </p:pic>
      <p:sp>
        <p:nvSpPr>
          <p:cNvPr id="475150" name="Rectangle 14"/>
          <p:cNvSpPr>
            <a:spLocks noChangeArrowheads="1"/>
          </p:cNvSpPr>
          <p:nvPr/>
        </p:nvSpPr>
        <p:spPr bwMode="auto">
          <a:xfrm>
            <a:off x="1143000" y="2819400"/>
            <a:ext cx="17526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a:solidFill>
                  <a:srgbClr val="CC0000"/>
                </a:solidFill>
              </a:rPr>
              <a:t>Sections of the </a:t>
            </a:r>
            <a:r>
              <a:rPr lang="en-US" altLang="en-US" u="sng">
                <a:solidFill>
                  <a:srgbClr val="CC0000"/>
                </a:solidFill>
              </a:rPr>
              <a:t>Income Statement</a:t>
            </a:r>
            <a:endParaRPr lang="en-US" altLang="en-US">
              <a:solidFill>
                <a:srgbClr val="CC0000"/>
              </a:solidFill>
            </a:endParaRPr>
          </a:p>
        </p:txBody>
      </p:sp>
      <p:sp>
        <p:nvSpPr>
          <p:cNvPr id="475151" name="Rectangle 15"/>
          <p:cNvSpPr>
            <a:spLocks noChangeArrowheads="1"/>
          </p:cNvSpPr>
          <p:nvPr/>
        </p:nvSpPr>
        <p:spPr bwMode="auto">
          <a:xfrm>
            <a:off x="3657600" y="2041525"/>
            <a:ext cx="4191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The Heading</a:t>
            </a:r>
          </a:p>
        </p:txBody>
      </p:sp>
      <p:sp>
        <p:nvSpPr>
          <p:cNvPr id="475152" name="Rectangle 16"/>
          <p:cNvSpPr>
            <a:spLocks noChangeArrowheads="1"/>
          </p:cNvSpPr>
          <p:nvPr/>
        </p:nvSpPr>
        <p:spPr bwMode="auto">
          <a:xfrm>
            <a:off x="3657600" y="2803525"/>
            <a:ext cx="4191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The Revenue for the Period</a:t>
            </a:r>
          </a:p>
        </p:txBody>
      </p:sp>
      <p:sp>
        <p:nvSpPr>
          <p:cNvPr id="475153" name="Rectangle 17"/>
          <p:cNvSpPr>
            <a:spLocks noChangeArrowheads="1"/>
          </p:cNvSpPr>
          <p:nvPr/>
        </p:nvSpPr>
        <p:spPr bwMode="auto">
          <a:xfrm>
            <a:off x="3657600" y="3581400"/>
            <a:ext cx="4191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The Expenses for the Period</a:t>
            </a:r>
          </a:p>
        </p:txBody>
      </p:sp>
      <p:sp>
        <p:nvSpPr>
          <p:cNvPr id="475154" name="Rectangle 18"/>
          <p:cNvSpPr>
            <a:spLocks noChangeArrowheads="1"/>
          </p:cNvSpPr>
          <p:nvPr/>
        </p:nvSpPr>
        <p:spPr bwMode="auto">
          <a:xfrm>
            <a:off x="3657600" y="4200525"/>
            <a:ext cx="41910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The Net Income or Net Loss </a:t>
            </a:r>
          </a:p>
          <a:p>
            <a:pPr algn="ctr"/>
            <a:r>
              <a:rPr lang="en-US" altLang="en-US" sz="1800"/>
              <a:t>for the Period</a:t>
            </a:r>
          </a:p>
        </p:txBody>
      </p:sp>
      <p:sp>
        <p:nvSpPr>
          <p:cNvPr id="475156" name="Oval 20">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5147"/>
                                        </p:tgtEl>
                                        <p:attrNameLst>
                                          <p:attrName>style.visibility</p:attrName>
                                        </p:attrNameLst>
                                      </p:cBhvr>
                                      <p:to>
                                        <p:strVal val="visible"/>
                                      </p:to>
                                    </p:set>
                                    <p:animEffect transition="in" filter="fade">
                                      <p:cBhvr>
                                        <p:cTn id="7" dur="500"/>
                                        <p:tgtEl>
                                          <p:spTgt spid="475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7208" name="Group 24"/>
          <p:cNvGrpSpPr>
            <a:grpSpLocks/>
          </p:cNvGrpSpPr>
          <p:nvPr/>
        </p:nvGrpSpPr>
        <p:grpSpPr bwMode="auto">
          <a:xfrm>
            <a:off x="0" y="2362200"/>
            <a:ext cx="6997700" cy="2516188"/>
            <a:chOff x="0" y="1488"/>
            <a:chExt cx="4408" cy="1585"/>
          </a:xfrm>
        </p:grpSpPr>
        <p:pic>
          <p:nvPicPr>
            <p:cNvPr id="477197" name="Picture 13" descr="9-2_p2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
              <a:ext cx="4408" cy="1585"/>
            </a:xfrm>
            <a:prstGeom prst="rect">
              <a:avLst/>
            </a:prstGeom>
            <a:noFill/>
            <a:extLst>
              <a:ext uri="{909E8E84-426E-40DD-AFC4-6F175D3DCCD1}">
                <a14:hiddenFill xmlns:a14="http://schemas.microsoft.com/office/drawing/2010/main">
                  <a:solidFill>
                    <a:srgbClr val="FFFFFF"/>
                  </a:solidFill>
                </a14:hiddenFill>
              </a:ext>
            </a:extLst>
          </p:spPr>
        </p:pic>
        <p:sp>
          <p:nvSpPr>
            <p:cNvPr id="477207" name="Rectangle 23"/>
            <p:cNvSpPr>
              <a:spLocks noChangeArrowheads="1"/>
            </p:cNvSpPr>
            <p:nvPr/>
          </p:nvSpPr>
          <p:spPr bwMode="auto">
            <a:xfrm>
              <a:off x="1536" y="2137"/>
              <a:ext cx="1344" cy="144"/>
            </a:xfrm>
            <a:prstGeom prst="rect">
              <a:avLst/>
            </a:prstGeom>
            <a:solidFill>
              <a:srgbClr val="ECF6E4">
                <a:alpha val="99001"/>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r>
                <a:rPr lang="en-US" altLang="en-US" sz="1300">
                  <a:solidFill>
                    <a:srgbClr val="2E2E2E"/>
                  </a:solidFill>
                </a:rPr>
                <a:t>Zip Delivery Service</a:t>
              </a:r>
            </a:p>
          </p:txBody>
        </p:sp>
      </p:grpSp>
      <p:sp>
        <p:nvSpPr>
          <p:cNvPr id="477186" name="Rectangle 2"/>
          <p:cNvSpPr>
            <a:spLocks noGrp="1" noChangeArrowheads="1"/>
          </p:cNvSpPr>
          <p:nvPr>
            <p:ph type="title"/>
          </p:nvPr>
        </p:nvSpPr>
        <p:spPr/>
        <p:txBody>
          <a:bodyPr/>
          <a:lstStyle/>
          <a:p>
            <a:r>
              <a:rPr lang="en-US" altLang="en-US"/>
              <a:t>The Income Statement</a:t>
            </a:r>
          </a:p>
        </p:txBody>
      </p:sp>
      <p:sp>
        <p:nvSpPr>
          <p:cNvPr id="477187" name="Rectangle 3"/>
          <p:cNvSpPr>
            <a:spLocks noChangeArrowheads="1"/>
          </p:cNvSpPr>
          <p:nvPr/>
        </p:nvSpPr>
        <p:spPr bwMode="auto">
          <a:xfrm>
            <a:off x="1250950" y="1335088"/>
            <a:ext cx="21320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Income Statement</a:t>
            </a:r>
          </a:p>
        </p:txBody>
      </p:sp>
      <p:sp>
        <p:nvSpPr>
          <p:cNvPr id="477188"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9.1</a:t>
            </a:r>
          </a:p>
        </p:txBody>
      </p:sp>
      <p:sp>
        <p:nvSpPr>
          <p:cNvPr id="477204" name="Rectangle 20"/>
          <p:cNvSpPr>
            <a:spLocks noChangeArrowheads="1"/>
          </p:cNvSpPr>
          <p:nvPr/>
        </p:nvSpPr>
        <p:spPr bwMode="auto">
          <a:xfrm>
            <a:off x="2514600" y="2743200"/>
            <a:ext cx="2057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2400">
                <a:solidFill>
                  <a:srgbClr val="006600"/>
                </a:solidFill>
              </a:rPr>
              <a:t>The Heading</a:t>
            </a:r>
          </a:p>
        </p:txBody>
      </p:sp>
      <p:sp>
        <p:nvSpPr>
          <p:cNvPr id="477198" name="Rectangle 14"/>
          <p:cNvSpPr>
            <a:spLocks noChangeArrowheads="1"/>
          </p:cNvSpPr>
          <p:nvPr/>
        </p:nvSpPr>
        <p:spPr bwMode="auto">
          <a:xfrm>
            <a:off x="6824663" y="2301875"/>
            <a:ext cx="2057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Name of the business</a:t>
            </a:r>
          </a:p>
        </p:txBody>
      </p:sp>
      <p:sp>
        <p:nvSpPr>
          <p:cNvPr id="477200" name="Rectangle 16"/>
          <p:cNvSpPr>
            <a:spLocks noChangeArrowheads="1"/>
          </p:cNvSpPr>
          <p:nvPr/>
        </p:nvSpPr>
        <p:spPr bwMode="auto">
          <a:xfrm>
            <a:off x="6824663" y="2638425"/>
            <a:ext cx="2057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Name of the report</a:t>
            </a:r>
          </a:p>
        </p:txBody>
      </p:sp>
      <p:sp>
        <p:nvSpPr>
          <p:cNvPr id="477201" name="Rectangle 17"/>
          <p:cNvSpPr>
            <a:spLocks noChangeArrowheads="1"/>
          </p:cNvSpPr>
          <p:nvPr/>
        </p:nvSpPr>
        <p:spPr bwMode="auto">
          <a:xfrm>
            <a:off x="6824663" y="2971800"/>
            <a:ext cx="2057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Period covered</a:t>
            </a:r>
          </a:p>
        </p:txBody>
      </p:sp>
      <p:sp>
        <p:nvSpPr>
          <p:cNvPr id="477209" name="Rectangle 25"/>
          <p:cNvSpPr>
            <a:spLocks noChangeArrowheads="1"/>
          </p:cNvSpPr>
          <p:nvPr/>
        </p:nvSpPr>
        <p:spPr bwMode="auto">
          <a:xfrm>
            <a:off x="5411788" y="48006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224</a:t>
            </a:r>
          </a:p>
        </p:txBody>
      </p:sp>
      <p:sp>
        <p:nvSpPr>
          <p:cNvPr id="477211" name="Oval 27">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altLang="en-US"/>
              <a:t>The Income Statement</a:t>
            </a:r>
          </a:p>
        </p:txBody>
      </p:sp>
      <p:sp>
        <p:nvSpPr>
          <p:cNvPr id="479235" name="Rectangle 3"/>
          <p:cNvSpPr>
            <a:spLocks noChangeArrowheads="1"/>
          </p:cNvSpPr>
          <p:nvPr/>
        </p:nvSpPr>
        <p:spPr bwMode="auto">
          <a:xfrm>
            <a:off x="1250950" y="1335088"/>
            <a:ext cx="21320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The Income Statement</a:t>
            </a:r>
          </a:p>
        </p:txBody>
      </p:sp>
      <p:sp>
        <p:nvSpPr>
          <p:cNvPr id="479236" name="Rectangle 4"/>
          <p:cNvSpPr>
            <a:spLocks noChangeArrowheads="1"/>
          </p:cNvSpPr>
          <p:nvPr/>
        </p:nvSpPr>
        <p:spPr bwMode="auto">
          <a:xfrm>
            <a:off x="304800" y="1335088"/>
            <a:ext cx="1295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9.1</a:t>
            </a:r>
          </a:p>
        </p:txBody>
      </p:sp>
      <p:sp>
        <p:nvSpPr>
          <p:cNvPr id="479244" name="Oval 12"/>
          <p:cNvSpPr>
            <a:spLocks noChangeArrowheads="1"/>
          </p:cNvSpPr>
          <p:nvPr/>
        </p:nvSpPr>
        <p:spPr bwMode="gray">
          <a:xfrm>
            <a:off x="381000" y="2400300"/>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A</a:t>
            </a:r>
          </a:p>
        </p:txBody>
      </p:sp>
      <p:sp>
        <p:nvSpPr>
          <p:cNvPr id="479245" name="Oval 13"/>
          <p:cNvSpPr>
            <a:spLocks noChangeArrowheads="1"/>
          </p:cNvSpPr>
          <p:nvPr/>
        </p:nvSpPr>
        <p:spPr bwMode="gray">
          <a:xfrm>
            <a:off x="381000" y="3224213"/>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B</a:t>
            </a:r>
          </a:p>
        </p:txBody>
      </p:sp>
      <p:sp>
        <p:nvSpPr>
          <p:cNvPr id="479246" name="Oval 14"/>
          <p:cNvSpPr>
            <a:spLocks noChangeArrowheads="1"/>
          </p:cNvSpPr>
          <p:nvPr/>
        </p:nvSpPr>
        <p:spPr bwMode="gray">
          <a:xfrm>
            <a:off x="381000" y="4048125"/>
            <a:ext cx="533400" cy="533400"/>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2400">
                <a:solidFill>
                  <a:schemeClr val="bg1"/>
                </a:solidFill>
              </a:rPr>
              <a:t>C</a:t>
            </a:r>
          </a:p>
        </p:txBody>
      </p:sp>
      <p:sp>
        <p:nvSpPr>
          <p:cNvPr id="479252" name="Rectangle 20"/>
          <p:cNvSpPr>
            <a:spLocks noChangeArrowheads="1"/>
          </p:cNvSpPr>
          <p:nvPr/>
        </p:nvSpPr>
        <p:spPr bwMode="auto">
          <a:xfrm>
            <a:off x="385763" y="1844675"/>
            <a:ext cx="2230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a:solidFill>
                  <a:srgbClr val="006600"/>
                </a:solidFill>
              </a:rPr>
              <a:t>Revenue Section</a:t>
            </a:r>
          </a:p>
        </p:txBody>
      </p:sp>
      <p:sp>
        <p:nvSpPr>
          <p:cNvPr id="479253" name="Rectangle 21"/>
          <p:cNvSpPr>
            <a:spLocks noChangeArrowheads="1"/>
          </p:cNvSpPr>
          <p:nvPr/>
        </p:nvSpPr>
        <p:spPr bwMode="auto">
          <a:xfrm>
            <a:off x="990600" y="2514600"/>
            <a:ext cx="3429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Write </a:t>
            </a:r>
            <a:r>
              <a:rPr lang="en-US" altLang="en-US" sz="1400" i="1"/>
              <a:t>Revenue.</a:t>
            </a:r>
            <a:endParaRPr lang="en-US" altLang="en-US" sz="1400"/>
          </a:p>
        </p:txBody>
      </p:sp>
      <p:sp>
        <p:nvSpPr>
          <p:cNvPr id="479254" name="Rectangle 22"/>
          <p:cNvSpPr>
            <a:spLocks noChangeArrowheads="1"/>
          </p:cNvSpPr>
          <p:nvPr/>
        </p:nvSpPr>
        <p:spPr bwMode="auto">
          <a:xfrm>
            <a:off x="990600" y="3352800"/>
            <a:ext cx="3429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Enter revenue account names.</a:t>
            </a:r>
          </a:p>
        </p:txBody>
      </p:sp>
      <p:sp>
        <p:nvSpPr>
          <p:cNvPr id="479255" name="Rectangle 23"/>
          <p:cNvSpPr>
            <a:spLocks noChangeArrowheads="1"/>
          </p:cNvSpPr>
          <p:nvPr/>
        </p:nvSpPr>
        <p:spPr bwMode="auto">
          <a:xfrm>
            <a:off x="990600" y="4051300"/>
            <a:ext cx="28956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a:t>Enter the balance of each revenue account. </a:t>
            </a:r>
          </a:p>
        </p:txBody>
      </p:sp>
      <p:sp>
        <p:nvSpPr>
          <p:cNvPr id="479256" name="Rectangle 24"/>
          <p:cNvSpPr>
            <a:spLocks noChangeArrowheads="1"/>
          </p:cNvSpPr>
          <p:nvPr/>
        </p:nvSpPr>
        <p:spPr bwMode="auto">
          <a:xfrm>
            <a:off x="6019800" y="628015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225</a:t>
            </a:r>
          </a:p>
        </p:txBody>
      </p:sp>
      <p:pic>
        <p:nvPicPr>
          <p:cNvPr id="479258" name="Picture 26" desc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1600200"/>
            <a:ext cx="4327525" cy="4648200"/>
          </a:xfrm>
          <a:prstGeom prst="rect">
            <a:avLst/>
          </a:prstGeom>
          <a:noFill/>
          <a:extLst>
            <a:ext uri="{909E8E84-426E-40DD-AFC4-6F175D3DCCD1}">
              <a14:hiddenFill xmlns:a14="http://schemas.microsoft.com/office/drawing/2010/main">
                <a:solidFill>
                  <a:srgbClr val="FFFFFF"/>
                </a:solidFill>
              </a14:hiddenFill>
            </a:ext>
          </a:extLst>
        </p:spPr>
      </p:pic>
      <p:sp>
        <p:nvSpPr>
          <p:cNvPr id="479259" name="Oval 27">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33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0000"/>
        </a:hlink>
        <a:folHlink>
          <a:srgbClr val="00339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0000"/>
        </a:hlink>
        <a:folHlink>
          <a:srgbClr val="333399"/>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2236</TotalTime>
  <Words>1774</Words>
  <Application>Microsoft Office PowerPoint</Application>
  <PresentationFormat>On-screen Show (4:3)</PresentationFormat>
  <Paragraphs>386</Paragraphs>
  <Slides>38</Slides>
  <Notes>38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38</vt:i4>
      </vt:variant>
    </vt:vector>
  </HeadingPairs>
  <TitlesOfParts>
    <vt:vector size="40" baseType="lpstr">
      <vt:lpstr>Arial</vt:lpstr>
      <vt:lpstr>Default Design</vt:lpstr>
      <vt:lpstr>PowerPoint Presentation</vt:lpstr>
      <vt:lpstr>PowerPoint Presentation</vt:lpstr>
      <vt:lpstr>PowerPoint Presentation</vt:lpstr>
      <vt:lpstr>PowerPoint Presentation</vt:lpstr>
      <vt:lpstr>Financial Statements</vt:lpstr>
      <vt:lpstr>Financial Statements</vt:lpstr>
      <vt:lpstr>The Income Statement</vt:lpstr>
      <vt:lpstr>The Income Statement</vt:lpstr>
      <vt:lpstr>The Income Statement</vt:lpstr>
      <vt:lpstr>The Income Statement</vt:lpstr>
      <vt:lpstr>The Income Statement</vt:lpstr>
      <vt:lpstr>The Income Statement</vt:lpstr>
      <vt:lpstr>PowerPoint Presentation</vt:lpstr>
      <vt:lpstr>The Statement of Changes  in Owner’s Equity</vt:lpstr>
      <vt:lpstr>Completing the Statement of Changes in Owner’s Equity</vt:lpstr>
      <vt:lpstr>Completing the Statement of Changes in Owner’s Equity</vt:lpstr>
      <vt:lpstr>Completing the Statement of Changes in Owner’s Equity</vt:lpstr>
      <vt:lpstr>Completing the Statement of Changes in Owner’s Equity</vt:lpstr>
      <vt:lpstr>PowerPoint Presentation</vt:lpstr>
      <vt:lpstr>The Balance Sheet</vt:lpstr>
      <vt:lpstr>The Balance Sheet</vt:lpstr>
      <vt:lpstr>The Balance Sheet</vt:lpstr>
      <vt:lpstr>The Balance Sheet</vt:lpstr>
      <vt:lpstr>The Balance Sheet</vt:lpstr>
      <vt:lpstr>The Balance Sheet</vt:lpstr>
      <vt:lpstr>The Statement of Cash Flows</vt:lpstr>
      <vt:lpstr>Ratio Analysis</vt:lpstr>
      <vt:lpstr>Ratio Analysis</vt:lpstr>
      <vt:lpstr>Ratio Analysis</vt:lpstr>
      <vt:lpstr>Ratio Analysis</vt:lpstr>
      <vt:lpstr>Ratio Analysis</vt:lpstr>
      <vt:lpstr>Ratio Analysis</vt:lpstr>
      <vt:lpstr>Ratio Analysis</vt:lpstr>
      <vt:lpstr>Ratio Analysis</vt:lpstr>
      <vt:lpstr>Ratio Analysis</vt:lpstr>
      <vt:lpstr>PowerPoint Presentation</vt:lpstr>
      <vt:lpstr>PowerPoint Presentation</vt:lpstr>
      <vt:lpstr>PowerPoint Presentation</vt:lpstr>
    </vt:vector>
  </TitlesOfParts>
  <Company>NW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dc:creator>
  <cp:lastModifiedBy>Shawn</cp:lastModifiedBy>
  <cp:revision>72</cp:revision>
  <dcterms:created xsi:type="dcterms:W3CDTF">2010-11-19T00:49:09Z</dcterms:created>
  <dcterms:modified xsi:type="dcterms:W3CDTF">2013-12-31T14:24:08Z</dcterms:modified>
</cp:coreProperties>
</file>